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9"/>
  </p:notesMasterIdLst>
  <p:sldIdLst>
    <p:sldId id="279" r:id="rId5"/>
    <p:sldId id="2147474843" r:id="rId6"/>
    <p:sldId id="2147474827" r:id="rId7"/>
    <p:sldId id="2147474846" r:id="rId8"/>
    <p:sldId id="2147474819" r:id="rId9"/>
    <p:sldId id="2147474871" r:id="rId10"/>
    <p:sldId id="2147474872" r:id="rId11"/>
    <p:sldId id="2147474873" r:id="rId12"/>
    <p:sldId id="2147474865" r:id="rId13"/>
    <p:sldId id="2147474866" r:id="rId14"/>
    <p:sldId id="2147474779" r:id="rId15"/>
    <p:sldId id="2147474854" r:id="rId16"/>
    <p:sldId id="2147474864" r:id="rId17"/>
    <p:sldId id="2147474899" r:id="rId18"/>
    <p:sldId id="2147474887" r:id="rId19"/>
    <p:sldId id="2147474896" r:id="rId20"/>
    <p:sldId id="2147474893" r:id="rId21"/>
    <p:sldId id="2147474895" r:id="rId22"/>
    <p:sldId id="2147474898" r:id="rId23"/>
    <p:sldId id="2147474897" r:id="rId24"/>
    <p:sldId id="2147474916" r:id="rId25"/>
    <p:sldId id="2147474910" r:id="rId26"/>
    <p:sldId id="2147474911" r:id="rId27"/>
    <p:sldId id="2147474914" r:id="rId28"/>
    <p:sldId id="2147474912" r:id="rId29"/>
    <p:sldId id="2147474913" r:id="rId30"/>
    <p:sldId id="2147474844" r:id="rId31"/>
    <p:sldId id="2147474878" r:id="rId32"/>
    <p:sldId id="2147474883" r:id="rId33"/>
    <p:sldId id="2147474882" r:id="rId34"/>
    <p:sldId id="2147474821" r:id="rId35"/>
    <p:sldId id="2147474879" r:id="rId36"/>
    <p:sldId id="2147474884" r:id="rId37"/>
    <p:sldId id="2147474917" r:id="rId38"/>
    <p:sldId id="2147474768" r:id="rId39"/>
    <p:sldId id="2147474822" r:id="rId40"/>
    <p:sldId id="2147474891" r:id="rId41"/>
    <p:sldId id="2147474907" r:id="rId42"/>
    <p:sldId id="2147474908" r:id="rId43"/>
    <p:sldId id="2147474909" r:id="rId44"/>
    <p:sldId id="2147474889" r:id="rId45"/>
    <p:sldId id="2147474877" r:id="rId46"/>
    <p:sldId id="2147474818" r:id="rId47"/>
    <p:sldId id="2147474919" r:id="rId48"/>
    <p:sldId id="2147474918" r:id="rId49"/>
    <p:sldId id="2147474861" r:id="rId50"/>
    <p:sldId id="2147474862" r:id="rId51"/>
    <p:sldId id="2147474863" r:id="rId52"/>
    <p:sldId id="2147474857" r:id="rId53"/>
    <p:sldId id="2147474901" r:id="rId54"/>
    <p:sldId id="2147474902" r:id="rId55"/>
    <p:sldId id="2147474820" r:id="rId56"/>
    <p:sldId id="2147474904" r:id="rId57"/>
    <p:sldId id="2147474905" r:id="rId58"/>
    <p:sldId id="2147474845" r:id="rId59"/>
    <p:sldId id="2147474766" r:id="rId60"/>
    <p:sldId id="2147474886" r:id="rId61"/>
    <p:sldId id="2147474855" r:id="rId62"/>
    <p:sldId id="2147474915" r:id="rId63"/>
    <p:sldId id="270" r:id="rId64"/>
    <p:sldId id="2147474906" r:id="rId65"/>
    <p:sldId id="2147474888" r:id="rId66"/>
    <p:sldId id="2147474755" r:id="rId67"/>
    <p:sldId id="214747477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9F8E17-29DB-C49D-A5FE-655820C92C31}" name="Cara Hebert" initials="CH" userId="S::cara.hebert@nhpllc.org::1fe05f0d-9280-4d82-b965-620f379ca17e" providerId="AD"/>
  <p188:author id="{B4AFBE56-FD0C-5395-8891-61FD89C402A8}" name="Alma Mejorado" initials="AM" userId="S::alma@nhpllc.org::a8d55b42-488f-46e6-a785-499d6efbab38" providerId="AD"/>
  <p188:author id="{E40F7863-ABFB-6723-5AC6-546378E778E8}" name="Jennifer Hale-Coulson" initials="JH" userId="S::jennifer@nhpllc.org::21f3b1db-2c7c-41f3-9306-e1e8ba27589a" providerId="AD"/>
  <p188:author id="{D5110CC0-9E17-BC53-44CA-83463F4CC096}" name="Brian Robertson" initials="BR" userId="S::brian@nhpllc.org::cb66ccd5-57c6-4fe8-8ce5-bd4662c248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1B19"/>
    <a:srgbClr val="21502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895D0-AC4F-9B6C-B0E6-B202D92D2149}" v="370" dt="2025-06-09T04:02:09.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2" autoAdjust="0"/>
  </p:normalViewPr>
  <p:slideViewPr>
    <p:cSldViewPr snapToGrid="0">
      <p:cViewPr varScale="1">
        <p:scale>
          <a:sx n="73" d="100"/>
          <a:sy n="73" d="100"/>
        </p:scale>
        <p:origin x="723" y="48"/>
      </p:cViewPr>
      <p:guideLst>
        <p:guide orient="horz" pos="30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diagrams/_rels/data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51.png"/><Relationship Id="rId7" Type="http://schemas.openxmlformats.org/officeDocument/2006/relationships/image" Target="../media/image36.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51.png"/><Relationship Id="rId7" Type="http://schemas.openxmlformats.org/officeDocument/2006/relationships/image" Target="../media/image36.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CF601-DE08-4C88-82EE-4B32058E9C87}"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E836832B-BD52-4F0A-93AA-6D039EFC9CDF}">
      <dgm:prSet/>
      <dgm:spPr/>
      <dgm:t>
        <a:bodyPr/>
        <a:lstStyle/>
        <a:p>
          <a:r>
            <a:rPr lang="en-US" dirty="0"/>
            <a:t>EPSDT is a federally mandated benefit ensuring children and youth under 21 enrolled in Medicaid receive preventive care, early diagnosis, and necessary treatment.</a:t>
          </a:r>
        </a:p>
      </dgm:t>
    </dgm:pt>
    <dgm:pt modelId="{42D5E1E6-770B-4B9A-A90A-5E8E7CC96028}" type="parTrans" cxnId="{E2BABBA0-4DA9-4B6B-91AD-839EF7BBD0FD}">
      <dgm:prSet/>
      <dgm:spPr/>
      <dgm:t>
        <a:bodyPr/>
        <a:lstStyle/>
        <a:p>
          <a:endParaRPr lang="en-US"/>
        </a:p>
      </dgm:t>
    </dgm:pt>
    <dgm:pt modelId="{57302D8B-740C-4935-98ED-EFA8ADCCD0E2}" type="sibTrans" cxnId="{E2BABBA0-4DA9-4B6B-91AD-839EF7BBD0FD}">
      <dgm:prSet/>
      <dgm:spPr/>
      <dgm:t>
        <a:bodyPr/>
        <a:lstStyle/>
        <a:p>
          <a:endParaRPr lang="en-US"/>
        </a:p>
      </dgm:t>
    </dgm:pt>
    <dgm:pt modelId="{DC0D4DA5-5749-4C54-BEBA-8F6A954A3AD4}">
      <dgm:prSet/>
      <dgm:spPr/>
      <dgm:t>
        <a:bodyPr/>
        <a:lstStyle/>
        <a:p>
          <a:r>
            <a:rPr lang="en-US"/>
            <a:t>As a provider, you are essential to ensuring these services are delivered consistently and effectively.</a:t>
          </a:r>
        </a:p>
      </dgm:t>
    </dgm:pt>
    <dgm:pt modelId="{AD79879D-C73D-4068-9007-2AE30F720563}" type="parTrans" cxnId="{A5DC5C54-D04E-4D1B-8E02-86D0BFF70DC4}">
      <dgm:prSet/>
      <dgm:spPr/>
      <dgm:t>
        <a:bodyPr/>
        <a:lstStyle/>
        <a:p>
          <a:endParaRPr lang="en-US"/>
        </a:p>
      </dgm:t>
    </dgm:pt>
    <dgm:pt modelId="{178727C9-6680-47F1-9925-A0222D3E19E8}" type="sibTrans" cxnId="{A5DC5C54-D04E-4D1B-8E02-86D0BFF70DC4}">
      <dgm:prSet/>
      <dgm:spPr/>
      <dgm:t>
        <a:bodyPr/>
        <a:lstStyle/>
        <a:p>
          <a:endParaRPr lang="en-US"/>
        </a:p>
      </dgm:t>
    </dgm:pt>
    <dgm:pt modelId="{F0C091C6-A8F5-48B5-8EEF-56CA1DCE67FE}" type="pres">
      <dgm:prSet presAssocID="{351CF601-DE08-4C88-82EE-4B32058E9C87}" presName="hierChild1" presStyleCnt="0">
        <dgm:presLayoutVars>
          <dgm:chPref val="1"/>
          <dgm:dir/>
          <dgm:animOne val="branch"/>
          <dgm:animLvl val="lvl"/>
          <dgm:resizeHandles/>
        </dgm:presLayoutVars>
      </dgm:prSet>
      <dgm:spPr/>
    </dgm:pt>
    <dgm:pt modelId="{DF916A85-B4E0-49F3-AD98-85FF55602D80}" type="pres">
      <dgm:prSet presAssocID="{E836832B-BD52-4F0A-93AA-6D039EFC9CDF}" presName="hierRoot1" presStyleCnt="0"/>
      <dgm:spPr/>
    </dgm:pt>
    <dgm:pt modelId="{BBBE7396-1CBA-473A-A480-661B364A6890}" type="pres">
      <dgm:prSet presAssocID="{E836832B-BD52-4F0A-93AA-6D039EFC9CDF}" presName="composite" presStyleCnt="0"/>
      <dgm:spPr/>
    </dgm:pt>
    <dgm:pt modelId="{6AFD84A2-5365-43B3-9CAD-BE70C1C95039}" type="pres">
      <dgm:prSet presAssocID="{E836832B-BD52-4F0A-93AA-6D039EFC9CDF}" presName="background" presStyleLbl="node0" presStyleIdx="0" presStyleCnt="2"/>
      <dgm:spPr/>
    </dgm:pt>
    <dgm:pt modelId="{525C5CCA-3A86-4B44-9F88-8FC7EE9A89A5}" type="pres">
      <dgm:prSet presAssocID="{E836832B-BD52-4F0A-93AA-6D039EFC9CDF}" presName="text" presStyleLbl="fgAcc0" presStyleIdx="0" presStyleCnt="2">
        <dgm:presLayoutVars>
          <dgm:chPref val="3"/>
        </dgm:presLayoutVars>
      </dgm:prSet>
      <dgm:spPr/>
    </dgm:pt>
    <dgm:pt modelId="{084A10F6-06B7-4430-B067-4100D5CF2A7D}" type="pres">
      <dgm:prSet presAssocID="{E836832B-BD52-4F0A-93AA-6D039EFC9CDF}" presName="hierChild2" presStyleCnt="0"/>
      <dgm:spPr/>
    </dgm:pt>
    <dgm:pt modelId="{434268DB-9E4A-4059-86C3-089B6DF24EDA}" type="pres">
      <dgm:prSet presAssocID="{DC0D4DA5-5749-4C54-BEBA-8F6A954A3AD4}" presName="hierRoot1" presStyleCnt="0"/>
      <dgm:spPr/>
    </dgm:pt>
    <dgm:pt modelId="{FF83B901-C0FB-4F16-A373-7EC5CF09D389}" type="pres">
      <dgm:prSet presAssocID="{DC0D4DA5-5749-4C54-BEBA-8F6A954A3AD4}" presName="composite" presStyleCnt="0"/>
      <dgm:spPr/>
    </dgm:pt>
    <dgm:pt modelId="{BB10B2B1-23CB-47F6-B742-D2C26533D994}" type="pres">
      <dgm:prSet presAssocID="{DC0D4DA5-5749-4C54-BEBA-8F6A954A3AD4}" presName="background" presStyleLbl="node0" presStyleIdx="1" presStyleCnt="2"/>
      <dgm:spPr/>
    </dgm:pt>
    <dgm:pt modelId="{EE874294-5705-4A2A-B1FB-05AE3378CEE2}" type="pres">
      <dgm:prSet presAssocID="{DC0D4DA5-5749-4C54-BEBA-8F6A954A3AD4}" presName="text" presStyleLbl="fgAcc0" presStyleIdx="1" presStyleCnt="2">
        <dgm:presLayoutVars>
          <dgm:chPref val="3"/>
        </dgm:presLayoutVars>
      </dgm:prSet>
      <dgm:spPr/>
    </dgm:pt>
    <dgm:pt modelId="{2827D66E-53CE-4169-83E6-542A8FDBEB04}" type="pres">
      <dgm:prSet presAssocID="{DC0D4DA5-5749-4C54-BEBA-8F6A954A3AD4}" presName="hierChild2" presStyleCnt="0"/>
      <dgm:spPr/>
    </dgm:pt>
  </dgm:ptLst>
  <dgm:cxnLst>
    <dgm:cxn modelId="{09FD880A-9C84-4929-8D74-5C9864839B34}" type="presOf" srcId="{DC0D4DA5-5749-4C54-BEBA-8F6A954A3AD4}" destId="{EE874294-5705-4A2A-B1FB-05AE3378CEE2}" srcOrd="0" destOrd="0" presId="urn:microsoft.com/office/officeart/2005/8/layout/hierarchy1"/>
    <dgm:cxn modelId="{6B46F94D-8432-4663-BA31-9785D16B3E46}" type="presOf" srcId="{E836832B-BD52-4F0A-93AA-6D039EFC9CDF}" destId="{525C5CCA-3A86-4B44-9F88-8FC7EE9A89A5}" srcOrd="0" destOrd="0" presId="urn:microsoft.com/office/officeart/2005/8/layout/hierarchy1"/>
    <dgm:cxn modelId="{A5DC5C54-D04E-4D1B-8E02-86D0BFF70DC4}" srcId="{351CF601-DE08-4C88-82EE-4B32058E9C87}" destId="{DC0D4DA5-5749-4C54-BEBA-8F6A954A3AD4}" srcOrd="1" destOrd="0" parTransId="{AD79879D-C73D-4068-9007-2AE30F720563}" sibTransId="{178727C9-6680-47F1-9925-A0222D3E19E8}"/>
    <dgm:cxn modelId="{E2BABBA0-4DA9-4B6B-91AD-839EF7BBD0FD}" srcId="{351CF601-DE08-4C88-82EE-4B32058E9C87}" destId="{E836832B-BD52-4F0A-93AA-6D039EFC9CDF}" srcOrd="0" destOrd="0" parTransId="{42D5E1E6-770B-4B9A-A90A-5E8E7CC96028}" sibTransId="{57302D8B-740C-4935-98ED-EFA8ADCCD0E2}"/>
    <dgm:cxn modelId="{7BB7E9F5-F35E-4DEF-B903-9A3F6C1DC9B5}" type="presOf" srcId="{351CF601-DE08-4C88-82EE-4B32058E9C87}" destId="{F0C091C6-A8F5-48B5-8EEF-56CA1DCE67FE}" srcOrd="0" destOrd="0" presId="urn:microsoft.com/office/officeart/2005/8/layout/hierarchy1"/>
    <dgm:cxn modelId="{2B29FFD3-5882-4D2B-907A-E1A9536D67EB}" type="presParOf" srcId="{F0C091C6-A8F5-48B5-8EEF-56CA1DCE67FE}" destId="{DF916A85-B4E0-49F3-AD98-85FF55602D80}" srcOrd="0" destOrd="0" presId="urn:microsoft.com/office/officeart/2005/8/layout/hierarchy1"/>
    <dgm:cxn modelId="{129D1E1F-25DD-4B94-9756-4BB08ED9A235}" type="presParOf" srcId="{DF916A85-B4E0-49F3-AD98-85FF55602D80}" destId="{BBBE7396-1CBA-473A-A480-661B364A6890}" srcOrd="0" destOrd="0" presId="urn:microsoft.com/office/officeart/2005/8/layout/hierarchy1"/>
    <dgm:cxn modelId="{182A9E13-0446-4D71-B71A-6051371713EE}" type="presParOf" srcId="{BBBE7396-1CBA-473A-A480-661B364A6890}" destId="{6AFD84A2-5365-43B3-9CAD-BE70C1C95039}" srcOrd="0" destOrd="0" presId="urn:microsoft.com/office/officeart/2005/8/layout/hierarchy1"/>
    <dgm:cxn modelId="{2A7137E8-F0F0-4C24-A278-5351E87393D9}" type="presParOf" srcId="{BBBE7396-1CBA-473A-A480-661B364A6890}" destId="{525C5CCA-3A86-4B44-9F88-8FC7EE9A89A5}" srcOrd="1" destOrd="0" presId="urn:microsoft.com/office/officeart/2005/8/layout/hierarchy1"/>
    <dgm:cxn modelId="{30EFD297-E1A4-4CC0-BEA1-249D222977B3}" type="presParOf" srcId="{DF916A85-B4E0-49F3-AD98-85FF55602D80}" destId="{084A10F6-06B7-4430-B067-4100D5CF2A7D}" srcOrd="1" destOrd="0" presId="urn:microsoft.com/office/officeart/2005/8/layout/hierarchy1"/>
    <dgm:cxn modelId="{D737C290-562A-4DEF-B166-BF965C1F640C}" type="presParOf" srcId="{F0C091C6-A8F5-48B5-8EEF-56CA1DCE67FE}" destId="{434268DB-9E4A-4059-86C3-089B6DF24EDA}" srcOrd="1" destOrd="0" presId="urn:microsoft.com/office/officeart/2005/8/layout/hierarchy1"/>
    <dgm:cxn modelId="{EE7568C8-0982-43B4-87D6-7AB052E6891B}" type="presParOf" srcId="{434268DB-9E4A-4059-86C3-089B6DF24EDA}" destId="{FF83B901-C0FB-4F16-A373-7EC5CF09D389}" srcOrd="0" destOrd="0" presId="urn:microsoft.com/office/officeart/2005/8/layout/hierarchy1"/>
    <dgm:cxn modelId="{AD763219-2C1E-46D1-ACBE-1A278222FE2B}" type="presParOf" srcId="{FF83B901-C0FB-4F16-A373-7EC5CF09D389}" destId="{BB10B2B1-23CB-47F6-B742-D2C26533D994}" srcOrd="0" destOrd="0" presId="urn:microsoft.com/office/officeart/2005/8/layout/hierarchy1"/>
    <dgm:cxn modelId="{EA5F7DAD-03FA-481E-9CF7-78CBAD4F4ABD}" type="presParOf" srcId="{FF83B901-C0FB-4F16-A373-7EC5CF09D389}" destId="{EE874294-5705-4A2A-B1FB-05AE3378CEE2}" srcOrd="1" destOrd="0" presId="urn:microsoft.com/office/officeart/2005/8/layout/hierarchy1"/>
    <dgm:cxn modelId="{9EC6CBDB-ACB0-4FCD-95ED-BF6E29E89D39}" type="presParOf" srcId="{434268DB-9E4A-4059-86C3-089B6DF24EDA}" destId="{2827D66E-53CE-4169-83E6-542A8FDBEB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CD2794-A283-425A-A7BB-5FA2EB08E55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590A166-CE86-4967-B08D-AC90E7F5972A}">
      <dgm:prSet phldrT="[Text]" phldr="0" custT="1"/>
      <dgm:spPr/>
      <dgm:t>
        <a:bodyPr/>
        <a:lstStyle/>
        <a:p>
          <a:pPr algn="ctr" rtl="0">
            <a:buNone/>
          </a:pPr>
          <a:r>
            <a:rPr lang="en-US" sz="2000" b="1" dirty="0">
              <a:solidFill>
                <a:schemeClr val="tx2"/>
              </a:solidFill>
              <a:latin typeface="Dante"/>
            </a:rPr>
            <a:t>PCMP Manual</a:t>
          </a:r>
          <a:endParaRPr lang="en-US" sz="2000" b="1" dirty="0">
            <a:solidFill>
              <a:schemeClr val="tx2"/>
            </a:solidFill>
          </a:endParaRPr>
        </a:p>
      </dgm:t>
    </dgm:pt>
    <dgm:pt modelId="{C5B2836E-F3D5-4B03-B4CF-361F558EDB9A}" type="parTrans" cxnId="{EF1869BC-1CCB-4002-B51D-E44DD38E424D}">
      <dgm:prSet/>
      <dgm:spPr/>
      <dgm:t>
        <a:bodyPr/>
        <a:lstStyle/>
        <a:p>
          <a:endParaRPr lang="en-US"/>
        </a:p>
      </dgm:t>
    </dgm:pt>
    <dgm:pt modelId="{C3B163FF-C474-4D09-892F-58CF25FC4DA8}" type="sibTrans" cxnId="{EF1869BC-1CCB-4002-B51D-E44DD38E424D}">
      <dgm:prSet/>
      <dgm:spPr/>
      <dgm:t>
        <a:bodyPr/>
        <a:lstStyle/>
        <a:p>
          <a:endParaRPr lang="en-US"/>
        </a:p>
      </dgm:t>
    </dgm:pt>
    <dgm:pt modelId="{4ACD733D-3727-4A42-8312-F77722ED3D67}">
      <dgm:prSet phldrT="[Text]" phldr="0" custT="1"/>
      <dgm:spPr/>
      <dgm:t>
        <a:bodyPr/>
        <a:lstStyle/>
        <a:p>
          <a:pPr algn="ctr">
            <a:buNone/>
          </a:pPr>
          <a:r>
            <a:rPr lang="en-US" sz="2000" b="1" dirty="0">
              <a:solidFill>
                <a:schemeClr val="tx2"/>
              </a:solidFill>
              <a:latin typeface="Dante"/>
            </a:rPr>
            <a:t>NHP Website</a:t>
          </a:r>
          <a:endParaRPr lang="en-US" sz="2000" b="1" dirty="0">
            <a:solidFill>
              <a:schemeClr val="tx2"/>
            </a:solidFill>
          </a:endParaRPr>
        </a:p>
      </dgm:t>
    </dgm:pt>
    <dgm:pt modelId="{38170684-AED9-490D-B563-25893A9822CA}" type="parTrans" cxnId="{6D699070-5D59-4F4D-AF74-62590C453BED}">
      <dgm:prSet/>
      <dgm:spPr/>
      <dgm:t>
        <a:bodyPr/>
        <a:lstStyle/>
        <a:p>
          <a:endParaRPr lang="en-US"/>
        </a:p>
      </dgm:t>
    </dgm:pt>
    <dgm:pt modelId="{2E342B59-B5FC-4746-96D8-095EA821D3BC}" type="sibTrans" cxnId="{6D699070-5D59-4F4D-AF74-62590C453BED}">
      <dgm:prSet/>
      <dgm:spPr/>
      <dgm:t>
        <a:bodyPr/>
        <a:lstStyle/>
        <a:p>
          <a:endParaRPr lang="en-US"/>
        </a:p>
      </dgm:t>
    </dgm:pt>
    <dgm:pt modelId="{2F1BF99E-FA1C-48D8-AE2C-E7F9EF695AA1}">
      <dgm:prSet phldrT="[Text]" phldr="0" custT="1"/>
      <dgm:spPr/>
      <dgm:t>
        <a:bodyPr/>
        <a:lstStyle/>
        <a:p>
          <a:pPr algn="ctr" rtl="0">
            <a:buNone/>
          </a:pPr>
          <a:r>
            <a:rPr lang="en-US" sz="2000" b="1" dirty="0">
              <a:solidFill>
                <a:schemeClr val="tx2"/>
              </a:solidFill>
              <a:latin typeface="Dante"/>
            </a:rPr>
            <a:t>Updates &amp; Newsletters</a:t>
          </a:r>
        </a:p>
        <a:p>
          <a:pPr algn="ctr" rtl="0">
            <a:buNone/>
          </a:pPr>
          <a:r>
            <a:rPr lang="en-US" sz="1800" b="0" dirty="0">
              <a:solidFill>
                <a:schemeClr val="tx2"/>
              </a:solidFill>
              <a:latin typeface="Dante"/>
            </a:rPr>
            <a:t>Where to sign up for updates and communications</a:t>
          </a:r>
          <a:endParaRPr lang="en-US" sz="2000" b="0" dirty="0">
            <a:solidFill>
              <a:schemeClr val="tx2"/>
            </a:solidFill>
          </a:endParaRPr>
        </a:p>
      </dgm:t>
    </dgm:pt>
    <dgm:pt modelId="{4280DD54-7786-4518-AEE4-46545A0E5B1A}" type="parTrans" cxnId="{FC0D70D5-D92D-4505-BD8E-CCACFF2508E5}">
      <dgm:prSet/>
      <dgm:spPr/>
      <dgm:t>
        <a:bodyPr/>
        <a:lstStyle/>
        <a:p>
          <a:endParaRPr lang="en-US"/>
        </a:p>
      </dgm:t>
    </dgm:pt>
    <dgm:pt modelId="{283C2210-42DE-4ABC-8141-5E2BEA963730}" type="sibTrans" cxnId="{FC0D70D5-D92D-4505-BD8E-CCACFF2508E5}">
      <dgm:prSet/>
      <dgm:spPr/>
      <dgm:t>
        <a:bodyPr/>
        <a:lstStyle/>
        <a:p>
          <a:endParaRPr lang="en-US"/>
        </a:p>
      </dgm:t>
    </dgm:pt>
    <dgm:pt modelId="{E56671C2-D884-4E1D-9FB5-E918AFACF046}">
      <dgm:prSet phldrT="[Text]" phldr="0" custT="1"/>
      <dgm:spPr/>
      <dgm:t>
        <a:bodyPr/>
        <a:lstStyle/>
        <a:p>
          <a:pPr algn="ctr" rtl="0">
            <a:buNone/>
          </a:pPr>
          <a:r>
            <a:rPr lang="en-US" sz="2000" b="1" dirty="0">
              <a:solidFill>
                <a:schemeClr val="tx2"/>
              </a:solidFill>
            </a:rPr>
            <a:t>Training Opportunities</a:t>
          </a:r>
        </a:p>
      </dgm:t>
    </dgm:pt>
    <dgm:pt modelId="{1A8FD0B0-F62B-41CD-B72F-EF1DB25B15AB}" type="parTrans" cxnId="{E4259655-311C-4064-9C87-263F317E07DE}">
      <dgm:prSet/>
      <dgm:spPr/>
      <dgm:t>
        <a:bodyPr/>
        <a:lstStyle/>
        <a:p>
          <a:endParaRPr lang="en-US"/>
        </a:p>
      </dgm:t>
    </dgm:pt>
    <dgm:pt modelId="{B421509E-20F6-4FC7-869E-D724C0763DBA}" type="sibTrans" cxnId="{E4259655-311C-4064-9C87-263F317E07DE}">
      <dgm:prSet/>
      <dgm:spPr/>
      <dgm:t>
        <a:bodyPr/>
        <a:lstStyle/>
        <a:p>
          <a:endParaRPr lang="en-US"/>
        </a:p>
      </dgm:t>
    </dgm:pt>
    <dgm:pt modelId="{D9E48A98-96D8-47D1-BBB6-8B24D360ADE9}">
      <dgm:prSet phldrT="[Text]" phldr="0" custT="1"/>
      <dgm:spPr/>
      <dgm:t>
        <a:bodyPr/>
        <a:lstStyle/>
        <a:p>
          <a:pPr algn="ctr">
            <a:buNone/>
          </a:pPr>
          <a:r>
            <a:rPr lang="en-US" sz="1800" dirty="0">
              <a:solidFill>
                <a:schemeClr val="tx2"/>
              </a:solidFill>
            </a:rPr>
            <a:t>A comprehensive guide to policies, procedures, referrals, covered services, and contact info.</a:t>
          </a:r>
        </a:p>
      </dgm:t>
    </dgm:pt>
    <dgm:pt modelId="{01C5097A-B487-432C-AC99-2BE86B381595}" type="parTrans" cxnId="{BBD4E3E1-2D0F-46DE-AAA7-57D1846854DC}">
      <dgm:prSet/>
      <dgm:spPr/>
      <dgm:t>
        <a:bodyPr/>
        <a:lstStyle/>
        <a:p>
          <a:endParaRPr lang="en-US"/>
        </a:p>
      </dgm:t>
    </dgm:pt>
    <dgm:pt modelId="{B82D7C1D-7A99-4EF2-8F59-59D67243D1DC}" type="sibTrans" cxnId="{BBD4E3E1-2D0F-46DE-AAA7-57D1846854DC}">
      <dgm:prSet/>
      <dgm:spPr/>
      <dgm:t>
        <a:bodyPr/>
        <a:lstStyle/>
        <a:p>
          <a:endParaRPr lang="en-US"/>
        </a:p>
      </dgm:t>
    </dgm:pt>
    <dgm:pt modelId="{9B593B98-4593-48F9-8FBB-A20076D70C48}">
      <dgm:prSet phldrT="[Text]" phldr="0"/>
      <dgm:spPr/>
      <dgm:t>
        <a:bodyPr/>
        <a:lstStyle/>
        <a:p>
          <a:pPr algn="ctr" rtl="0">
            <a:buNone/>
          </a:pPr>
          <a:r>
            <a:rPr lang="en-US" sz="1900" dirty="0">
              <a:solidFill>
                <a:schemeClr val="tx2"/>
              </a:solidFill>
              <a:latin typeface="Dante"/>
            </a:rPr>
            <a:t>All resources and most up to date information, forms, tools and resources for both members and providers. </a:t>
          </a:r>
          <a:endParaRPr lang="en-US" sz="1900" dirty="0">
            <a:solidFill>
              <a:schemeClr val="tx2"/>
            </a:solidFill>
          </a:endParaRPr>
        </a:p>
      </dgm:t>
    </dgm:pt>
    <dgm:pt modelId="{B277A583-1AF0-4EF3-B1F4-3B8D30157BE7}" type="parTrans" cxnId="{BAD61578-7EBB-4ECC-8001-CDA4CFA75BE5}">
      <dgm:prSet/>
      <dgm:spPr/>
      <dgm:t>
        <a:bodyPr/>
        <a:lstStyle/>
        <a:p>
          <a:endParaRPr lang="en-US"/>
        </a:p>
      </dgm:t>
    </dgm:pt>
    <dgm:pt modelId="{8C415E78-7C4D-4B69-A48D-4A380724C883}" type="sibTrans" cxnId="{BAD61578-7EBB-4ECC-8001-CDA4CFA75BE5}">
      <dgm:prSet/>
      <dgm:spPr/>
      <dgm:t>
        <a:bodyPr/>
        <a:lstStyle/>
        <a:p>
          <a:endParaRPr lang="en-US"/>
        </a:p>
      </dgm:t>
    </dgm:pt>
    <dgm:pt modelId="{FD1F791A-FCA4-4828-9EEA-2F36A113AEF0}">
      <dgm:prSet phldrT="[Text]" phldr="0" custT="1"/>
      <dgm:spPr/>
      <dgm:t>
        <a:bodyPr/>
        <a:lstStyle/>
        <a:p>
          <a:pPr algn="ctr" rtl="0">
            <a:buNone/>
          </a:pPr>
          <a:r>
            <a:rPr lang="en-US" sz="2000" b="0" dirty="0">
              <a:solidFill>
                <a:schemeClr val="tx2"/>
              </a:solidFill>
            </a:rPr>
            <a:t>Webinars, onboarding sessions, and required trainings.</a:t>
          </a:r>
        </a:p>
      </dgm:t>
    </dgm:pt>
    <dgm:pt modelId="{3CBCE781-E5DF-4F93-82DC-A637EEA04DD6}" type="parTrans" cxnId="{04741851-6181-4E4A-B67E-8F21BD38C40A}">
      <dgm:prSet/>
      <dgm:spPr/>
      <dgm:t>
        <a:bodyPr/>
        <a:lstStyle/>
        <a:p>
          <a:endParaRPr lang="en-US"/>
        </a:p>
      </dgm:t>
    </dgm:pt>
    <dgm:pt modelId="{BDC55267-462C-4482-AD88-011B05A2515D}" type="sibTrans" cxnId="{04741851-6181-4E4A-B67E-8F21BD38C40A}">
      <dgm:prSet/>
      <dgm:spPr/>
      <dgm:t>
        <a:bodyPr/>
        <a:lstStyle/>
        <a:p>
          <a:endParaRPr lang="en-US"/>
        </a:p>
      </dgm:t>
    </dgm:pt>
    <dgm:pt modelId="{B6DB06BF-0BF3-480F-AA37-65894CA16F62}" type="pres">
      <dgm:prSet presAssocID="{30CD2794-A283-425A-A7BB-5FA2EB08E55B}" presName="Name0" presStyleCnt="0">
        <dgm:presLayoutVars>
          <dgm:dir/>
          <dgm:resizeHandles val="exact"/>
        </dgm:presLayoutVars>
      </dgm:prSet>
      <dgm:spPr/>
    </dgm:pt>
    <dgm:pt modelId="{627DD0E9-E596-40B6-B4DC-EBBAF05BBAB5}" type="pres">
      <dgm:prSet presAssocID="{F590A166-CE86-4967-B08D-AC90E7F5972A}" presName="compNode" presStyleCnt="0"/>
      <dgm:spPr/>
    </dgm:pt>
    <dgm:pt modelId="{1C2CFDC4-2E56-4AF8-A80C-BEC8E816B90B}" type="pres">
      <dgm:prSet presAssocID="{F590A166-CE86-4967-B08D-AC90E7F5972A}" presName="pictRect" presStyleLbl="node1" presStyleIdx="0" presStyleCnt="4"/>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a:solidFill>
            <a:schemeClr val="tx1"/>
          </a:solidFill>
        </a:ln>
      </dgm:spPr>
      <dgm:extLst>
        <a:ext uri="{E40237B7-FDA0-4F09-8148-C483321AD2D9}">
          <dgm14:cNvPr xmlns:dgm14="http://schemas.microsoft.com/office/drawing/2010/diagram" id="0" name="" descr="Address Book outline"/>
        </a:ext>
      </dgm:extLst>
    </dgm:pt>
    <dgm:pt modelId="{FB5DF9E4-7057-4D1B-BA32-A9D098907234}" type="pres">
      <dgm:prSet presAssocID="{F590A166-CE86-4967-B08D-AC90E7F5972A}" presName="textRect" presStyleLbl="revTx" presStyleIdx="0" presStyleCnt="4">
        <dgm:presLayoutVars>
          <dgm:bulletEnabled val="1"/>
        </dgm:presLayoutVars>
      </dgm:prSet>
      <dgm:spPr/>
    </dgm:pt>
    <dgm:pt modelId="{671DD1DD-FAC7-4B2F-8389-9532834FEA92}" type="pres">
      <dgm:prSet presAssocID="{C3B163FF-C474-4D09-892F-58CF25FC4DA8}" presName="sibTrans" presStyleLbl="sibTrans2D1" presStyleIdx="0" presStyleCnt="0"/>
      <dgm:spPr/>
    </dgm:pt>
    <dgm:pt modelId="{E4A0398C-BBC1-45F4-AA62-9718085FF868}" type="pres">
      <dgm:prSet presAssocID="{4ACD733D-3727-4A42-8312-F77722ED3D67}" presName="compNode" presStyleCnt="0"/>
      <dgm:spPr/>
    </dgm:pt>
    <dgm:pt modelId="{1EAB482F-3AF6-4FF8-BB79-BE53AA548139}" type="pres">
      <dgm:prSet presAssocID="{4ACD733D-3727-4A42-8312-F77722ED3D67}" presName="pictRect" presStyleLbl="node1" presStyleIdx="1" presStyleCnt="4"/>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a:solidFill>
            <a:schemeClr val="tx1"/>
          </a:solidFill>
        </a:ln>
      </dgm:spPr>
      <dgm:extLst>
        <a:ext uri="{E40237B7-FDA0-4F09-8148-C483321AD2D9}">
          <dgm14:cNvPr xmlns:dgm14="http://schemas.microsoft.com/office/drawing/2010/diagram" id="0" name="" descr="Laptop outline"/>
        </a:ext>
      </dgm:extLst>
    </dgm:pt>
    <dgm:pt modelId="{0FBCE45E-54B7-4C72-860E-1FBC0643A134}" type="pres">
      <dgm:prSet presAssocID="{4ACD733D-3727-4A42-8312-F77722ED3D67}" presName="textRect" presStyleLbl="revTx" presStyleIdx="1" presStyleCnt="4">
        <dgm:presLayoutVars>
          <dgm:bulletEnabled val="1"/>
        </dgm:presLayoutVars>
      </dgm:prSet>
      <dgm:spPr/>
    </dgm:pt>
    <dgm:pt modelId="{839A0594-70B1-4A04-8385-5092FADC5E82}" type="pres">
      <dgm:prSet presAssocID="{2E342B59-B5FC-4746-96D8-095EA821D3BC}" presName="sibTrans" presStyleLbl="sibTrans2D1" presStyleIdx="0" presStyleCnt="0"/>
      <dgm:spPr/>
    </dgm:pt>
    <dgm:pt modelId="{40BA5FD7-8DD2-497A-B027-81F2BE2EBBD4}" type="pres">
      <dgm:prSet presAssocID="{2F1BF99E-FA1C-48D8-AE2C-E7F9EF695AA1}" presName="compNode" presStyleCnt="0"/>
      <dgm:spPr/>
    </dgm:pt>
    <dgm:pt modelId="{9EB87545-FB16-4826-895C-164FF4E27C76}" type="pres">
      <dgm:prSet presAssocID="{2F1BF99E-FA1C-48D8-AE2C-E7F9EF695AA1}" presName="pictRect" presStyleLbl="node1" presStyleIdx="2" presStyleCnt="4"/>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a:solidFill>
            <a:schemeClr val="tx1">
              <a:lumMod val="95000"/>
            </a:schemeClr>
          </a:solidFill>
        </a:ln>
      </dgm:spPr>
      <dgm:extLst>
        <a:ext uri="{E40237B7-FDA0-4F09-8148-C483321AD2D9}">
          <dgm14:cNvPr xmlns:dgm14="http://schemas.microsoft.com/office/drawing/2010/diagram" id="0" name="" descr="Email outline"/>
        </a:ext>
      </dgm:extLst>
    </dgm:pt>
    <dgm:pt modelId="{6C0A0B18-7E7A-4696-8D27-FBF7F0450589}" type="pres">
      <dgm:prSet presAssocID="{2F1BF99E-FA1C-48D8-AE2C-E7F9EF695AA1}" presName="textRect" presStyleLbl="revTx" presStyleIdx="2" presStyleCnt="4">
        <dgm:presLayoutVars>
          <dgm:bulletEnabled val="1"/>
        </dgm:presLayoutVars>
      </dgm:prSet>
      <dgm:spPr/>
    </dgm:pt>
    <dgm:pt modelId="{41F61959-B267-4F5F-86B6-87CF2EAAE532}" type="pres">
      <dgm:prSet presAssocID="{283C2210-42DE-4ABC-8141-5E2BEA963730}" presName="sibTrans" presStyleLbl="sibTrans2D1" presStyleIdx="0" presStyleCnt="0"/>
      <dgm:spPr/>
    </dgm:pt>
    <dgm:pt modelId="{83E5AF49-AF4E-44AB-943D-E44C35E301E8}" type="pres">
      <dgm:prSet presAssocID="{E56671C2-D884-4E1D-9FB5-E918AFACF046}" presName="compNode" presStyleCnt="0"/>
      <dgm:spPr/>
    </dgm:pt>
    <dgm:pt modelId="{784FA404-604F-47FA-AA9C-F68E97020B55}" type="pres">
      <dgm:prSet presAssocID="{E56671C2-D884-4E1D-9FB5-E918AFACF046}" presName="pictRect" presStyleLbl="node1" presStyleIdx="3" presStyleCnt="4" custScaleX="99248" custLinFactNeighborX="2154" custLinFactNeighborY="748"/>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a:solidFill>
            <a:schemeClr val="tx1"/>
          </a:solidFill>
        </a:ln>
      </dgm:spPr>
      <dgm:extLst>
        <a:ext uri="{E40237B7-FDA0-4F09-8148-C483321AD2D9}">
          <dgm14:cNvPr xmlns:dgm14="http://schemas.microsoft.com/office/drawing/2010/diagram" id="0" name="" descr="Teacher outline"/>
        </a:ext>
      </dgm:extLst>
    </dgm:pt>
    <dgm:pt modelId="{8796E90E-0DD3-4D21-A725-E680C52512C2}" type="pres">
      <dgm:prSet presAssocID="{E56671C2-D884-4E1D-9FB5-E918AFACF046}" presName="textRect" presStyleLbl="revTx" presStyleIdx="3" presStyleCnt="4">
        <dgm:presLayoutVars>
          <dgm:bulletEnabled val="1"/>
        </dgm:presLayoutVars>
      </dgm:prSet>
      <dgm:spPr/>
    </dgm:pt>
  </dgm:ptLst>
  <dgm:cxnLst>
    <dgm:cxn modelId="{F78B0E60-73FB-46E5-B3D9-1097787E8F47}" type="presOf" srcId="{C3B163FF-C474-4D09-892F-58CF25FC4DA8}" destId="{671DD1DD-FAC7-4B2F-8389-9532834FEA92}" srcOrd="0" destOrd="0" presId="urn:microsoft.com/office/officeart/2005/8/layout/pList1"/>
    <dgm:cxn modelId="{21B11A64-4C62-4B24-A5AE-EE91DDFC277C}" type="presOf" srcId="{F590A166-CE86-4967-B08D-AC90E7F5972A}" destId="{FB5DF9E4-7057-4D1B-BA32-A9D098907234}" srcOrd="0" destOrd="0" presId="urn:microsoft.com/office/officeart/2005/8/layout/pList1"/>
    <dgm:cxn modelId="{6D699070-5D59-4F4D-AF74-62590C453BED}" srcId="{30CD2794-A283-425A-A7BB-5FA2EB08E55B}" destId="{4ACD733D-3727-4A42-8312-F77722ED3D67}" srcOrd="1" destOrd="0" parTransId="{38170684-AED9-490D-B563-25893A9822CA}" sibTransId="{2E342B59-B5FC-4746-96D8-095EA821D3BC}"/>
    <dgm:cxn modelId="{04741851-6181-4E4A-B67E-8F21BD38C40A}" srcId="{E56671C2-D884-4E1D-9FB5-E918AFACF046}" destId="{FD1F791A-FCA4-4828-9EEA-2F36A113AEF0}" srcOrd="0" destOrd="0" parTransId="{3CBCE781-E5DF-4F93-82DC-A637EEA04DD6}" sibTransId="{BDC55267-462C-4482-AD88-011B05A2515D}"/>
    <dgm:cxn modelId="{E4259655-311C-4064-9C87-263F317E07DE}" srcId="{30CD2794-A283-425A-A7BB-5FA2EB08E55B}" destId="{E56671C2-D884-4E1D-9FB5-E918AFACF046}" srcOrd="3" destOrd="0" parTransId="{1A8FD0B0-F62B-41CD-B72F-EF1DB25B15AB}" sibTransId="{B421509E-20F6-4FC7-869E-D724C0763DBA}"/>
    <dgm:cxn modelId="{F4F47A76-1179-43A1-962F-10639EBE7336}" type="presOf" srcId="{4ACD733D-3727-4A42-8312-F77722ED3D67}" destId="{0FBCE45E-54B7-4C72-860E-1FBC0643A134}" srcOrd="0" destOrd="0" presId="urn:microsoft.com/office/officeart/2005/8/layout/pList1"/>
    <dgm:cxn modelId="{BAD61578-7EBB-4ECC-8001-CDA4CFA75BE5}" srcId="{4ACD733D-3727-4A42-8312-F77722ED3D67}" destId="{9B593B98-4593-48F9-8FBB-A20076D70C48}" srcOrd="0" destOrd="0" parTransId="{B277A583-1AF0-4EF3-B1F4-3B8D30157BE7}" sibTransId="{8C415E78-7C4D-4B69-A48D-4A380724C883}"/>
    <dgm:cxn modelId="{6A6B1F58-1F9B-447B-B3B0-C8ADAF75C143}" type="presOf" srcId="{30CD2794-A283-425A-A7BB-5FA2EB08E55B}" destId="{B6DB06BF-0BF3-480F-AA37-65894CA16F62}" srcOrd="0" destOrd="0" presId="urn:microsoft.com/office/officeart/2005/8/layout/pList1"/>
    <dgm:cxn modelId="{CB7C6F7D-B653-4717-A977-4A096A9C54BA}" type="presOf" srcId="{FD1F791A-FCA4-4828-9EEA-2F36A113AEF0}" destId="{8796E90E-0DD3-4D21-A725-E680C52512C2}" srcOrd="0" destOrd="1" presId="urn:microsoft.com/office/officeart/2005/8/layout/pList1"/>
    <dgm:cxn modelId="{4A5EA783-7624-4A33-98D2-ED4F9DD606DD}" type="presOf" srcId="{D9E48A98-96D8-47D1-BBB6-8B24D360ADE9}" destId="{FB5DF9E4-7057-4D1B-BA32-A9D098907234}" srcOrd="0" destOrd="1" presId="urn:microsoft.com/office/officeart/2005/8/layout/pList1"/>
    <dgm:cxn modelId="{50E7DF91-1170-4747-B663-BF574EEF8C66}" type="presOf" srcId="{283C2210-42DE-4ABC-8141-5E2BEA963730}" destId="{41F61959-B267-4F5F-86B6-87CF2EAAE532}" srcOrd="0" destOrd="0" presId="urn:microsoft.com/office/officeart/2005/8/layout/pList1"/>
    <dgm:cxn modelId="{C75EECAB-4AF7-40F9-9CE0-B6D906B90E21}" type="presOf" srcId="{E56671C2-D884-4E1D-9FB5-E918AFACF046}" destId="{8796E90E-0DD3-4D21-A725-E680C52512C2}" srcOrd="0" destOrd="0" presId="urn:microsoft.com/office/officeart/2005/8/layout/pList1"/>
    <dgm:cxn modelId="{68F767BB-3036-4A3D-91B0-41683EECF2E2}" type="presOf" srcId="{9B593B98-4593-48F9-8FBB-A20076D70C48}" destId="{0FBCE45E-54B7-4C72-860E-1FBC0643A134}" srcOrd="0" destOrd="1" presId="urn:microsoft.com/office/officeart/2005/8/layout/pList1"/>
    <dgm:cxn modelId="{EF1869BC-1CCB-4002-B51D-E44DD38E424D}" srcId="{30CD2794-A283-425A-A7BB-5FA2EB08E55B}" destId="{F590A166-CE86-4967-B08D-AC90E7F5972A}" srcOrd="0" destOrd="0" parTransId="{C5B2836E-F3D5-4B03-B4CF-361F558EDB9A}" sibTransId="{C3B163FF-C474-4D09-892F-58CF25FC4DA8}"/>
    <dgm:cxn modelId="{66B9F9D1-6409-4A5C-826C-022482887F72}" type="presOf" srcId="{2F1BF99E-FA1C-48D8-AE2C-E7F9EF695AA1}" destId="{6C0A0B18-7E7A-4696-8D27-FBF7F0450589}" srcOrd="0" destOrd="0" presId="urn:microsoft.com/office/officeart/2005/8/layout/pList1"/>
    <dgm:cxn modelId="{FC0D70D5-D92D-4505-BD8E-CCACFF2508E5}" srcId="{30CD2794-A283-425A-A7BB-5FA2EB08E55B}" destId="{2F1BF99E-FA1C-48D8-AE2C-E7F9EF695AA1}" srcOrd="2" destOrd="0" parTransId="{4280DD54-7786-4518-AEE4-46545A0E5B1A}" sibTransId="{283C2210-42DE-4ABC-8141-5E2BEA963730}"/>
    <dgm:cxn modelId="{BBD4E3E1-2D0F-46DE-AAA7-57D1846854DC}" srcId="{F590A166-CE86-4967-B08D-AC90E7F5972A}" destId="{D9E48A98-96D8-47D1-BBB6-8B24D360ADE9}" srcOrd="0" destOrd="0" parTransId="{01C5097A-B487-432C-AC99-2BE86B381595}" sibTransId="{B82D7C1D-7A99-4EF2-8F59-59D67243D1DC}"/>
    <dgm:cxn modelId="{515B0DED-FA9A-4990-BD68-810B5BD8720E}" type="presOf" srcId="{2E342B59-B5FC-4746-96D8-095EA821D3BC}" destId="{839A0594-70B1-4A04-8385-5092FADC5E82}" srcOrd="0" destOrd="0" presId="urn:microsoft.com/office/officeart/2005/8/layout/pList1"/>
    <dgm:cxn modelId="{325AECFC-44F8-481C-9174-B14E0B5F6684}" type="presParOf" srcId="{B6DB06BF-0BF3-480F-AA37-65894CA16F62}" destId="{627DD0E9-E596-40B6-B4DC-EBBAF05BBAB5}" srcOrd="0" destOrd="0" presId="urn:microsoft.com/office/officeart/2005/8/layout/pList1"/>
    <dgm:cxn modelId="{BB28D1F0-F9A4-47A6-8F94-5D1215F7BF9E}" type="presParOf" srcId="{627DD0E9-E596-40B6-B4DC-EBBAF05BBAB5}" destId="{1C2CFDC4-2E56-4AF8-A80C-BEC8E816B90B}" srcOrd="0" destOrd="0" presId="urn:microsoft.com/office/officeart/2005/8/layout/pList1"/>
    <dgm:cxn modelId="{DE43E588-19BA-4591-9605-D005A8981322}" type="presParOf" srcId="{627DD0E9-E596-40B6-B4DC-EBBAF05BBAB5}" destId="{FB5DF9E4-7057-4D1B-BA32-A9D098907234}" srcOrd="1" destOrd="0" presId="urn:microsoft.com/office/officeart/2005/8/layout/pList1"/>
    <dgm:cxn modelId="{D6B6E960-4EE6-40FA-8484-3044D6F2D7BA}" type="presParOf" srcId="{B6DB06BF-0BF3-480F-AA37-65894CA16F62}" destId="{671DD1DD-FAC7-4B2F-8389-9532834FEA92}" srcOrd="1" destOrd="0" presId="urn:microsoft.com/office/officeart/2005/8/layout/pList1"/>
    <dgm:cxn modelId="{EED7F45B-EAB2-4489-8CED-472637F79BDD}" type="presParOf" srcId="{B6DB06BF-0BF3-480F-AA37-65894CA16F62}" destId="{E4A0398C-BBC1-45F4-AA62-9718085FF868}" srcOrd="2" destOrd="0" presId="urn:microsoft.com/office/officeart/2005/8/layout/pList1"/>
    <dgm:cxn modelId="{301B153C-76FA-49E6-970D-65950C00EA22}" type="presParOf" srcId="{E4A0398C-BBC1-45F4-AA62-9718085FF868}" destId="{1EAB482F-3AF6-4FF8-BB79-BE53AA548139}" srcOrd="0" destOrd="0" presId="urn:microsoft.com/office/officeart/2005/8/layout/pList1"/>
    <dgm:cxn modelId="{168C5432-FB72-40A6-B914-7BDCEAB46BCB}" type="presParOf" srcId="{E4A0398C-BBC1-45F4-AA62-9718085FF868}" destId="{0FBCE45E-54B7-4C72-860E-1FBC0643A134}" srcOrd="1" destOrd="0" presId="urn:microsoft.com/office/officeart/2005/8/layout/pList1"/>
    <dgm:cxn modelId="{5ABE93F5-9987-4F61-B52B-B84A8F8CBBBA}" type="presParOf" srcId="{B6DB06BF-0BF3-480F-AA37-65894CA16F62}" destId="{839A0594-70B1-4A04-8385-5092FADC5E82}" srcOrd="3" destOrd="0" presId="urn:microsoft.com/office/officeart/2005/8/layout/pList1"/>
    <dgm:cxn modelId="{C7AC5EA8-8F4F-4752-A99D-526C6994E8C0}" type="presParOf" srcId="{B6DB06BF-0BF3-480F-AA37-65894CA16F62}" destId="{40BA5FD7-8DD2-497A-B027-81F2BE2EBBD4}" srcOrd="4" destOrd="0" presId="urn:microsoft.com/office/officeart/2005/8/layout/pList1"/>
    <dgm:cxn modelId="{AF69ECF9-1ADC-4378-9FF9-B9B8FF46544A}" type="presParOf" srcId="{40BA5FD7-8DD2-497A-B027-81F2BE2EBBD4}" destId="{9EB87545-FB16-4826-895C-164FF4E27C76}" srcOrd="0" destOrd="0" presId="urn:microsoft.com/office/officeart/2005/8/layout/pList1"/>
    <dgm:cxn modelId="{B8EBDE99-0AAF-4447-A91A-D3EDE14D2BA5}" type="presParOf" srcId="{40BA5FD7-8DD2-497A-B027-81F2BE2EBBD4}" destId="{6C0A0B18-7E7A-4696-8D27-FBF7F0450589}" srcOrd="1" destOrd="0" presId="urn:microsoft.com/office/officeart/2005/8/layout/pList1"/>
    <dgm:cxn modelId="{5BAB6E9E-5B45-44D3-87E4-CBC087B40E72}" type="presParOf" srcId="{B6DB06BF-0BF3-480F-AA37-65894CA16F62}" destId="{41F61959-B267-4F5F-86B6-87CF2EAAE532}" srcOrd="5" destOrd="0" presId="urn:microsoft.com/office/officeart/2005/8/layout/pList1"/>
    <dgm:cxn modelId="{EA044B32-E821-4263-BAA0-5BF21B6F0E03}" type="presParOf" srcId="{B6DB06BF-0BF3-480F-AA37-65894CA16F62}" destId="{83E5AF49-AF4E-44AB-943D-E44C35E301E8}" srcOrd="6" destOrd="0" presId="urn:microsoft.com/office/officeart/2005/8/layout/pList1"/>
    <dgm:cxn modelId="{8FB25ED0-EE87-4B87-84FA-AB836A6E0CE0}" type="presParOf" srcId="{83E5AF49-AF4E-44AB-943D-E44C35E301E8}" destId="{784FA404-604F-47FA-AA9C-F68E97020B55}" srcOrd="0" destOrd="0" presId="urn:microsoft.com/office/officeart/2005/8/layout/pList1"/>
    <dgm:cxn modelId="{C2B88FE8-22B1-43DB-B442-046BF7BC1C6C}" type="presParOf" srcId="{83E5AF49-AF4E-44AB-943D-E44C35E301E8}" destId="{8796E90E-0DD3-4D21-A725-E680C52512C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6BA7A2-E863-433F-A635-25D110BB2E5E}"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9AAC9A47-4A6A-4353-A84C-CA7FCF77EC71}">
      <dgm:prSet custT="1"/>
      <dgm:spPr/>
      <dgm:t>
        <a:bodyPr/>
        <a:lstStyle/>
        <a:p>
          <a:r>
            <a:rPr lang="en-US" sz="2400"/>
            <a:t>Engage</a:t>
          </a:r>
        </a:p>
      </dgm:t>
    </dgm:pt>
    <dgm:pt modelId="{D10F4A06-0527-4E58-86AD-C436459D8B9E}" type="parTrans" cxnId="{ED13A091-A58D-49D2-9133-C4C1E8F8BC43}">
      <dgm:prSet/>
      <dgm:spPr/>
      <dgm:t>
        <a:bodyPr/>
        <a:lstStyle/>
        <a:p>
          <a:endParaRPr lang="en-US" sz="2800"/>
        </a:p>
      </dgm:t>
    </dgm:pt>
    <dgm:pt modelId="{7A7B9164-4C48-45C4-9A4A-89348D1CFD1D}" type="sibTrans" cxnId="{ED13A091-A58D-49D2-9133-C4C1E8F8BC43}">
      <dgm:prSet/>
      <dgm:spPr/>
      <dgm:t>
        <a:bodyPr/>
        <a:lstStyle/>
        <a:p>
          <a:endParaRPr lang="en-US" sz="2800"/>
        </a:p>
      </dgm:t>
    </dgm:pt>
    <dgm:pt modelId="{572C151C-FCCE-4741-8C68-66C16C9B26F6}">
      <dgm:prSet custT="1"/>
      <dgm:spPr/>
      <dgm:t>
        <a:bodyPr/>
        <a:lstStyle/>
        <a:p>
          <a:r>
            <a:rPr lang="en-US" sz="1800" dirty="0"/>
            <a:t>Engage Members in Routine Well-Child Visits: Schedule Bright Futures-aligned screenings and promote preventive care.</a:t>
          </a:r>
        </a:p>
      </dgm:t>
    </dgm:pt>
    <dgm:pt modelId="{A3788CCD-8D44-436D-94EE-100149E27370}" type="parTrans" cxnId="{75D9EAFE-103A-48AA-AEF3-58FDA3D70AF8}">
      <dgm:prSet/>
      <dgm:spPr/>
      <dgm:t>
        <a:bodyPr/>
        <a:lstStyle/>
        <a:p>
          <a:endParaRPr lang="en-US" sz="2800"/>
        </a:p>
      </dgm:t>
    </dgm:pt>
    <dgm:pt modelId="{74B08B47-778E-47EB-A00E-7B5AE5CF1AF6}" type="sibTrans" cxnId="{75D9EAFE-103A-48AA-AEF3-58FDA3D70AF8}">
      <dgm:prSet/>
      <dgm:spPr/>
      <dgm:t>
        <a:bodyPr/>
        <a:lstStyle/>
        <a:p>
          <a:endParaRPr lang="en-US" sz="2800"/>
        </a:p>
      </dgm:t>
    </dgm:pt>
    <dgm:pt modelId="{C8977478-A06A-42AC-A396-5753D3923D0A}">
      <dgm:prSet custT="1"/>
      <dgm:spPr/>
      <dgm:t>
        <a:bodyPr/>
        <a:lstStyle/>
        <a:p>
          <a:r>
            <a:rPr lang="en-US" sz="2400"/>
            <a:t>Screening</a:t>
          </a:r>
        </a:p>
      </dgm:t>
    </dgm:pt>
    <dgm:pt modelId="{3FCFFC41-C897-4853-9BE7-7F17A922A224}" type="parTrans" cxnId="{89040402-65AB-4D5D-A927-8E88945D42B6}">
      <dgm:prSet/>
      <dgm:spPr/>
      <dgm:t>
        <a:bodyPr/>
        <a:lstStyle/>
        <a:p>
          <a:endParaRPr lang="en-US" sz="2800"/>
        </a:p>
      </dgm:t>
    </dgm:pt>
    <dgm:pt modelId="{B99845F3-5425-46AF-ABA5-F9DA21284771}" type="sibTrans" cxnId="{89040402-65AB-4D5D-A927-8E88945D42B6}">
      <dgm:prSet/>
      <dgm:spPr/>
      <dgm:t>
        <a:bodyPr/>
        <a:lstStyle/>
        <a:p>
          <a:endParaRPr lang="en-US" sz="2800"/>
        </a:p>
      </dgm:t>
    </dgm:pt>
    <dgm:pt modelId="{E1547BA2-CD83-4185-9747-93576523292B}">
      <dgm:prSet custT="1"/>
      <dgm:spPr/>
      <dgm:t>
        <a:bodyPr/>
        <a:lstStyle/>
        <a:p>
          <a:r>
            <a:rPr lang="en-US" sz="1800"/>
            <a:t>Screening and Documentation: Perform and document screenings per Bright Futures Guidelines.</a:t>
          </a:r>
        </a:p>
      </dgm:t>
    </dgm:pt>
    <dgm:pt modelId="{92E62F24-A558-493B-BDB0-6C0E9336ECC8}" type="parTrans" cxnId="{FD682EDA-D6B8-4B4A-991F-57A82F95105C}">
      <dgm:prSet/>
      <dgm:spPr/>
      <dgm:t>
        <a:bodyPr/>
        <a:lstStyle/>
        <a:p>
          <a:endParaRPr lang="en-US" sz="2800"/>
        </a:p>
      </dgm:t>
    </dgm:pt>
    <dgm:pt modelId="{C7C93C30-D911-419C-8701-E48868E14BAD}" type="sibTrans" cxnId="{FD682EDA-D6B8-4B4A-991F-57A82F95105C}">
      <dgm:prSet/>
      <dgm:spPr/>
      <dgm:t>
        <a:bodyPr/>
        <a:lstStyle/>
        <a:p>
          <a:endParaRPr lang="en-US" sz="2800"/>
        </a:p>
      </dgm:t>
    </dgm:pt>
    <dgm:pt modelId="{BEE66862-0A9A-4A8E-8E8D-EBB83F06F078}">
      <dgm:prSet custT="1"/>
      <dgm:spPr/>
      <dgm:t>
        <a:bodyPr/>
        <a:lstStyle/>
        <a:p>
          <a:r>
            <a:rPr lang="en-US" sz="2400"/>
            <a:t>Identify</a:t>
          </a:r>
        </a:p>
      </dgm:t>
    </dgm:pt>
    <dgm:pt modelId="{7583FEAD-F460-42F9-8B71-F63BC5B6F1D5}" type="parTrans" cxnId="{43F1FF24-9831-4A80-837A-6A874D987588}">
      <dgm:prSet/>
      <dgm:spPr/>
      <dgm:t>
        <a:bodyPr/>
        <a:lstStyle/>
        <a:p>
          <a:endParaRPr lang="en-US" sz="2800"/>
        </a:p>
      </dgm:t>
    </dgm:pt>
    <dgm:pt modelId="{F5BE8096-3220-4106-9DA8-86AB12E15C7A}" type="sibTrans" cxnId="{43F1FF24-9831-4A80-837A-6A874D987588}">
      <dgm:prSet/>
      <dgm:spPr/>
      <dgm:t>
        <a:bodyPr/>
        <a:lstStyle/>
        <a:p>
          <a:endParaRPr lang="en-US" sz="2800"/>
        </a:p>
      </dgm:t>
    </dgm:pt>
    <dgm:pt modelId="{B6B8DC1F-F328-4D21-BA06-9DE633C0566D}">
      <dgm:prSet custT="1"/>
      <dgm:spPr/>
      <dgm:t>
        <a:bodyPr/>
        <a:lstStyle/>
        <a:p>
          <a:r>
            <a:rPr lang="en-US" sz="1800"/>
            <a:t>Referral and Follow-Up: Identify concerns, make referrals, and track follow-through.</a:t>
          </a:r>
        </a:p>
      </dgm:t>
    </dgm:pt>
    <dgm:pt modelId="{C31C0228-25CF-4ECD-871D-EC266DB75594}" type="parTrans" cxnId="{3577A5C2-EA13-4A6B-8204-7635C4F450EA}">
      <dgm:prSet/>
      <dgm:spPr/>
      <dgm:t>
        <a:bodyPr/>
        <a:lstStyle/>
        <a:p>
          <a:endParaRPr lang="en-US" sz="2800"/>
        </a:p>
      </dgm:t>
    </dgm:pt>
    <dgm:pt modelId="{A5C4BC11-2F48-4CB8-A355-88E11C60D2F9}" type="sibTrans" cxnId="{3577A5C2-EA13-4A6B-8204-7635C4F450EA}">
      <dgm:prSet/>
      <dgm:spPr/>
      <dgm:t>
        <a:bodyPr/>
        <a:lstStyle/>
        <a:p>
          <a:endParaRPr lang="en-US" sz="2800"/>
        </a:p>
      </dgm:t>
    </dgm:pt>
    <dgm:pt modelId="{739C42CE-3B3C-44FB-95C2-6A248B6E7B19}">
      <dgm:prSet custT="1"/>
      <dgm:spPr/>
      <dgm:t>
        <a:bodyPr/>
        <a:lstStyle/>
        <a:p>
          <a:r>
            <a:rPr lang="en-US" sz="2400"/>
            <a:t>Outreach</a:t>
          </a:r>
        </a:p>
      </dgm:t>
    </dgm:pt>
    <dgm:pt modelId="{9C7F7969-91B7-4B75-972A-7F4EC595403C}" type="parTrans" cxnId="{2CEF758C-D9C4-4508-95B0-F9E21FD9A83D}">
      <dgm:prSet/>
      <dgm:spPr/>
      <dgm:t>
        <a:bodyPr/>
        <a:lstStyle/>
        <a:p>
          <a:endParaRPr lang="en-US" sz="2800"/>
        </a:p>
      </dgm:t>
    </dgm:pt>
    <dgm:pt modelId="{00AA89FE-B364-4318-B2DB-835A6D50C19B}" type="sibTrans" cxnId="{2CEF758C-D9C4-4508-95B0-F9E21FD9A83D}">
      <dgm:prSet/>
      <dgm:spPr/>
      <dgm:t>
        <a:bodyPr/>
        <a:lstStyle/>
        <a:p>
          <a:endParaRPr lang="en-US" sz="2800"/>
        </a:p>
      </dgm:t>
    </dgm:pt>
    <dgm:pt modelId="{080A4257-C956-4993-8CCB-2C1FDA40A820}">
      <dgm:prSet custT="1"/>
      <dgm:spPr/>
      <dgm:t>
        <a:bodyPr/>
        <a:lstStyle/>
        <a:p>
          <a:r>
            <a:rPr lang="en-US" sz="1800"/>
            <a:t>Outreach to Non-Utilizers: Support efforts to re-engage families in care.</a:t>
          </a:r>
        </a:p>
      </dgm:t>
    </dgm:pt>
    <dgm:pt modelId="{6FC72833-468C-4378-B9B1-82D4500622D6}" type="parTrans" cxnId="{F074A8C7-9FC2-4D65-A052-9E2E0F7C0DE0}">
      <dgm:prSet/>
      <dgm:spPr/>
      <dgm:t>
        <a:bodyPr/>
        <a:lstStyle/>
        <a:p>
          <a:endParaRPr lang="en-US" sz="2800"/>
        </a:p>
      </dgm:t>
    </dgm:pt>
    <dgm:pt modelId="{AA1E550D-8AB8-4A9B-8C91-161F6F340DA2}" type="sibTrans" cxnId="{F074A8C7-9FC2-4D65-A052-9E2E0F7C0DE0}">
      <dgm:prSet/>
      <dgm:spPr/>
      <dgm:t>
        <a:bodyPr/>
        <a:lstStyle/>
        <a:p>
          <a:endParaRPr lang="en-US" sz="2800"/>
        </a:p>
      </dgm:t>
    </dgm:pt>
    <dgm:pt modelId="{7F7E6205-B826-4B52-8D68-8B59D2AC56D1}">
      <dgm:prSet custT="1"/>
      <dgm:spPr/>
      <dgm:t>
        <a:bodyPr/>
        <a:lstStyle/>
        <a:p>
          <a:r>
            <a:rPr lang="en-US" sz="2400"/>
            <a:t>Participate in</a:t>
          </a:r>
        </a:p>
      </dgm:t>
    </dgm:pt>
    <dgm:pt modelId="{76DFB5AA-FED6-4C82-8394-2CA9371AF8A1}" type="parTrans" cxnId="{7DFF107F-EA12-46A0-A1D7-B3ADEFC7211A}">
      <dgm:prSet/>
      <dgm:spPr/>
      <dgm:t>
        <a:bodyPr/>
        <a:lstStyle/>
        <a:p>
          <a:endParaRPr lang="en-US" sz="2800"/>
        </a:p>
      </dgm:t>
    </dgm:pt>
    <dgm:pt modelId="{00A0EAA6-3BC3-4542-B2EE-920C08B5A563}" type="sibTrans" cxnId="{7DFF107F-EA12-46A0-A1D7-B3ADEFC7211A}">
      <dgm:prSet/>
      <dgm:spPr/>
      <dgm:t>
        <a:bodyPr/>
        <a:lstStyle/>
        <a:p>
          <a:endParaRPr lang="en-US" sz="2800"/>
        </a:p>
      </dgm:t>
    </dgm:pt>
    <dgm:pt modelId="{6E497049-B130-4248-8513-66306380B8CE}">
      <dgm:prSet custT="1"/>
      <dgm:spPr/>
      <dgm:t>
        <a:bodyPr/>
        <a:lstStyle/>
        <a:p>
          <a:r>
            <a:rPr lang="en-US" sz="1800" dirty="0"/>
            <a:t>Participate in Value-Based Programs: Meet EPSDT benchmarks to earn incentive payments.</a:t>
          </a:r>
        </a:p>
      </dgm:t>
    </dgm:pt>
    <dgm:pt modelId="{E300B143-B9FA-4AB1-B420-F6353EB34217}" type="parTrans" cxnId="{2AFBA56F-E012-41DE-9FC0-B82DDAA03A35}">
      <dgm:prSet/>
      <dgm:spPr/>
      <dgm:t>
        <a:bodyPr/>
        <a:lstStyle/>
        <a:p>
          <a:endParaRPr lang="en-US" sz="2800"/>
        </a:p>
      </dgm:t>
    </dgm:pt>
    <dgm:pt modelId="{47F03A7E-40D2-428B-9130-FC313949412A}" type="sibTrans" cxnId="{2AFBA56F-E012-41DE-9FC0-B82DDAA03A35}">
      <dgm:prSet/>
      <dgm:spPr/>
      <dgm:t>
        <a:bodyPr/>
        <a:lstStyle/>
        <a:p>
          <a:endParaRPr lang="en-US" sz="2800"/>
        </a:p>
      </dgm:t>
    </dgm:pt>
    <dgm:pt modelId="{A9DE17E6-9734-4ACF-AECF-421764059709}" type="pres">
      <dgm:prSet presAssocID="{3B6BA7A2-E863-433F-A635-25D110BB2E5E}" presName="Name0" presStyleCnt="0">
        <dgm:presLayoutVars>
          <dgm:dir/>
          <dgm:animLvl val="lvl"/>
          <dgm:resizeHandles val="exact"/>
        </dgm:presLayoutVars>
      </dgm:prSet>
      <dgm:spPr/>
    </dgm:pt>
    <dgm:pt modelId="{E9886B5A-9DA7-4BB9-A758-B4344EDC94EB}" type="pres">
      <dgm:prSet presAssocID="{9AAC9A47-4A6A-4353-A84C-CA7FCF77EC71}" presName="linNode" presStyleCnt="0"/>
      <dgm:spPr/>
    </dgm:pt>
    <dgm:pt modelId="{8509C849-4716-401D-9B65-2BCC095C2670}" type="pres">
      <dgm:prSet presAssocID="{9AAC9A47-4A6A-4353-A84C-CA7FCF77EC71}" presName="parentText" presStyleLbl="alignNode1" presStyleIdx="0" presStyleCnt="5">
        <dgm:presLayoutVars>
          <dgm:chMax val="1"/>
          <dgm:bulletEnabled/>
        </dgm:presLayoutVars>
      </dgm:prSet>
      <dgm:spPr/>
    </dgm:pt>
    <dgm:pt modelId="{1AA26B8E-1555-47F3-9D65-9F3618F9007C}" type="pres">
      <dgm:prSet presAssocID="{9AAC9A47-4A6A-4353-A84C-CA7FCF77EC71}" presName="descendantText" presStyleLbl="alignAccFollowNode1" presStyleIdx="0" presStyleCnt="5">
        <dgm:presLayoutVars>
          <dgm:bulletEnabled/>
        </dgm:presLayoutVars>
      </dgm:prSet>
      <dgm:spPr/>
    </dgm:pt>
    <dgm:pt modelId="{0F863426-4ABB-4CD6-B0AE-077883BA0845}" type="pres">
      <dgm:prSet presAssocID="{7A7B9164-4C48-45C4-9A4A-89348D1CFD1D}" presName="sp" presStyleCnt="0"/>
      <dgm:spPr/>
    </dgm:pt>
    <dgm:pt modelId="{A6F11261-88ED-4184-ADDB-95F829434DC9}" type="pres">
      <dgm:prSet presAssocID="{C8977478-A06A-42AC-A396-5753D3923D0A}" presName="linNode" presStyleCnt="0"/>
      <dgm:spPr/>
    </dgm:pt>
    <dgm:pt modelId="{5F34024D-80F7-4885-9653-4229D683CBDA}" type="pres">
      <dgm:prSet presAssocID="{C8977478-A06A-42AC-A396-5753D3923D0A}" presName="parentText" presStyleLbl="alignNode1" presStyleIdx="1" presStyleCnt="5">
        <dgm:presLayoutVars>
          <dgm:chMax val="1"/>
          <dgm:bulletEnabled/>
        </dgm:presLayoutVars>
      </dgm:prSet>
      <dgm:spPr/>
    </dgm:pt>
    <dgm:pt modelId="{FD495821-98AE-4EC0-97C4-F9FC6F2CE60B}" type="pres">
      <dgm:prSet presAssocID="{C8977478-A06A-42AC-A396-5753D3923D0A}" presName="descendantText" presStyleLbl="alignAccFollowNode1" presStyleIdx="1" presStyleCnt="5">
        <dgm:presLayoutVars>
          <dgm:bulletEnabled/>
        </dgm:presLayoutVars>
      </dgm:prSet>
      <dgm:spPr/>
    </dgm:pt>
    <dgm:pt modelId="{13085D9E-F89D-4FFA-B346-EB5A2847E6E9}" type="pres">
      <dgm:prSet presAssocID="{B99845F3-5425-46AF-ABA5-F9DA21284771}" presName="sp" presStyleCnt="0"/>
      <dgm:spPr/>
    </dgm:pt>
    <dgm:pt modelId="{E490CCEC-BB3E-4FCB-B0DB-C4FE0369A6A4}" type="pres">
      <dgm:prSet presAssocID="{BEE66862-0A9A-4A8E-8E8D-EBB83F06F078}" presName="linNode" presStyleCnt="0"/>
      <dgm:spPr/>
    </dgm:pt>
    <dgm:pt modelId="{868A23D8-9D48-4CE1-8CA4-6A75299A36B3}" type="pres">
      <dgm:prSet presAssocID="{BEE66862-0A9A-4A8E-8E8D-EBB83F06F078}" presName="parentText" presStyleLbl="alignNode1" presStyleIdx="2" presStyleCnt="5">
        <dgm:presLayoutVars>
          <dgm:chMax val="1"/>
          <dgm:bulletEnabled/>
        </dgm:presLayoutVars>
      </dgm:prSet>
      <dgm:spPr/>
    </dgm:pt>
    <dgm:pt modelId="{FE7234A8-8860-4687-8214-179F3AD4C811}" type="pres">
      <dgm:prSet presAssocID="{BEE66862-0A9A-4A8E-8E8D-EBB83F06F078}" presName="descendantText" presStyleLbl="alignAccFollowNode1" presStyleIdx="2" presStyleCnt="5">
        <dgm:presLayoutVars>
          <dgm:bulletEnabled/>
        </dgm:presLayoutVars>
      </dgm:prSet>
      <dgm:spPr/>
    </dgm:pt>
    <dgm:pt modelId="{3EB8F907-BEBB-49DD-BB5D-57168321F332}" type="pres">
      <dgm:prSet presAssocID="{F5BE8096-3220-4106-9DA8-86AB12E15C7A}" presName="sp" presStyleCnt="0"/>
      <dgm:spPr/>
    </dgm:pt>
    <dgm:pt modelId="{919E7DCA-0C83-4331-AC94-69BCFF9DC668}" type="pres">
      <dgm:prSet presAssocID="{739C42CE-3B3C-44FB-95C2-6A248B6E7B19}" presName="linNode" presStyleCnt="0"/>
      <dgm:spPr/>
    </dgm:pt>
    <dgm:pt modelId="{B6B16592-A380-4BF7-81AB-01332BA26EF5}" type="pres">
      <dgm:prSet presAssocID="{739C42CE-3B3C-44FB-95C2-6A248B6E7B19}" presName="parentText" presStyleLbl="alignNode1" presStyleIdx="3" presStyleCnt="5">
        <dgm:presLayoutVars>
          <dgm:chMax val="1"/>
          <dgm:bulletEnabled/>
        </dgm:presLayoutVars>
      </dgm:prSet>
      <dgm:spPr/>
    </dgm:pt>
    <dgm:pt modelId="{BB2CA98A-5945-4A10-B5D9-A74400DDA807}" type="pres">
      <dgm:prSet presAssocID="{739C42CE-3B3C-44FB-95C2-6A248B6E7B19}" presName="descendantText" presStyleLbl="alignAccFollowNode1" presStyleIdx="3" presStyleCnt="5">
        <dgm:presLayoutVars>
          <dgm:bulletEnabled/>
        </dgm:presLayoutVars>
      </dgm:prSet>
      <dgm:spPr/>
    </dgm:pt>
    <dgm:pt modelId="{1C98C5BD-E9BA-4641-96ED-C9EC78D617C6}" type="pres">
      <dgm:prSet presAssocID="{00AA89FE-B364-4318-B2DB-835A6D50C19B}" presName="sp" presStyleCnt="0"/>
      <dgm:spPr/>
    </dgm:pt>
    <dgm:pt modelId="{70EE290E-63C8-40FE-8454-F95ED6898DB0}" type="pres">
      <dgm:prSet presAssocID="{7F7E6205-B826-4B52-8D68-8B59D2AC56D1}" presName="linNode" presStyleCnt="0"/>
      <dgm:spPr/>
    </dgm:pt>
    <dgm:pt modelId="{92920AF4-C4ED-47DE-9260-E27ECFA9F6CD}" type="pres">
      <dgm:prSet presAssocID="{7F7E6205-B826-4B52-8D68-8B59D2AC56D1}" presName="parentText" presStyleLbl="alignNode1" presStyleIdx="4" presStyleCnt="5">
        <dgm:presLayoutVars>
          <dgm:chMax val="1"/>
          <dgm:bulletEnabled/>
        </dgm:presLayoutVars>
      </dgm:prSet>
      <dgm:spPr/>
    </dgm:pt>
    <dgm:pt modelId="{C7ADBDE4-BAF2-414B-91AF-A0C6BE557B28}" type="pres">
      <dgm:prSet presAssocID="{7F7E6205-B826-4B52-8D68-8B59D2AC56D1}" presName="descendantText" presStyleLbl="alignAccFollowNode1" presStyleIdx="4" presStyleCnt="5">
        <dgm:presLayoutVars>
          <dgm:bulletEnabled/>
        </dgm:presLayoutVars>
      </dgm:prSet>
      <dgm:spPr/>
    </dgm:pt>
  </dgm:ptLst>
  <dgm:cxnLst>
    <dgm:cxn modelId="{89040402-65AB-4D5D-A927-8E88945D42B6}" srcId="{3B6BA7A2-E863-433F-A635-25D110BB2E5E}" destId="{C8977478-A06A-42AC-A396-5753D3923D0A}" srcOrd="1" destOrd="0" parTransId="{3FCFFC41-C897-4853-9BE7-7F17A922A224}" sibTransId="{B99845F3-5425-46AF-ABA5-F9DA21284771}"/>
    <dgm:cxn modelId="{396F1319-3021-40BD-B15C-914FAF7C2EF5}" type="presOf" srcId="{6E497049-B130-4248-8513-66306380B8CE}" destId="{C7ADBDE4-BAF2-414B-91AF-A0C6BE557B28}" srcOrd="0" destOrd="0" presId="urn:microsoft.com/office/officeart/2016/7/layout/VerticalSolidActionList"/>
    <dgm:cxn modelId="{43F1FF24-9831-4A80-837A-6A874D987588}" srcId="{3B6BA7A2-E863-433F-A635-25D110BB2E5E}" destId="{BEE66862-0A9A-4A8E-8E8D-EBB83F06F078}" srcOrd="2" destOrd="0" parTransId="{7583FEAD-F460-42F9-8B71-F63BC5B6F1D5}" sibTransId="{F5BE8096-3220-4106-9DA8-86AB12E15C7A}"/>
    <dgm:cxn modelId="{FF0A682C-1C72-43ED-B439-1B45781E5781}" type="presOf" srcId="{E1547BA2-CD83-4185-9747-93576523292B}" destId="{FD495821-98AE-4EC0-97C4-F9FC6F2CE60B}" srcOrd="0" destOrd="0" presId="urn:microsoft.com/office/officeart/2016/7/layout/VerticalSolidActionList"/>
    <dgm:cxn modelId="{708F9568-09A5-41D2-8A18-5A85893B6E68}" type="presOf" srcId="{9AAC9A47-4A6A-4353-A84C-CA7FCF77EC71}" destId="{8509C849-4716-401D-9B65-2BCC095C2670}" srcOrd="0" destOrd="0" presId="urn:microsoft.com/office/officeart/2016/7/layout/VerticalSolidActionList"/>
    <dgm:cxn modelId="{4EFCE64A-419F-462D-A59F-B298666E9CAA}" type="presOf" srcId="{3B6BA7A2-E863-433F-A635-25D110BB2E5E}" destId="{A9DE17E6-9734-4ACF-AECF-421764059709}" srcOrd="0" destOrd="0" presId="urn:microsoft.com/office/officeart/2016/7/layout/VerticalSolidActionList"/>
    <dgm:cxn modelId="{2AFBA56F-E012-41DE-9FC0-B82DDAA03A35}" srcId="{7F7E6205-B826-4B52-8D68-8B59D2AC56D1}" destId="{6E497049-B130-4248-8513-66306380B8CE}" srcOrd="0" destOrd="0" parTransId="{E300B143-B9FA-4AB1-B420-F6353EB34217}" sibTransId="{47F03A7E-40D2-428B-9130-FC313949412A}"/>
    <dgm:cxn modelId="{4FEDA358-8CE3-49EB-9344-1EBE8921AC15}" type="presOf" srcId="{080A4257-C956-4993-8CCB-2C1FDA40A820}" destId="{BB2CA98A-5945-4A10-B5D9-A74400DDA807}" srcOrd="0" destOrd="0" presId="urn:microsoft.com/office/officeart/2016/7/layout/VerticalSolidActionList"/>
    <dgm:cxn modelId="{7DFF107F-EA12-46A0-A1D7-B3ADEFC7211A}" srcId="{3B6BA7A2-E863-433F-A635-25D110BB2E5E}" destId="{7F7E6205-B826-4B52-8D68-8B59D2AC56D1}" srcOrd="4" destOrd="0" parTransId="{76DFB5AA-FED6-4C82-8394-2CA9371AF8A1}" sibTransId="{00A0EAA6-3BC3-4542-B2EE-920C08B5A563}"/>
    <dgm:cxn modelId="{2CEF758C-D9C4-4508-95B0-F9E21FD9A83D}" srcId="{3B6BA7A2-E863-433F-A635-25D110BB2E5E}" destId="{739C42CE-3B3C-44FB-95C2-6A248B6E7B19}" srcOrd="3" destOrd="0" parTransId="{9C7F7969-91B7-4B75-972A-7F4EC595403C}" sibTransId="{00AA89FE-B364-4318-B2DB-835A6D50C19B}"/>
    <dgm:cxn modelId="{ED13A091-A58D-49D2-9133-C4C1E8F8BC43}" srcId="{3B6BA7A2-E863-433F-A635-25D110BB2E5E}" destId="{9AAC9A47-4A6A-4353-A84C-CA7FCF77EC71}" srcOrd="0" destOrd="0" parTransId="{D10F4A06-0527-4E58-86AD-C436459D8B9E}" sibTransId="{7A7B9164-4C48-45C4-9A4A-89348D1CFD1D}"/>
    <dgm:cxn modelId="{4A463FA0-C44B-42D8-90A3-D60D935E9210}" type="presOf" srcId="{739C42CE-3B3C-44FB-95C2-6A248B6E7B19}" destId="{B6B16592-A380-4BF7-81AB-01332BA26EF5}" srcOrd="0" destOrd="0" presId="urn:microsoft.com/office/officeart/2016/7/layout/VerticalSolidActionList"/>
    <dgm:cxn modelId="{CDF63BB3-EA12-4B30-958C-4AFAAC93DE2C}" type="presOf" srcId="{572C151C-FCCE-4741-8C68-66C16C9B26F6}" destId="{1AA26B8E-1555-47F3-9D65-9F3618F9007C}" srcOrd="0" destOrd="0" presId="urn:microsoft.com/office/officeart/2016/7/layout/VerticalSolidActionList"/>
    <dgm:cxn modelId="{9E5FC2B6-6A55-46D4-B99E-CE5EF9ABD9E8}" type="presOf" srcId="{B6B8DC1F-F328-4D21-BA06-9DE633C0566D}" destId="{FE7234A8-8860-4687-8214-179F3AD4C811}" srcOrd="0" destOrd="0" presId="urn:microsoft.com/office/officeart/2016/7/layout/VerticalSolidActionList"/>
    <dgm:cxn modelId="{3577A5C2-EA13-4A6B-8204-7635C4F450EA}" srcId="{BEE66862-0A9A-4A8E-8E8D-EBB83F06F078}" destId="{B6B8DC1F-F328-4D21-BA06-9DE633C0566D}" srcOrd="0" destOrd="0" parTransId="{C31C0228-25CF-4ECD-871D-EC266DB75594}" sibTransId="{A5C4BC11-2F48-4CB8-A355-88E11C60D2F9}"/>
    <dgm:cxn modelId="{F074A8C7-9FC2-4D65-A052-9E2E0F7C0DE0}" srcId="{739C42CE-3B3C-44FB-95C2-6A248B6E7B19}" destId="{080A4257-C956-4993-8CCB-2C1FDA40A820}" srcOrd="0" destOrd="0" parTransId="{6FC72833-468C-4378-B9B1-82D4500622D6}" sibTransId="{AA1E550D-8AB8-4A9B-8C91-161F6F340DA2}"/>
    <dgm:cxn modelId="{4C6A67C9-C83D-4048-8F65-71351A09AE34}" type="presOf" srcId="{C8977478-A06A-42AC-A396-5753D3923D0A}" destId="{5F34024D-80F7-4885-9653-4229D683CBDA}" srcOrd="0" destOrd="0" presId="urn:microsoft.com/office/officeart/2016/7/layout/VerticalSolidActionList"/>
    <dgm:cxn modelId="{3F3AE8D5-926F-40A8-B4C1-B62E0550C833}" type="presOf" srcId="{7F7E6205-B826-4B52-8D68-8B59D2AC56D1}" destId="{92920AF4-C4ED-47DE-9260-E27ECFA9F6CD}" srcOrd="0" destOrd="0" presId="urn:microsoft.com/office/officeart/2016/7/layout/VerticalSolidActionList"/>
    <dgm:cxn modelId="{FD682EDA-D6B8-4B4A-991F-57A82F95105C}" srcId="{C8977478-A06A-42AC-A396-5753D3923D0A}" destId="{E1547BA2-CD83-4185-9747-93576523292B}" srcOrd="0" destOrd="0" parTransId="{92E62F24-A558-493B-BDB0-6C0E9336ECC8}" sibTransId="{C7C93C30-D911-419C-8701-E48868E14BAD}"/>
    <dgm:cxn modelId="{A67A06DE-384E-4E18-9A5C-7495BD558D71}" type="presOf" srcId="{BEE66862-0A9A-4A8E-8E8D-EBB83F06F078}" destId="{868A23D8-9D48-4CE1-8CA4-6A75299A36B3}" srcOrd="0" destOrd="0" presId="urn:microsoft.com/office/officeart/2016/7/layout/VerticalSolidActionList"/>
    <dgm:cxn modelId="{75D9EAFE-103A-48AA-AEF3-58FDA3D70AF8}" srcId="{9AAC9A47-4A6A-4353-A84C-CA7FCF77EC71}" destId="{572C151C-FCCE-4741-8C68-66C16C9B26F6}" srcOrd="0" destOrd="0" parTransId="{A3788CCD-8D44-436D-94EE-100149E27370}" sibTransId="{74B08B47-778E-47EB-A00E-7B5AE5CF1AF6}"/>
    <dgm:cxn modelId="{10A347C2-B8E4-4993-80E8-534A35B33583}" type="presParOf" srcId="{A9DE17E6-9734-4ACF-AECF-421764059709}" destId="{E9886B5A-9DA7-4BB9-A758-B4344EDC94EB}" srcOrd="0" destOrd="0" presId="urn:microsoft.com/office/officeart/2016/7/layout/VerticalSolidActionList"/>
    <dgm:cxn modelId="{40056633-F3F9-4F45-B3D2-E6F8ADEB1D86}" type="presParOf" srcId="{E9886B5A-9DA7-4BB9-A758-B4344EDC94EB}" destId="{8509C849-4716-401D-9B65-2BCC095C2670}" srcOrd="0" destOrd="0" presId="urn:microsoft.com/office/officeart/2016/7/layout/VerticalSolidActionList"/>
    <dgm:cxn modelId="{DEDE9DA4-21F7-4D80-848B-162691CBA236}" type="presParOf" srcId="{E9886B5A-9DA7-4BB9-A758-B4344EDC94EB}" destId="{1AA26B8E-1555-47F3-9D65-9F3618F9007C}" srcOrd="1" destOrd="0" presId="urn:microsoft.com/office/officeart/2016/7/layout/VerticalSolidActionList"/>
    <dgm:cxn modelId="{6945E3C7-5245-4195-9A81-0612B12C3B1B}" type="presParOf" srcId="{A9DE17E6-9734-4ACF-AECF-421764059709}" destId="{0F863426-4ABB-4CD6-B0AE-077883BA0845}" srcOrd="1" destOrd="0" presId="urn:microsoft.com/office/officeart/2016/7/layout/VerticalSolidActionList"/>
    <dgm:cxn modelId="{63A7D6E2-4D4C-4902-822C-6A547C45DC2D}" type="presParOf" srcId="{A9DE17E6-9734-4ACF-AECF-421764059709}" destId="{A6F11261-88ED-4184-ADDB-95F829434DC9}" srcOrd="2" destOrd="0" presId="urn:microsoft.com/office/officeart/2016/7/layout/VerticalSolidActionList"/>
    <dgm:cxn modelId="{63569E2B-9DD6-4753-A26F-7D77EA16EBE7}" type="presParOf" srcId="{A6F11261-88ED-4184-ADDB-95F829434DC9}" destId="{5F34024D-80F7-4885-9653-4229D683CBDA}" srcOrd="0" destOrd="0" presId="urn:microsoft.com/office/officeart/2016/7/layout/VerticalSolidActionList"/>
    <dgm:cxn modelId="{A37BD13C-0484-4A64-856E-E9D562AD77C4}" type="presParOf" srcId="{A6F11261-88ED-4184-ADDB-95F829434DC9}" destId="{FD495821-98AE-4EC0-97C4-F9FC6F2CE60B}" srcOrd="1" destOrd="0" presId="urn:microsoft.com/office/officeart/2016/7/layout/VerticalSolidActionList"/>
    <dgm:cxn modelId="{928F4C32-2A84-4463-9242-6EAC70293504}" type="presParOf" srcId="{A9DE17E6-9734-4ACF-AECF-421764059709}" destId="{13085D9E-F89D-4FFA-B346-EB5A2847E6E9}" srcOrd="3" destOrd="0" presId="urn:microsoft.com/office/officeart/2016/7/layout/VerticalSolidActionList"/>
    <dgm:cxn modelId="{274938D6-9400-42BC-BB3F-2CD9FBB8A8A3}" type="presParOf" srcId="{A9DE17E6-9734-4ACF-AECF-421764059709}" destId="{E490CCEC-BB3E-4FCB-B0DB-C4FE0369A6A4}" srcOrd="4" destOrd="0" presId="urn:microsoft.com/office/officeart/2016/7/layout/VerticalSolidActionList"/>
    <dgm:cxn modelId="{4AD4EC9C-2440-4498-B3BD-A30A4C138295}" type="presParOf" srcId="{E490CCEC-BB3E-4FCB-B0DB-C4FE0369A6A4}" destId="{868A23D8-9D48-4CE1-8CA4-6A75299A36B3}" srcOrd="0" destOrd="0" presId="urn:microsoft.com/office/officeart/2016/7/layout/VerticalSolidActionList"/>
    <dgm:cxn modelId="{3CC13866-9527-4190-B352-EB23D62F0D12}" type="presParOf" srcId="{E490CCEC-BB3E-4FCB-B0DB-C4FE0369A6A4}" destId="{FE7234A8-8860-4687-8214-179F3AD4C811}" srcOrd="1" destOrd="0" presId="urn:microsoft.com/office/officeart/2016/7/layout/VerticalSolidActionList"/>
    <dgm:cxn modelId="{96008DE5-A29C-49E2-85A3-BF519640D5CF}" type="presParOf" srcId="{A9DE17E6-9734-4ACF-AECF-421764059709}" destId="{3EB8F907-BEBB-49DD-BB5D-57168321F332}" srcOrd="5" destOrd="0" presId="urn:microsoft.com/office/officeart/2016/7/layout/VerticalSolidActionList"/>
    <dgm:cxn modelId="{8EF88B6E-7AF1-4FC0-9A1C-93DCC4F2FA60}" type="presParOf" srcId="{A9DE17E6-9734-4ACF-AECF-421764059709}" destId="{919E7DCA-0C83-4331-AC94-69BCFF9DC668}" srcOrd="6" destOrd="0" presId="urn:microsoft.com/office/officeart/2016/7/layout/VerticalSolidActionList"/>
    <dgm:cxn modelId="{40C90058-3E14-41EE-A7EC-A5C41D9F3D92}" type="presParOf" srcId="{919E7DCA-0C83-4331-AC94-69BCFF9DC668}" destId="{B6B16592-A380-4BF7-81AB-01332BA26EF5}" srcOrd="0" destOrd="0" presId="urn:microsoft.com/office/officeart/2016/7/layout/VerticalSolidActionList"/>
    <dgm:cxn modelId="{1E0A07F7-FD3A-4183-8AFB-0200FC787295}" type="presParOf" srcId="{919E7DCA-0C83-4331-AC94-69BCFF9DC668}" destId="{BB2CA98A-5945-4A10-B5D9-A74400DDA807}" srcOrd="1" destOrd="0" presId="urn:microsoft.com/office/officeart/2016/7/layout/VerticalSolidActionList"/>
    <dgm:cxn modelId="{070DB34E-3D08-4528-838C-629921DCB834}" type="presParOf" srcId="{A9DE17E6-9734-4ACF-AECF-421764059709}" destId="{1C98C5BD-E9BA-4641-96ED-C9EC78D617C6}" srcOrd="7" destOrd="0" presId="urn:microsoft.com/office/officeart/2016/7/layout/VerticalSolidActionList"/>
    <dgm:cxn modelId="{8DB68079-7531-4831-8D52-A12210F3C593}" type="presParOf" srcId="{A9DE17E6-9734-4ACF-AECF-421764059709}" destId="{70EE290E-63C8-40FE-8454-F95ED6898DB0}" srcOrd="8" destOrd="0" presId="urn:microsoft.com/office/officeart/2016/7/layout/VerticalSolidActionList"/>
    <dgm:cxn modelId="{A8C472BB-4600-40D1-A453-D80C65CC3E1D}" type="presParOf" srcId="{70EE290E-63C8-40FE-8454-F95ED6898DB0}" destId="{92920AF4-C4ED-47DE-9260-E27ECFA9F6CD}" srcOrd="0" destOrd="0" presId="urn:microsoft.com/office/officeart/2016/7/layout/VerticalSolidActionList"/>
    <dgm:cxn modelId="{48C9E098-D3E6-4633-85FD-B02B29625270}" type="presParOf" srcId="{70EE290E-63C8-40FE-8454-F95ED6898DB0}" destId="{C7ADBDE4-BAF2-414B-91AF-A0C6BE557B28}"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B6EA0-7900-4B19-8D71-3391ED03711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C54B205-520F-4BFC-9188-83C8ABDF0D28}">
      <dgm:prSet/>
      <dgm:spPr/>
      <dgm:t>
        <a:bodyPr/>
        <a:lstStyle/>
        <a:p>
          <a:r>
            <a:rPr lang="en-US" dirty="0">
              <a:solidFill>
                <a:schemeClr val="tx2"/>
              </a:solidFill>
            </a:rPr>
            <a:t>Regular training and guidance on EPSDT requirements.</a:t>
          </a:r>
        </a:p>
      </dgm:t>
    </dgm:pt>
    <dgm:pt modelId="{8B78C2F5-AF0F-4DC9-B325-A7821E52FCEF}" type="parTrans" cxnId="{638DE861-CB9F-46CB-AC5E-A6BF146A4284}">
      <dgm:prSet/>
      <dgm:spPr/>
      <dgm:t>
        <a:bodyPr/>
        <a:lstStyle/>
        <a:p>
          <a:endParaRPr lang="en-US"/>
        </a:p>
      </dgm:t>
    </dgm:pt>
    <dgm:pt modelId="{619037CC-06E7-41AF-9B80-189BA607AA8E}" type="sibTrans" cxnId="{638DE861-CB9F-46CB-AC5E-A6BF146A4284}">
      <dgm:prSet/>
      <dgm:spPr/>
      <dgm:t>
        <a:bodyPr/>
        <a:lstStyle/>
        <a:p>
          <a:endParaRPr lang="en-US"/>
        </a:p>
      </dgm:t>
    </dgm:pt>
    <dgm:pt modelId="{E2B54FA1-11B3-497B-8000-7C621AF59BAD}">
      <dgm:prSet/>
      <dgm:spPr/>
      <dgm:t>
        <a:bodyPr/>
        <a:lstStyle/>
        <a:p>
          <a:r>
            <a:rPr lang="en-US" dirty="0">
              <a:solidFill>
                <a:schemeClr val="tx2"/>
              </a:solidFill>
            </a:rPr>
            <a:t>Bright Futures resources and communication tools.</a:t>
          </a:r>
        </a:p>
      </dgm:t>
    </dgm:pt>
    <dgm:pt modelId="{32DB1EDB-00EE-404A-ACB9-28C87EBCDFD5}" type="parTrans" cxnId="{BEEE282B-FFD6-497F-973D-A8EBD8ECE104}">
      <dgm:prSet/>
      <dgm:spPr/>
      <dgm:t>
        <a:bodyPr/>
        <a:lstStyle/>
        <a:p>
          <a:endParaRPr lang="en-US"/>
        </a:p>
      </dgm:t>
    </dgm:pt>
    <dgm:pt modelId="{4BE69752-0401-4923-82E5-3BB59C2FBBB5}" type="sibTrans" cxnId="{BEEE282B-FFD6-497F-973D-A8EBD8ECE104}">
      <dgm:prSet/>
      <dgm:spPr/>
      <dgm:t>
        <a:bodyPr/>
        <a:lstStyle/>
        <a:p>
          <a:endParaRPr lang="en-US"/>
        </a:p>
      </dgm:t>
    </dgm:pt>
    <dgm:pt modelId="{731F902C-4476-4A2F-A2B1-66D2C444D3B8}">
      <dgm:prSet/>
      <dgm:spPr/>
      <dgm:t>
        <a:bodyPr/>
        <a:lstStyle/>
        <a:p>
          <a:r>
            <a:rPr lang="en-US" dirty="0">
              <a:solidFill>
                <a:schemeClr val="tx2"/>
              </a:solidFill>
            </a:rPr>
            <a:t>Performance dashboards and data sharing.</a:t>
          </a:r>
        </a:p>
      </dgm:t>
    </dgm:pt>
    <dgm:pt modelId="{92071A61-2BBB-4AB8-9443-5376FCFB4A5F}" type="parTrans" cxnId="{A81B26AB-70F1-4E32-B533-50EE82F26EDD}">
      <dgm:prSet/>
      <dgm:spPr/>
      <dgm:t>
        <a:bodyPr/>
        <a:lstStyle/>
        <a:p>
          <a:endParaRPr lang="en-US"/>
        </a:p>
      </dgm:t>
    </dgm:pt>
    <dgm:pt modelId="{CF5A0973-F3B4-4318-B260-F98124BB66BD}" type="sibTrans" cxnId="{A81B26AB-70F1-4E32-B533-50EE82F26EDD}">
      <dgm:prSet/>
      <dgm:spPr/>
      <dgm:t>
        <a:bodyPr/>
        <a:lstStyle/>
        <a:p>
          <a:endParaRPr lang="en-US"/>
        </a:p>
      </dgm:t>
    </dgm:pt>
    <dgm:pt modelId="{B7F456A6-A3DC-43D6-AC5B-3F2C4418964F}">
      <dgm:prSet/>
      <dgm:spPr/>
      <dgm:t>
        <a:bodyPr/>
        <a:lstStyle/>
        <a:p>
          <a:r>
            <a:rPr lang="en-US" dirty="0">
              <a:solidFill>
                <a:schemeClr val="tx2"/>
              </a:solidFill>
            </a:rPr>
            <a:t>Care coordination and provider liaison assistance.</a:t>
          </a:r>
        </a:p>
      </dgm:t>
    </dgm:pt>
    <dgm:pt modelId="{97CD83A0-C6E8-4908-86E1-48E0B11DCA17}" type="parTrans" cxnId="{0007D07B-F60B-4065-BBDF-0AF64BD58AFC}">
      <dgm:prSet/>
      <dgm:spPr/>
      <dgm:t>
        <a:bodyPr/>
        <a:lstStyle/>
        <a:p>
          <a:endParaRPr lang="en-US"/>
        </a:p>
      </dgm:t>
    </dgm:pt>
    <dgm:pt modelId="{1D028E1D-F3E9-4185-8FF4-93D0ECCFD85A}" type="sibTrans" cxnId="{0007D07B-F60B-4065-BBDF-0AF64BD58AFC}">
      <dgm:prSet/>
      <dgm:spPr/>
      <dgm:t>
        <a:bodyPr/>
        <a:lstStyle/>
        <a:p>
          <a:endParaRPr lang="en-US"/>
        </a:p>
      </dgm:t>
    </dgm:pt>
    <dgm:pt modelId="{88F605F5-E6DE-4909-B0DC-10F9D688DD86}" type="pres">
      <dgm:prSet presAssocID="{217B6EA0-7900-4B19-8D71-3391ED037117}" presName="root" presStyleCnt="0">
        <dgm:presLayoutVars>
          <dgm:dir/>
          <dgm:resizeHandles val="exact"/>
        </dgm:presLayoutVars>
      </dgm:prSet>
      <dgm:spPr/>
    </dgm:pt>
    <dgm:pt modelId="{E402A2B1-B87F-42D6-8D79-A88A7D5B8CAC}" type="pres">
      <dgm:prSet presAssocID="{217B6EA0-7900-4B19-8D71-3391ED037117}" presName="container" presStyleCnt="0">
        <dgm:presLayoutVars>
          <dgm:dir/>
          <dgm:resizeHandles val="exact"/>
        </dgm:presLayoutVars>
      </dgm:prSet>
      <dgm:spPr/>
    </dgm:pt>
    <dgm:pt modelId="{22F84FF7-C15B-4A9C-ADDE-8D76CC798D4A}" type="pres">
      <dgm:prSet presAssocID="{FC54B205-520F-4BFC-9188-83C8ABDF0D28}" presName="compNode" presStyleCnt="0"/>
      <dgm:spPr/>
    </dgm:pt>
    <dgm:pt modelId="{BDFE40E4-F280-4F6D-82DB-548166486612}" type="pres">
      <dgm:prSet presAssocID="{FC54B205-520F-4BFC-9188-83C8ABDF0D28}" presName="iconBgRect" presStyleLbl="bgShp" presStyleIdx="0" presStyleCnt="4"/>
      <dgm:spPr/>
    </dgm:pt>
    <dgm:pt modelId="{1285FDA5-4A17-4B45-807A-03AA17D862D5}" type="pres">
      <dgm:prSet presAssocID="{FC54B205-520F-4BFC-9188-83C8ABDF0D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4B7A510-24E9-454D-9478-41FD0A0F24FB}" type="pres">
      <dgm:prSet presAssocID="{FC54B205-520F-4BFC-9188-83C8ABDF0D28}" presName="spaceRect" presStyleCnt="0"/>
      <dgm:spPr/>
    </dgm:pt>
    <dgm:pt modelId="{9F8BC05D-E150-400C-9A73-789786404DE5}" type="pres">
      <dgm:prSet presAssocID="{FC54B205-520F-4BFC-9188-83C8ABDF0D28}" presName="textRect" presStyleLbl="revTx" presStyleIdx="0" presStyleCnt="4">
        <dgm:presLayoutVars>
          <dgm:chMax val="1"/>
          <dgm:chPref val="1"/>
        </dgm:presLayoutVars>
      </dgm:prSet>
      <dgm:spPr/>
    </dgm:pt>
    <dgm:pt modelId="{358A74E4-CA81-4FE0-8DC3-6B1822B1A7EA}" type="pres">
      <dgm:prSet presAssocID="{619037CC-06E7-41AF-9B80-189BA607AA8E}" presName="sibTrans" presStyleLbl="sibTrans2D1" presStyleIdx="0" presStyleCnt="0"/>
      <dgm:spPr/>
    </dgm:pt>
    <dgm:pt modelId="{3BDBDFD3-3F6C-4540-9318-5C0568618882}" type="pres">
      <dgm:prSet presAssocID="{E2B54FA1-11B3-497B-8000-7C621AF59BAD}" presName="compNode" presStyleCnt="0"/>
      <dgm:spPr/>
    </dgm:pt>
    <dgm:pt modelId="{142454C1-9D21-4CA0-BAA1-BAE1E180457C}" type="pres">
      <dgm:prSet presAssocID="{E2B54FA1-11B3-497B-8000-7C621AF59BAD}" presName="iconBgRect" presStyleLbl="bgShp" presStyleIdx="1" presStyleCnt="4"/>
      <dgm:spPr/>
    </dgm:pt>
    <dgm:pt modelId="{ECD24966-79BC-4FE2-8D5F-2AB539917639}" type="pres">
      <dgm:prSet presAssocID="{E2B54FA1-11B3-497B-8000-7C621AF59B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3337C639-6498-4576-88A8-91DEC003A6AE}" type="pres">
      <dgm:prSet presAssocID="{E2B54FA1-11B3-497B-8000-7C621AF59BAD}" presName="spaceRect" presStyleCnt="0"/>
      <dgm:spPr/>
    </dgm:pt>
    <dgm:pt modelId="{1DBF204D-F447-4C77-9999-6134A9449456}" type="pres">
      <dgm:prSet presAssocID="{E2B54FA1-11B3-497B-8000-7C621AF59BAD}" presName="textRect" presStyleLbl="revTx" presStyleIdx="1" presStyleCnt="4">
        <dgm:presLayoutVars>
          <dgm:chMax val="1"/>
          <dgm:chPref val="1"/>
        </dgm:presLayoutVars>
      </dgm:prSet>
      <dgm:spPr/>
    </dgm:pt>
    <dgm:pt modelId="{2E93B74A-9C36-4599-8A8E-72A9F4AE532C}" type="pres">
      <dgm:prSet presAssocID="{4BE69752-0401-4923-82E5-3BB59C2FBBB5}" presName="sibTrans" presStyleLbl="sibTrans2D1" presStyleIdx="0" presStyleCnt="0"/>
      <dgm:spPr/>
    </dgm:pt>
    <dgm:pt modelId="{FDE19D54-15F5-430A-B500-C92F584B4F10}" type="pres">
      <dgm:prSet presAssocID="{731F902C-4476-4A2F-A2B1-66D2C444D3B8}" presName="compNode" presStyleCnt="0"/>
      <dgm:spPr/>
    </dgm:pt>
    <dgm:pt modelId="{E1089B23-786B-4342-B267-D66E51283427}" type="pres">
      <dgm:prSet presAssocID="{731F902C-4476-4A2F-A2B1-66D2C444D3B8}" presName="iconBgRect" presStyleLbl="bgShp" presStyleIdx="2" presStyleCnt="4"/>
      <dgm:spPr/>
    </dgm:pt>
    <dgm:pt modelId="{6CA26742-A34E-4F18-AAA3-5DD9EF6C4AFA}" type="pres">
      <dgm:prSet presAssocID="{731F902C-4476-4A2F-A2B1-66D2C444D3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EB41C4B7-9FF1-4C08-8826-F541F00799BF}" type="pres">
      <dgm:prSet presAssocID="{731F902C-4476-4A2F-A2B1-66D2C444D3B8}" presName="spaceRect" presStyleCnt="0"/>
      <dgm:spPr/>
    </dgm:pt>
    <dgm:pt modelId="{AC04BB94-CE3D-49A5-8B4A-CBE691941A24}" type="pres">
      <dgm:prSet presAssocID="{731F902C-4476-4A2F-A2B1-66D2C444D3B8}" presName="textRect" presStyleLbl="revTx" presStyleIdx="2" presStyleCnt="4">
        <dgm:presLayoutVars>
          <dgm:chMax val="1"/>
          <dgm:chPref val="1"/>
        </dgm:presLayoutVars>
      </dgm:prSet>
      <dgm:spPr/>
    </dgm:pt>
    <dgm:pt modelId="{2093F7D3-193C-4452-8A05-AD3CD4CEA4BA}" type="pres">
      <dgm:prSet presAssocID="{CF5A0973-F3B4-4318-B260-F98124BB66BD}" presName="sibTrans" presStyleLbl="sibTrans2D1" presStyleIdx="0" presStyleCnt="0"/>
      <dgm:spPr/>
    </dgm:pt>
    <dgm:pt modelId="{850C1ED5-6B32-4163-9131-2F2B3C543074}" type="pres">
      <dgm:prSet presAssocID="{B7F456A6-A3DC-43D6-AC5B-3F2C4418964F}" presName="compNode" presStyleCnt="0"/>
      <dgm:spPr/>
    </dgm:pt>
    <dgm:pt modelId="{9D63667B-9955-4081-A295-DB18823F585C}" type="pres">
      <dgm:prSet presAssocID="{B7F456A6-A3DC-43D6-AC5B-3F2C4418964F}" presName="iconBgRect" presStyleLbl="bgShp" presStyleIdx="3" presStyleCnt="4"/>
      <dgm:spPr/>
    </dgm:pt>
    <dgm:pt modelId="{7C089B37-883F-479A-8624-A7AB3C2AC5E0}" type="pres">
      <dgm:prSet presAssocID="{B7F456A6-A3DC-43D6-AC5B-3F2C441896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E4163969-E4F9-4C09-8C3D-3D22AE44C5A8}" type="pres">
      <dgm:prSet presAssocID="{B7F456A6-A3DC-43D6-AC5B-3F2C4418964F}" presName="spaceRect" presStyleCnt="0"/>
      <dgm:spPr/>
    </dgm:pt>
    <dgm:pt modelId="{A5631925-DE6D-4164-937E-20C341C83A50}" type="pres">
      <dgm:prSet presAssocID="{B7F456A6-A3DC-43D6-AC5B-3F2C4418964F}" presName="textRect" presStyleLbl="revTx" presStyleIdx="3" presStyleCnt="4">
        <dgm:presLayoutVars>
          <dgm:chMax val="1"/>
          <dgm:chPref val="1"/>
        </dgm:presLayoutVars>
      </dgm:prSet>
      <dgm:spPr/>
    </dgm:pt>
  </dgm:ptLst>
  <dgm:cxnLst>
    <dgm:cxn modelId="{3B869B13-0D05-4B45-A22B-3CD94FEB849C}" type="presOf" srcId="{731F902C-4476-4A2F-A2B1-66D2C444D3B8}" destId="{AC04BB94-CE3D-49A5-8B4A-CBE691941A24}" srcOrd="0" destOrd="0" presId="urn:microsoft.com/office/officeart/2018/2/layout/IconCircleList"/>
    <dgm:cxn modelId="{A8F86815-A3C9-49D5-8417-80E65365B741}" type="presOf" srcId="{E2B54FA1-11B3-497B-8000-7C621AF59BAD}" destId="{1DBF204D-F447-4C77-9999-6134A9449456}" srcOrd="0" destOrd="0" presId="urn:microsoft.com/office/officeart/2018/2/layout/IconCircleList"/>
    <dgm:cxn modelId="{1AC1F315-7494-4426-BF3B-7D13BA792E01}" type="presOf" srcId="{B7F456A6-A3DC-43D6-AC5B-3F2C4418964F}" destId="{A5631925-DE6D-4164-937E-20C341C83A50}" srcOrd="0" destOrd="0" presId="urn:microsoft.com/office/officeart/2018/2/layout/IconCircleList"/>
    <dgm:cxn modelId="{BEEE282B-FFD6-497F-973D-A8EBD8ECE104}" srcId="{217B6EA0-7900-4B19-8D71-3391ED037117}" destId="{E2B54FA1-11B3-497B-8000-7C621AF59BAD}" srcOrd="1" destOrd="0" parTransId="{32DB1EDB-00EE-404A-ACB9-28C87EBCDFD5}" sibTransId="{4BE69752-0401-4923-82E5-3BB59C2FBBB5}"/>
    <dgm:cxn modelId="{6980F72E-6D76-42E5-B49F-B1ADB0069810}" type="presOf" srcId="{FC54B205-520F-4BFC-9188-83C8ABDF0D28}" destId="{9F8BC05D-E150-400C-9A73-789786404DE5}" srcOrd="0" destOrd="0" presId="urn:microsoft.com/office/officeart/2018/2/layout/IconCircleList"/>
    <dgm:cxn modelId="{F647183F-62BF-476A-8397-9B6A4915AF23}" type="presOf" srcId="{CF5A0973-F3B4-4318-B260-F98124BB66BD}" destId="{2093F7D3-193C-4452-8A05-AD3CD4CEA4BA}" srcOrd="0" destOrd="0" presId="urn:microsoft.com/office/officeart/2018/2/layout/IconCircleList"/>
    <dgm:cxn modelId="{638DE861-CB9F-46CB-AC5E-A6BF146A4284}" srcId="{217B6EA0-7900-4B19-8D71-3391ED037117}" destId="{FC54B205-520F-4BFC-9188-83C8ABDF0D28}" srcOrd="0" destOrd="0" parTransId="{8B78C2F5-AF0F-4DC9-B325-A7821E52FCEF}" sibTransId="{619037CC-06E7-41AF-9B80-189BA607AA8E}"/>
    <dgm:cxn modelId="{D717816E-0512-4E34-AC8F-5519052296FC}" type="presOf" srcId="{619037CC-06E7-41AF-9B80-189BA607AA8E}" destId="{358A74E4-CA81-4FE0-8DC3-6B1822B1A7EA}" srcOrd="0" destOrd="0" presId="urn:microsoft.com/office/officeart/2018/2/layout/IconCircleList"/>
    <dgm:cxn modelId="{0007D07B-F60B-4065-BBDF-0AF64BD58AFC}" srcId="{217B6EA0-7900-4B19-8D71-3391ED037117}" destId="{B7F456A6-A3DC-43D6-AC5B-3F2C4418964F}" srcOrd="3" destOrd="0" parTransId="{97CD83A0-C6E8-4908-86E1-48E0B11DCA17}" sibTransId="{1D028E1D-F3E9-4185-8FF4-93D0ECCFD85A}"/>
    <dgm:cxn modelId="{A81B26AB-70F1-4E32-B533-50EE82F26EDD}" srcId="{217B6EA0-7900-4B19-8D71-3391ED037117}" destId="{731F902C-4476-4A2F-A2B1-66D2C444D3B8}" srcOrd="2" destOrd="0" parTransId="{92071A61-2BBB-4AB8-9443-5376FCFB4A5F}" sibTransId="{CF5A0973-F3B4-4318-B260-F98124BB66BD}"/>
    <dgm:cxn modelId="{8635B2B1-1632-41EB-A288-38A4E83728C5}" type="presOf" srcId="{217B6EA0-7900-4B19-8D71-3391ED037117}" destId="{88F605F5-E6DE-4909-B0DC-10F9D688DD86}" srcOrd="0" destOrd="0" presId="urn:microsoft.com/office/officeart/2018/2/layout/IconCircleList"/>
    <dgm:cxn modelId="{F51D8EDE-23E9-4FFE-9774-4B49A763C583}" type="presOf" srcId="{4BE69752-0401-4923-82E5-3BB59C2FBBB5}" destId="{2E93B74A-9C36-4599-8A8E-72A9F4AE532C}" srcOrd="0" destOrd="0" presId="urn:microsoft.com/office/officeart/2018/2/layout/IconCircleList"/>
    <dgm:cxn modelId="{DDB4AF65-5486-46CE-B3A7-544F60414F90}" type="presParOf" srcId="{88F605F5-E6DE-4909-B0DC-10F9D688DD86}" destId="{E402A2B1-B87F-42D6-8D79-A88A7D5B8CAC}" srcOrd="0" destOrd="0" presId="urn:microsoft.com/office/officeart/2018/2/layout/IconCircleList"/>
    <dgm:cxn modelId="{BAC15256-F2E9-4270-B8E8-7D073B8B6915}" type="presParOf" srcId="{E402A2B1-B87F-42D6-8D79-A88A7D5B8CAC}" destId="{22F84FF7-C15B-4A9C-ADDE-8D76CC798D4A}" srcOrd="0" destOrd="0" presId="urn:microsoft.com/office/officeart/2018/2/layout/IconCircleList"/>
    <dgm:cxn modelId="{CA60B0B2-2181-45DF-9BEA-894188556BC6}" type="presParOf" srcId="{22F84FF7-C15B-4A9C-ADDE-8D76CC798D4A}" destId="{BDFE40E4-F280-4F6D-82DB-548166486612}" srcOrd="0" destOrd="0" presId="urn:microsoft.com/office/officeart/2018/2/layout/IconCircleList"/>
    <dgm:cxn modelId="{57B1FB56-0303-4BCE-AC54-6ADC793999CF}" type="presParOf" srcId="{22F84FF7-C15B-4A9C-ADDE-8D76CC798D4A}" destId="{1285FDA5-4A17-4B45-807A-03AA17D862D5}" srcOrd="1" destOrd="0" presId="urn:microsoft.com/office/officeart/2018/2/layout/IconCircleList"/>
    <dgm:cxn modelId="{B4F3D2D7-3E55-455D-8A02-FA1F4D66D3F2}" type="presParOf" srcId="{22F84FF7-C15B-4A9C-ADDE-8D76CC798D4A}" destId="{34B7A510-24E9-454D-9478-41FD0A0F24FB}" srcOrd="2" destOrd="0" presId="urn:microsoft.com/office/officeart/2018/2/layout/IconCircleList"/>
    <dgm:cxn modelId="{0B9F0D28-3C9B-4037-B7FA-05A07CA29920}" type="presParOf" srcId="{22F84FF7-C15B-4A9C-ADDE-8D76CC798D4A}" destId="{9F8BC05D-E150-400C-9A73-789786404DE5}" srcOrd="3" destOrd="0" presId="urn:microsoft.com/office/officeart/2018/2/layout/IconCircleList"/>
    <dgm:cxn modelId="{FB92AB88-2148-4095-A878-7CBDD915D45B}" type="presParOf" srcId="{E402A2B1-B87F-42D6-8D79-A88A7D5B8CAC}" destId="{358A74E4-CA81-4FE0-8DC3-6B1822B1A7EA}" srcOrd="1" destOrd="0" presId="urn:microsoft.com/office/officeart/2018/2/layout/IconCircleList"/>
    <dgm:cxn modelId="{42DAB92B-0C9B-4938-BA9E-95D7CA149314}" type="presParOf" srcId="{E402A2B1-B87F-42D6-8D79-A88A7D5B8CAC}" destId="{3BDBDFD3-3F6C-4540-9318-5C0568618882}" srcOrd="2" destOrd="0" presId="urn:microsoft.com/office/officeart/2018/2/layout/IconCircleList"/>
    <dgm:cxn modelId="{418393B5-7CD4-4131-9669-A2FAC109BBD6}" type="presParOf" srcId="{3BDBDFD3-3F6C-4540-9318-5C0568618882}" destId="{142454C1-9D21-4CA0-BAA1-BAE1E180457C}" srcOrd="0" destOrd="0" presId="urn:microsoft.com/office/officeart/2018/2/layout/IconCircleList"/>
    <dgm:cxn modelId="{F4C2CD0C-4682-4A03-8873-56CF1AA0E4C2}" type="presParOf" srcId="{3BDBDFD3-3F6C-4540-9318-5C0568618882}" destId="{ECD24966-79BC-4FE2-8D5F-2AB539917639}" srcOrd="1" destOrd="0" presId="urn:microsoft.com/office/officeart/2018/2/layout/IconCircleList"/>
    <dgm:cxn modelId="{B73DAC4D-AF15-44EC-8624-66256E3372F6}" type="presParOf" srcId="{3BDBDFD3-3F6C-4540-9318-5C0568618882}" destId="{3337C639-6498-4576-88A8-91DEC003A6AE}" srcOrd="2" destOrd="0" presId="urn:microsoft.com/office/officeart/2018/2/layout/IconCircleList"/>
    <dgm:cxn modelId="{8FD0EF60-61D0-44EA-81BE-D59442BFBE30}" type="presParOf" srcId="{3BDBDFD3-3F6C-4540-9318-5C0568618882}" destId="{1DBF204D-F447-4C77-9999-6134A9449456}" srcOrd="3" destOrd="0" presId="urn:microsoft.com/office/officeart/2018/2/layout/IconCircleList"/>
    <dgm:cxn modelId="{E1ED00CD-8F8A-458D-9EC5-7822FA0D7FBA}" type="presParOf" srcId="{E402A2B1-B87F-42D6-8D79-A88A7D5B8CAC}" destId="{2E93B74A-9C36-4599-8A8E-72A9F4AE532C}" srcOrd="3" destOrd="0" presId="urn:microsoft.com/office/officeart/2018/2/layout/IconCircleList"/>
    <dgm:cxn modelId="{DE06A486-18E7-4D71-A532-99D24E9A2741}" type="presParOf" srcId="{E402A2B1-B87F-42D6-8D79-A88A7D5B8CAC}" destId="{FDE19D54-15F5-430A-B500-C92F584B4F10}" srcOrd="4" destOrd="0" presId="urn:microsoft.com/office/officeart/2018/2/layout/IconCircleList"/>
    <dgm:cxn modelId="{9F3A1CEE-E590-40CA-8BED-295D1DD7F7F3}" type="presParOf" srcId="{FDE19D54-15F5-430A-B500-C92F584B4F10}" destId="{E1089B23-786B-4342-B267-D66E51283427}" srcOrd="0" destOrd="0" presId="urn:microsoft.com/office/officeart/2018/2/layout/IconCircleList"/>
    <dgm:cxn modelId="{BA780DEE-4344-4F5E-BB01-5FC7B68D8B0B}" type="presParOf" srcId="{FDE19D54-15F5-430A-B500-C92F584B4F10}" destId="{6CA26742-A34E-4F18-AAA3-5DD9EF6C4AFA}" srcOrd="1" destOrd="0" presId="urn:microsoft.com/office/officeart/2018/2/layout/IconCircleList"/>
    <dgm:cxn modelId="{656D7AED-8716-42C0-9BC4-8D6937DBD75A}" type="presParOf" srcId="{FDE19D54-15F5-430A-B500-C92F584B4F10}" destId="{EB41C4B7-9FF1-4C08-8826-F541F00799BF}" srcOrd="2" destOrd="0" presId="urn:microsoft.com/office/officeart/2018/2/layout/IconCircleList"/>
    <dgm:cxn modelId="{30E5324F-F615-417E-85E1-4783744C280B}" type="presParOf" srcId="{FDE19D54-15F5-430A-B500-C92F584B4F10}" destId="{AC04BB94-CE3D-49A5-8B4A-CBE691941A24}" srcOrd="3" destOrd="0" presId="urn:microsoft.com/office/officeart/2018/2/layout/IconCircleList"/>
    <dgm:cxn modelId="{D7D74120-118C-460A-B20E-1B1431DC5C75}" type="presParOf" srcId="{E402A2B1-B87F-42D6-8D79-A88A7D5B8CAC}" destId="{2093F7D3-193C-4452-8A05-AD3CD4CEA4BA}" srcOrd="5" destOrd="0" presId="urn:microsoft.com/office/officeart/2018/2/layout/IconCircleList"/>
    <dgm:cxn modelId="{38E2A827-840D-4FF1-8270-722EEC5DF2DA}" type="presParOf" srcId="{E402A2B1-B87F-42D6-8D79-A88A7D5B8CAC}" destId="{850C1ED5-6B32-4163-9131-2F2B3C543074}" srcOrd="6" destOrd="0" presId="urn:microsoft.com/office/officeart/2018/2/layout/IconCircleList"/>
    <dgm:cxn modelId="{9F50EF32-789B-4F9C-9B01-E67969A6854F}" type="presParOf" srcId="{850C1ED5-6B32-4163-9131-2F2B3C543074}" destId="{9D63667B-9955-4081-A295-DB18823F585C}" srcOrd="0" destOrd="0" presId="urn:microsoft.com/office/officeart/2018/2/layout/IconCircleList"/>
    <dgm:cxn modelId="{535543DC-5569-4DF8-9CB4-4ABEC6FE8ED3}" type="presParOf" srcId="{850C1ED5-6B32-4163-9131-2F2B3C543074}" destId="{7C089B37-883F-479A-8624-A7AB3C2AC5E0}" srcOrd="1" destOrd="0" presId="urn:microsoft.com/office/officeart/2018/2/layout/IconCircleList"/>
    <dgm:cxn modelId="{1EE99A8D-F741-4E7B-8589-BD6D8A1E30F5}" type="presParOf" srcId="{850C1ED5-6B32-4163-9131-2F2B3C543074}" destId="{E4163969-E4F9-4C09-8C3D-3D22AE44C5A8}" srcOrd="2" destOrd="0" presId="urn:microsoft.com/office/officeart/2018/2/layout/IconCircleList"/>
    <dgm:cxn modelId="{630087EE-B47D-426B-8110-52508F442F02}" type="presParOf" srcId="{850C1ED5-6B32-4163-9131-2F2B3C543074}" destId="{A5631925-DE6D-4164-937E-20C341C83A5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15FC64-9A37-4EA9-907B-2504D398569E}"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995742CF-B573-4F9B-B2C7-FEAD956E0B9D}">
      <dgm:prSet custT="1"/>
      <dgm:spPr/>
      <dgm:t>
        <a:bodyPr/>
        <a:lstStyle/>
        <a:p>
          <a:r>
            <a:rPr lang="en-US" sz="1800" dirty="0">
              <a:solidFill>
                <a:schemeClr val="tx2"/>
              </a:solidFill>
            </a:rPr>
            <a:t>Providers are expected to adhere to Access to Care standards for Health First Colorado members. Providers should, at a minimum, comply with the following:</a:t>
          </a:r>
        </a:p>
      </dgm:t>
    </dgm:pt>
    <dgm:pt modelId="{4A5006C0-5917-4CDA-BE4F-9F4285E2E052}" type="parTrans" cxnId="{1577F852-F3D3-4345-ADE8-FE72CD07ABA6}">
      <dgm:prSet/>
      <dgm:spPr/>
      <dgm:t>
        <a:bodyPr/>
        <a:lstStyle/>
        <a:p>
          <a:endParaRPr lang="en-US" sz="1800"/>
        </a:p>
      </dgm:t>
    </dgm:pt>
    <dgm:pt modelId="{7B313EC8-71C8-435F-BF8F-5B43BADD8F99}" type="sibTrans" cxnId="{1577F852-F3D3-4345-ADE8-FE72CD07ABA6}">
      <dgm:prSet/>
      <dgm:spPr/>
      <dgm:t>
        <a:bodyPr/>
        <a:lstStyle/>
        <a:p>
          <a:endParaRPr lang="en-US" sz="1800"/>
        </a:p>
      </dgm:t>
    </dgm:pt>
    <dgm:pt modelId="{D35C659E-A35D-4354-B570-F4041D2078A6}">
      <dgm:prSet custT="1"/>
      <dgm:spPr/>
      <dgm:t>
        <a:bodyPr/>
        <a:lstStyle/>
        <a:p>
          <a:r>
            <a:rPr lang="en-US" sz="1800" b="1" dirty="0">
              <a:solidFill>
                <a:schemeClr val="tx2"/>
              </a:solidFill>
            </a:rPr>
            <a:t>Providers shall not place members on a waiting list for initial routine service requests. </a:t>
          </a:r>
          <a:r>
            <a:rPr lang="en-US" sz="1800" dirty="0">
              <a:solidFill>
                <a:schemeClr val="tx2"/>
              </a:solidFill>
            </a:rPr>
            <a:t>If a member is not able to be scheduled, they should be referred back to the RAE to identify a new provider.</a:t>
          </a:r>
        </a:p>
      </dgm:t>
    </dgm:pt>
    <dgm:pt modelId="{DF6E39ED-D2A2-4A05-B425-94F8DBEA5A3E}" type="parTrans" cxnId="{CBE9765C-9032-4B8A-B9FB-047FF1D33A4D}">
      <dgm:prSet/>
      <dgm:spPr/>
      <dgm:t>
        <a:bodyPr/>
        <a:lstStyle/>
        <a:p>
          <a:endParaRPr lang="en-US" sz="1800"/>
        </a:p>
      </dgm:t>
    </dgm:pt>
    <dgm:pt modelId="{9350AED5-EDD6-41A7-B7FA-A850F6B82FF9}" type="sibTrans" cxnId="{CBE9765C-9032-4B8A-B9FB-047FF1D33A4D}">
      <dgm:prSet/>
      <dgm:spPr/>
      <dgm:t>
        <a:bodyPr/>
        <a:lstStyle/>
        <a:p>
          <a:endParaRPr lang="en-US" sz="1800"/>
        </a:p>
      </dgm:t>
    </dgm:pt>
    <dgm:pt modelId="{F1E67DBB-439D-4729-B907-93440E5A5385}">
      <dgm:prSet custT="1"/>
      <dgm:spPr/>
      <dgm:t>
        <a:bodyPr/>
        <a:lstStyle/>
        <a:p>
          <a:r>
            <a:rPr lang="en-US" sz="1800" u="none" dirty="0">
              <a:solidFill>
                <a:schemeClr val="tx2"/>
              </a:solidFill>
            </a:rPr>
            <a:t>Ensure</a:t>
          </a:r>
          <a:r>
            <a:rPr lang="en-US" sz="1800" dirty="0">
              <a:solidFill>
                <a:schemeClr val="tx2"/>
              </a:solidFill>
            </a:rPr>
            <a:t> the same availability to all members regardless of payer.</a:t>
          </a:r>
        </a:p>
      </dgm:t>
    </dgm:pt>
    <dgm:pt modelId="{B1DF5315-6B29-4532-BA6C-F602A6D30756}" type="parTrans" cxnId="{E2D89278-8719-40BD-A85E-08B9BF3ADF3B}">
      <dgm:prSet/>
      <dgm:spPr/>
      <dgm:t>
        <a:bodyPr/>
        <a:lstStyle/>
        <a:p>
          <a:endParaRPr lang="en-US" sz="1800"/>
        </a:p>
      </dgm:t>
    </dgm:pt>
    <dgm:pt modelId="{237EA658-3457-49A7-BBE3-5DB3A63ACEE2}" type="sibTrans" cxnId="{E2D89278-8719-40BD-A85E-08B9BF3ADF3B}">
      <dgm:prSet/>
      <dgm:spPr/>
      <dgm:t>
        <a:bodyPr/>
        <a:lstStyle/>
        <a:p>
          <a:endParaRPr lang="en-US" sz="1800"/>
        </a:p>
      </dgm:t>
    </dgm:pt>
    <dgm:pt modelId="{86CC5C2B-39D9-4198-8E89-A01A2B074018}">
      <dgm:prSet custT="1"/>
      <dgm:spPr/>
      <dgm:t>
        <a:bodyPr/>
        <a:lstStyle/>
        <a:p>
          <a:r>
            <a:rPr lang="en-US" sz="1800" dirty="0">
              <a:solidFill>
                <a:schemeClr val="tx2"/>
              </a:solidFill>
            </a:rPr>
            <a:t>Support minimum hours of operation to include service coverage from 8:00 a.m.–5:00 p.m. Mountain Time, Monday through Friday.</a:t>
          </a:r>
        </a:p>
      </dgm:t>
    </dgm:pt>
    <dgm:pt modelId="{B783B412-AC95-4B68-BF15-510273A59A9E}" type="parTrans" cxnId="{1F0EAB47-FD2F-467E-B9A7-6EA19C9625F8}">
      <dgm:prSet/>
      <dgm:spPr/>
      <dgm:t>
        <a:bodyPr/>
        <a:lstStyle/>
        <a:p>
          <a:endParaRPr lang="en-US" sz="1800"/>
        </a:p>
      </dgm:t>
    </dgm:pt>
    <dgm:pt modelId="{CE870AD5-8C92-4E79-935A-F75B984F450D}" type="sibTrans" cxnId="{1F0EAB47-FD2F-467E-B9A7-6EA19C9625F8}">
      <dgm:prSet/>
      <dgm:spPr/>
      <dgm:t>
        <a:bodyPr/>
        <a:lstStyle/>
        <a:p>
          <a:endParaRPr lang="en-US" sz="1800"/>
        </a:p>
      </dgm:t>
    </dgm:pt>
    <dgm:pt modelId="{B4CDD20F-58C1-415F-B767-B9EE2AB47A0B}">
      <dgm:prSet custT="1"/>
      <dgm:spPr/>
      <dgm:t>
        <a:bodyPr/>
        <a:lstStyle/>
        <a:p>
          <a:r>
            <a:rPr lang="en-US" sz="1800" dirty="0">
              <a:solidFill>
                <a:schemeClr val="tx2"/>
              </a:solidFill>
            </a:rPr>
            <a:t>Offer extended hours, outside the hours from 8:00 a.m.–5:00 p.m., on evenings and weekends, and/or offer alternatives for emergency room visits for after-hour urgent care to include access to clinical staff, not just an answering service or referral service staff.</a:t>
          </a:r>
        </a:p>
      </dgm:t>
    </dgm:pt>
    <dgm:pt modelId="{CC8CC849-B71C-4F83-8F9A-58198B8FD82C}" type="parTrans" cxnId="{674D7289-D823-422F-ABAB-9ECF57C7782A}">
      <dgm:prSet/>
      <dgm:spPr/>
      <dgm:t>
        <a:bodyPr/>
        <a:lstStyle/>
        <a:p>
          <a:endParaRPr lang="en-US" sz="1800"/>
        </a:p>
      </dgm:t>
    </dgm:pt>
    <dgm:pt modelId="{50A437F9-FEAD-486F-B573-3E52F4FF0653}" type="sibTrans" cxnId="{674D7289-D823-422F-ABAB-9ECF57C7782A}">
      <dgm:prSet/>
      <dgm:spPr/>
      <dgm:t>
        <a:bodyPr/>
        <a:lstStyle/>
        <a:p>
          <a:endParaRPr lang="en-US" sz="1800"/>
        </a:p>
      </dgm:t>
    </dgm:pt>
    <dgm:pt modelId="{66E77411-E9C5-42C2-82EA-7C6600518EE6}" type="pres">
      <dgm:prSet presAssocID="{EC15FC64-9A37-4EA9-907B-2504D398569E}" presName="vert0" presStyleCnt="0">
        <dgm:presLayoutVars>
          <dgm:dir/>
          <dgm:animOne val="branch"/>
          <dgm:animLvl val="lvl"/>
        </dgm:presLayoutVars>
      </dgm:prSet>
      <dgm:spPr/>
    </dgm:pt>
    <dgm:pt modelId="{6704DBE9-D3F7-4654-8198-C85A02A39029}" type="pres">
      <dgm:prSet presAssocID="{995742CF-B573-4F9B-B2C7-FEAD956E0B9D}" presName="thickLine" presStyleLbl="alignNode1" presStyleIdx="0" presStyleCnt="5"/>
      <dgm:spPr/>
    </dgm:pt>
    <dgm:pt modelId="{3881F00A-EA0E-4F3C-B2D0-D08EE08D1487}" type="pres">
      <dgm:prSet presAssocID="{995742CF-B573-4F9B-B2C7-FEAD956E0B9D}" presName="horz1" presStyleCnt="0"/>
      <dgm:spPr/>
    </dgm:pt>
    <dgm:pt modelId="{DE5CCBE2-F938-40CA-99E1-9D6E205518D8}" type="pres">
      <dgm:prSet presAssocID="{995742CF-B573-4F9B-B2C7-FEAD956E0B9D}" presName="tx1" presStyleLbl="revTx" presStyleIdx="0" presStyleCnt="5"/>
      <dgm:spPr/>
    </dgm:pt>
    <dgm:pt modelId="{7FF74BC9-4ACD-43D2-BD9E-1414C59D09FB}" type="pres">
      <dgm:prSet presAssocID="{995742CF-B573-4F9B-B2C7-FEAD956E0B9D}" presName="vert1" presStyleCnt="0"/>
      <dgm:spPr/>
    </dgm:pt>
    <dgm:pt modelId="{704EA42F-83B3-4CCA-B763-7ED1A715D197}" type="pres">
      <dgm:prSet presAssocID="{D35C659E-A35D-4354-B570-F4041D2078A6}" presName="thickLine" presStyleLbl="alignNode1" presStyleIdx="1" presStyleCnt="5"/>
      <dgm:spPr/>
    </dgm:pt>
    <dgm:pt modelId="{3651DEC8-2D76-4A24-81AA-28D6771DAEE8}" type="pres">
      <dgm:prSet presAssocID="{D35C659E-A35D-4354-B570-F4041D2078A6}" presName="horz1" presStyleCnt="0"/>
      <dgm:spPr/>
    </dgm:pt>
    <dgm:pt modelId="{056664D9-9D5E-4933-842D-7EA4A4142A25}" type="pres">
      <dgm:prSet presAssocID="{D35C659E-A35D-4354-B570-F4041D2078A6}" presName="tx1" presStyleLbl="revTx" presStyleIdx="1" presStyleCnt="5"/>
      <dgm:spPr/>
    </dgm:pt>
    <dgm:pt modelId="{F90EA2D8-12AD-4E8B-B77B-99D0989CFA2F}" type="pres">
      <dgm:prSet presAssocID="{D35C659E-A35D-4354-B570-F4041D2078A6}" presName="vert1" presStyleCnt="0"/>
      <dgm:spPr/>
    </dgm:pt>
    <dgm:pt modelId="{3B1CCE46-C731-48A9-BC71-65D3DD5002BA}" type="pres">
      <dgm:prSet presAssocID="{F1E67DBB-439D-4729-B907-93440E5A5385}" presName="thickLine" presStyleLbl="alignNode1" presStyleIdx="2" presStyleCnt="5"/>
      <dgm:spPr/>
    </dgm:pt>
    <dgm:pt modelId="{9276DB7F-8E7D-436F-90D6-7289BE84F969}" type="pres">
      <dgm:prSet presAssocID="{F1E67DBB-439D-4729-B907-93440E5A5385}" presName="horz1" presStyleCnt="0"/>
      <dgm:spPr/>
    </dgm:pt>
    <dgm:pt modelId="{473B265C-5C92-4808-862E-D0698EBFF515}" type="pres">
      <dgm:prSet presAssocID="{F1E67DBB-439D-4729-B907-93440E5A5385}" presName="tx1" presStyleLbl="revTx" presStyleIdx="2" presStyleCnt="5"/>
      <dgm:spPr/>
    </dgm:pt>
    <dgm:pt modelId="{26A4D610-9A50-4ED5-8D81-3B4602CBB86E}" type="pres">
      <dgm:prSet presAssocID="{F1E67DBB-439D-4729-B907-93440E5A5385}" presName="vert1" presStyleCnt="0"/>
      <dgm:spPr/>
    </dgm:pt>
    <dgm:pt modelId="{D0891B72-87C8-453D-AEF7-02E43E7E08ED}" type="pres">
      <dgm:prSet presAssocID="{86CC5C2B-39D9-4198-8E89-A01A2B074018}" presName="thickLine" presStyleLbl="alignNode1" presStyleIdx="3" presStyleCnt="5"/>
      <dgm:spPr/>
    </dgm:pt>
    <dgm:pt modelId="{08213C3E-53CA-4768-A1F0-96E6A8CA6F1B}" type="pres">
      <dgm:prSet presAssocID="{86CC5C2B-39D9-4198-8E89-A01A2B074018}" presName="horz1" presStyleCnt="0"/>
      <dgm:spPr/>
    </dgm:pt>
    <dgm:pt modelId="{3C0AEEC0-7F19-480A-8410-13C0762D03C4}" type="pres">
      <dgm:prSet presAssocID="{86CC5C2B-39D9-4198-8E89-A01A2B074018}" presName="tx1" presStyleLbl="revTx" presStyleIdx="3" presStyleCnt="5"/>
      <dgm:spPr/>
    </dgm:pt>
    <dgm:pt modelId="{8AB83B72-D3A5-498E-967D-B8852C8B855A}" type="pres">
      <dgm:prSet presAssocID="{86CC5C2B-39D9-4198-8E89-A01A2B074018}" presName="vert1" presStyleCnt="0"/>
      <dgm:spPr/>
    </dgm:pt>
    <dgm:pt modelId="{9CB0366C-06B2-4E32-8DC0-EBD530A62054}" type="pres">
      <dgm:prSet presAssocID="{B4CDD20F-58C1-415F-B767-B9EE2AB47A0B}" presName="thickLine" presStyleLbl="alignNode1" presStyleIdx="4" presStyleCnt="5"/>
      <dgm:spPr/>
    </dgm:pt>
    <dgm:pt modelId="{D2F5FAE8-A0C7-435C-91F1-7BB13C575E7D}" type="pres">
      <dgm:prSet presAssocID="{B4CDD20F-58C1-415F-B767-B9EE2AB47A0B}" presName="horz1" presStyleCnt="0"/>
      <dgm:spPr/>
    </dgm:pt>
    <dgm:pt modelId="{DEBC3064-1840-444B-8EB0-5BCC72E81E73}" type="pres">
      <dgm:prSet presAssocID="{B4CDD20F-58C1-415F-B767-B9EE2AB47A0B}" presName="tx1" presStyleLbl="revTx" presStyleIdx="4" presStyleCnt="5"/>
      <dgm:spPr/>
    </dgm:pt>
    <dgm:pt modelId="{1B0C9F7F-6780-4D32-9108-563F8F73F980}" type="pres">
      <dgm:prSet presAssocID="{B4CDD20F-58C1-415F-B767-B9EE2AB47A0B}" presName="vert1" presStyleCnt="0"/>
      <dgm:spPr/>
    </dgm:pt>
  </dgm:ptLst>
  <dgm:cxnLst>
    <dgm:cxn modelId="{E9444A1B-BE0D-4073-8E45-8C285B41B44C}" type="presOf" srcId="{D35C659E-A35D-4354-B570-F4041D2078A6}" destId="{056664D9-9D5E-4933-842D-7EA4A4142A25}" srcOrd="0" destOrd="0" presId="urn:microsoft.com/office/officeart/2008/layout/LinedList"/>
    <dgm:cxn modelId="{CBE9765C-9032-4B8A-B9FB-047FF1D33A4D}" srcId="{EC15FC64-9A37-4EA9-907B-2504D398569E}" destId="{D35C659E-A35D-4354-B570-F4041D2078A6}" srcOrd="1" destOrd="0" parTransId="{DF6E39ED-D2A2-4A05-B425-94F8DBEA5A3E}" sibTransId="{9350AED5-EDD6-41A7-B7FA-A850F6B82FF9}"/>
    <dgm:cxn modelId="{E6591764-A1A5-474B-836A-BA39B234C9B6}" type="presOf" srcId="{995742CF-B573-4F9B-B2C7-FEAD956E0B9D}" destId="{DE5CCBE2-F938-40CA-99E1-9D6E205518D8}" srcOrd="0" destOrd="0" presId="urn:microsoft.com/office/officeart/2008/layout/LinedList"/>
    <dgm:cxn modelId="{1F0EAB47-FD2F-467E-B9A7-6EA19C9625F8}" srcId="{EC15FC64-9A37-4EA9-907B-2504D398569E}" destId="{86CC5C2B-39D9-4198-8E89-A01A2B074018}" srcOrd="3" destOrd="0" parTransId="{B783B412-AC95-4B68-BF15-510273A59A9E}" sibTransId="{CE870AD5-8C92-4E79-935A-F75B984F450D}"/>
    <dgm:cxn modelId="{1577F852-F3D3-4345-ADE8-FE72CD07ABA6}" srcId="{EC15FC64-9A37-4EA9-907B-2504D398569E}" destId="{995742CF-B573-4F9B-B2C7-FEAD956E0B9D}" srcOrd="0" destOrd="0" parTransId="{4A5006C0-5917-4CDA-BE4F-9F4285E2E052}" sibTransId="{7B313EC8-71C8-435F-BF8F-5B43BADD8F99}"/>
    <dgm:cxn modelId="{E2D89278-8719-40BD-A85E-08B9BF3ADF3B}" srcId="{EC15FC64-9A37-4EA9-907B-2504D398569E}" destId="{F1E67DBB-439D-4729-B907-93440E5A5385}" srcOrd="2" destOrd="0" parTransId="{B1DF5315-6B29-4532-BA6C-F602A6D30756}" sibTransId="{237EA658-3457-49A7-BBE3-5DB3A63ACEE2}"/>
    <dgm:cxn modelId="{1925AF5A-9AE2-44FF-994D-EB36A0E3B1C4}" type="presOf" srcId="{86CC5C2B-39D9-4198-8E89-A01A2B074018}" destId="{3C0AEEC0-7F19-480A-8410-13C0762D03C4}" srcOrd="0" destOrd="0" presId="urn:microsoft.com/office/officeart/2008/layout/LinedList"/>
    <dgm:cxn modelId="{AA17897C-3D6F-4182-A7AD-2DD73B652F98}" type="presOf" srcId="{EC15FC64-9A37-4EA9-907B-2504D398569E}" destId="{66E77411-E9C5-42C2-82EA-7C6600518EE6}" srcOrd="0" destOrd="0" presId="urn:microsoft.com/office/officeart/2008/layout/LinedList"/>
    <dgm:cxn modelId="{674D7289-D823-422F-ABAB-9ECF57C7782A}" srcId="{EC15FC64-9A37-4EA9-907B-2504D398569E}" destId="{B4CDD20F-58C1-415F-B767-B9EE2AB47A0B}" srcOrd="4" destOrd="0" parTransId="{CC8CC849-B71C-4F83-8F9A-58198B8FD82C}" sibTransId="{50A437F9-FEAD-486F-B573-3E52F4FF0653}"/>
    <dgm:cxn modelId="{300042B3-EB38-48E1-ADD2-9D6F12C292F0}" type="presOf" srcId="{F1E67DBB-439D-4729-B907-93440E5A5385}" destId="{473B265C-5C92-4808-862E-D0698EBFF515}" srcOrd="0" destOrd="0" presId="urn:microsoft.com/office/officeart/2008/layout/LinedList"/>
    <dgm:cxn modelId="{E09A25FE-0C9F-4F7E-8FBD-9B6F5DDC5CE5}" type="presOf" srcId="{B4CDD20F-58C1-415F-B767-B9EE2AB47A0B}" destId="{DEBC3064-1840-444B-8EB0-5BCC72E81E73}" srcOrd="0" destOrd="0" presId="urn:microsoft.com/office/officeart/2008/layout/LinedList"/>
    <dgm:cxn modelId="{EA644394-CF4A-43EF-B3ED-9C8F08250D9F}" type="presParOf" srcId="{66E77411-E9C5-42C2-82EA-7C6600518EE6}" destId="{6704DBE9-D3F7-4654-8198-C85A02A39029}" srcOrd="0" destOrd="0" presId="urn:microsoft.com/office/officeart/2008/layout/LinedList"/>
    <dgm:cxn modelId="{EE3489A5-8B0A-4DA8-8513-5E06790879ED}" type="presParOf" srcId="{66E77411-E9C5-42C2-82EA-7C6600518EE6}" destId="{3881F00A-EA0E-4F3C-B2D0-D08EE08D1487}" srcOrd="1" destOrd="0" presId="urn:microsoft.com/office/officeart/2008/layout/LinedList"/>
    <dgm:cxn modelId="{B9281CC0-9DA1-4C5B-BBC1-B32F0820551F}" type="presParOf" srcId="{3881F00A-EA0E-4F3C-B2D0-D08EE08D1487}" destId="{DE5CCBE2-F938-40CA-99E1-9D6E205518D8}" srcOrd="0" destOrd="0" presId="urn:microsoft.com/office/officeart/2008/layout/LinedList"/>
    <dgm:cxn modelId="{83C73E93-9251-4E6B-A4C4-C297AD0308FE}" type="presParOf" srcId="{3881F00A-EA0E-4F3C-B2D0-D08EE08D1487}" destId="{7FF74BC9-4ACD-43D2-BD9E-1414C59D09FB}" srcOrd="1" destOrd="0" presId="urn:microsoft.com/office/officeart/2008/layout/LinedList"/>
    <dgm:cxn modelId="{3FE56AE9-0B32-4678-865E-BF0A719FDCD0}" type="presParOf" srcId="{66E77411-E9C5-42C2-82EA-7C6600518EE6}" destId="{704EA42F-83B3-4CCA-B763-7ED1A715D197}" srcOrd="2" destOrd="0" presId="urn:microsoft.com/office/officeart/2008/layout/LinedList"/>
    <dgm:cxn modelId="{C56755DB-EEEF-4999-87A7-DF1A0EB08983}" type="presParOf" srcId="{66E77411-E9C5-42C2-82EA-7C6600518EE6}" destId="{3651DEC8-2D76-4A24-81AA-28D6771DAEE8}" srcOrd="3" destOrd="0" presId="urn:microsoft.com/office/officeart/2008/layout/LinedList"/>
    <dgm:cxn modelId="{DCAB0EBB-09E5-4799-9101-21837B6C4955}" type="presParOf" srcId="{3651DEC8-2D76-4A24-81AA-28D6771DAEE8}" destId="{056664D9-9D5E-4933-842D-7EA4A4142A25}" srcOrd="0" destOrd="0" presId="urn:microsoft.com/office/officeart/2008/layout/LinedList"/>
    <dgm:cxn modelId="{307ABD4D-DF9E-4DC5-A3F3-65F053EFB466}" type="presParOf" srcId="{3651DEC8-2D76-4A24-81AA-28D6771DAEE8}" destId="{F90EA2D8-12AD-4E8B-B77B-99D0989CFA2F}" srcOrd="1" destOrd="0" presId="urn:microsoft.com/office/officeart/2008/layout/LinedList"/>
    <dgm:cxn modelId="{A3FB3859-D982-4D27-B45B-9079D2B0A431}" type="presParOf" srcId="{66E77411-E9C5-42C2-82EA-7C6600518EE6}" destId="{3B1CCE46-C731-48A9-BC71-65D3DD5002BA}" srcOrd="4" destOrd="0" presId="urn:microsoft.com/office/officeart/2008/layout/LinedList"/>
    <dgm:cxn modelId="{46C5FCF0-E0DB-4D6B-8169-AAED5B689F50}" type="presParOf" srcId="{66E77411-E9C5-42C2-82EA-7C6600518EE6}" destId="{9276DB7F-8E7D-436F-90D6-7289BE84F969}" srcOrd="5" destOrd="0" presId="urn:microsoft.com/office/officeart/2008/layout/LinedList"/>
    <dgm:cxn modelId="{75049408-304F-4217-97C9-E7CE09C5B7D9}" type="presParOf" srcId="{9276DB7F-8E7D-436F-90D6-7289BE84F969}" destId="{473B265C-5C92-4808-862E-D0698EBFF515}" srcOrd="0" destOrd="0" presId="urn:microsoft.com/office/officeart/2008/layout/LinedList"/>
    <dgm:cxn modelId="{2A35F435-6557-4EB7-8019-EAEF446530EF}" type="presParOf" srcId="{9276DB7F-8E7D-436F-90D6-7289BE84F969}" destId="{26A4D610-9A50-4ED5-8D81-3B4602CBB86E}" srcOrd="1" destOrd="0" presId="urn:microsoft.com/office/officeart/2008/layout/LinedList"/>
    <dgm:cxn modelId="{99215CCF-B11A-4C02-9393-7DD8CEC07DA0}" type="presParOf" srcId="{66E77411-E9C5-42C2-82EA-7C6600518EE6}" destId="{D0891B72-87C8-453D-AEF7-02E43E7E08ED}" srcOrd="6" destOrd="0" presId="urn:microsoft.com/office/officeart/2008/layout/LinedList"/>
    <dgm:cxn modelId="{EE9894CF-0F48-4DCC-A8D8-8645FAC37ABD}" type="presParOf" srcId="{66E77411-E9C5-42C2-82EA-7C6600518EE6}" destId="{08213C3E-53CA-4768-A1F0-96E6A8CA6F1B}" srcOrd="7" destOrd="0" presId="urn:microsoft.com/office/officeart/2008/layout/LinedList"/>
    <dgm:cxn modelId="{402559C9-C1F2-423E-B4A2-04967BD23AC8}" type="presParOf" srcId="{08213C3E-53CA-4768-A1F0-96E6A8CA6F1B}" destId="{3C0AEEC0-7F19-480A-8410-13C0762D03C4}" srcOrd="0" destOrd="0" presId="urn:microsoft.com/office/officeart/2008/layout/LinedList"/>
    <dgm:cxn modelId="{872A1CDD-EF8D-4ACB-828A-B8E939A041BA}" type="presParOf" srcId="{08213C3E-53CA-4768-A1F0-96E6A8CA6F1B}" destId="{8AB83B72-D3A5-498E-967D-B8852C8B855A}" srcOrd="1" destOrd="0" presId="urn:microsoft.com/office/officeart/2008/layout/LinedList"/>
    <dgm:cxn modelId="{FF486438-7F57-413B-A40E-382666D45433}" type="presParOf" srcId="{66E77411-E9C5-42C2-82EA-7C6600518EE6}" destId="{9CB0366C-06B2-4E32-8DC0-EBD530A62054}" srcOrd="8" destOrd="0" presId="urn:microsoft.com/office/officeart/2008/layout/LinedList"/>
    <dgm:cxn modelId="{CC28BE93-A3EE-435E-BD72-684914D41646}" type="presParOf" srcId="{66E77411-E9C5-42C2-82EA-7C6600518EE6}" destId="{D2F5FAE8-A0C7-435C-91F1-7BB13C575E7D}" srcOrd="9" destOrd="0" presId="urn:microsoft.com/office/officeart/2008/layout/LinedList"/>
    <dgm:cxn modelId="{8853BD19-50C0-43D5-B94B-9D8453F9F810}" type="presParOf" srcId="{D2F5FAE8-A0C7-435C-91F1-7BB13C575E7D}" destId="{DEBC3064-1840-444B-8EB0-5BCC72E81E73}" srcOrd="0" destOrd="0" presId="urn:microsoft.com/office/officeart/2008/layout/LinedList"/>
    <dgm:cxn modelId="{79BA44BC-B252-4D14-A6EE-216D880BE074}" type="presParOf" srcId="{D2F5FAE8-A0C7-435C-91F1-7BB13C575E7D}" destId="{1B0C9F7F-6780-4D32-9108-563F8F73F9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DE1EB2-985D-4BB3-AC40-8BD29811F56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1BC2013-EBE4-4F0C-9F4F-C6152035AD9A}">
      <dgm:prSet/>
      <dgm:spPr/>
      <dgm:t>
        <a:bodyPr/>
        <a:lstStyle/>
        <a:p>
          <a:r>
            <a:rPr lang="en-US" b="1" dirty="0">
              <a:solidFill>
                <a:schemeClr val="accent1"/>
              </a:solidFill>
            </a:rPr>
            <a:t>Hours of Operation: </a:t>
          </a:r>
          <a:r>
            <a:rPr lang="en-US" dirty="0">
              <a:solidFill>
                <a:schemeClr val="accent1"/>
              </a:solidFill>
            </a:rPr>
            <a:t>Providers who serve Health First Colorado members shall offer hours of operation that are no less than the hours of operation offered to commercial enrollees. Minimum hours of provider operation shall include covered service coverage from 8 a.m. to 5 p.m. Monday through Friday and emergency coverage 24 hours a day, seven (7) days a week.</a:t>
          </a:r>
        </a:p>
      </dgm:t>
    </dgm:pt>
    <dgm:pt modelId="{6671D40D-20FA-4BE6-86FA-806C2B916F78}" type="parTrans" cxnId="{B8D2C4D6-ACB0-4936-BE6C-170B2D07F361}">
      <dgm:prSet/>
      <dgm:spPr/>
      <dgm:t>
        <a:bodyPr/>
        <a:lstStyle/>
        <a:p>
          <a:endParaRPr lang="en-US"/>
        </a:p>
      </dgm:t>
    </dgm:pt>
    <dgm:pt modelId="{C2F186E1-93F1-4714-82FE-1E40260AA5FA}" type="sibTrans" cxnId="{B8D2C4D6-ACB0-4936-BE6C-170B2D07F361}">
      <dgm:prSet/>
      <dgm:spPr/>
      <dgm:t>
        <a:bodyPr/>
        <a:lstStyle/>
        <a:p>
          <a:endParaRPr lang="en-US"/>
        </a:p>
      </dgm:t>
    </dgm:pt>
    <dgm:pt modelId="{6010F5A2-3BBB-4E61-965C-87D23BD0C65E}">
      <dgm:prSet/>
      <dgm:spPr/>
      <dgm:t>
        <a:bodyPr/>
        <a:lstStyle/>
        <a:p>
          <a:r>
            <a:rPr lang="en-US" b="1" dirty="0">
              <a:solidFill>
                <a:schemeClr val="accent1"/>
              </a:solidFill>
            </a:rPr>
            <a:t>Extended Hours of Operation: </a:t>
          </a:r>
          <a:r>
            <a:rPr lang="en-US" dirty="0">
              <a:solidFill>
                <a:schemeClr val="accent1"/>
              </a:solidFill>
            </a:rPr>
            <a:t>Extended Hours of Operation and covered service coverage must be provided for at least two (2) days per week at clinic treatment sites, which should include a combination of additional morning, evening, or weekend hours, to accommodate members who are unable to attend appointments during standard business hours.</a:t>
          </a:r>
        </a:p>
      </dgm:t>
    </dgm:pt>
    <dgm:pt modelId="{D80E30B2-15F2-4F25-9A50-71F107F2790E}" type="parTrans" cxnId="{5CFA3553-3EEA-4377-8550-146E39FD4ED5}">
      <dgm:prSet/>
      <dgm:spPr/>
      <dgm:t>
        <a:bodyPr/>
        <a:lstStyle/>
        <a:p>
          <a:endParaRPr lang="en-US"/>
        </a:p>
      </dgm:t>
    </dgm:pt>
    <dgm:pt modelId="{0285FBCE-9A15-42A4-AD8F-9AEFA82E3B4D}" type="sibTrans" cxnId="{5CFA3553-3EEA-4377-8550-146E39FD4ED5}">
      <dgm:prSet/>
      <dgm:spPr/>
      <dgm:t>
        <a:bodyPr/>
        <a:lstStyle/>
        <a:p>
          <a:endParaRPr lang="en-US"/>
        </a:p>
      </dgm:t>
    </dgm:pt>
    <dgm:pt modelId="{634DCF78-1D21-4FD6-9467-6DBC99524301}">
      <dgm:prSet/>
      <dgm:spPr/>
      <dgm:t>
        <a:bodyPr/>
        <a:lstStyle/>
        <a:p>
          <a:r>
            <a:rPr lang="en-US" b="1" dirty="0">
              <a:solidFill>
                <a:schemeClr val="accent1"/>
              </a:solidFill>
            </a:rPr>
            <a:t>Evening and/or Weekend Support Services: </a:t>
          </a:r>
          <a:r>
            <a:rPr lang="en-US" dirty="0">
              <a:solidFill>
                <a:schemeClr val="accent1"/>
              </a:solidFill>
            </a:rPr>
            <a:t>Members and families should have access to clinical staff over evenings and weekends, not just an answering service or referral service staff.</a:t>
          </a:r>
        </a:p>
      </dgm:t>
    </dgm:pt>
    <dgm:pt modelId="{C1BD6173-4897-4DDB-A85D-1857528AE203}" type="parTrans" cxnId="{D0F670E2-E6F6-4066-96DA-6B7615373229}">
      <dgm:prSet/>
      <dgm:spPr/>
      <dgm:t>
        <a:bodyPr/>
        <a:lstStyle/>
        <a:p>
          <a:endParaRPr lang="en-US"/>
        </a:p>
      </dgm:t>
    </dgm:pt>
    <dgm:pt modelId="{DA057885-72B2-48AB-8D72-87D6C59DE035}" type="sibTrans" cxnId="{D0F670E2-E6F6-4066-96DA-6B7615373229}">
      <dgm:prSet/>
      <dgm:spPr/>
      <dgm:t>
        <a:bodyPr/>
        <a:lstStyle/>
        <a:p>
          <a:endParaRPr lang="en-US"/>
        </a:p>
      </dgm:t>
    </dgm:pt>
    <dgm:pt modelId="{ADC811C5-7876-40D8-80EC-B1AF16A5CA75}" type="pres">
      <dgm:prSet presAssocID="{20DE1EB2-985D-4BB3-AC40-8BD29811F56E}" presName="root" presStyleCnt="0">
        <dgm:presLayoutVars>
          <dgm:dir/>
          <dgm:resizeHandles val="exact"/>
        </dgm:presLayoutVars>
      </dgm:prSet>
      <dgm:spPr/>
    </dgm:pt>
    <dgm:pt modelId="{32F3A576-7A84-4099-9C74-3D3DDA08B7C7}" type="pres">
      <dgm:prSet presAssocID="{91BC2013-EBE4-4F0C-9F4F-C6152035AD9A}" presName="compNode" presStyleCnt="0"/>
      <dgm:spPr/>
    </dgm:pt>
    <dgm:pt modelId="{85D8B564-A7C9-4DED-B53F-F3FAAE8BA574}" type="pres">
      <dgm:prSet presAssocID="{91BC2013-EBE4-4F0C-9F4F-C6152035AD9A}" presName="bgRect" presStyleLbl="bgShp" presStyleIdx="0" presStyleCnt="3"/>
      <dgm:spPr/>
    </dgm:pt>
    <dgm:pt modelId="{C743635D-DB1F-4B25-A71B-35B9E6D28809}" type="pres">
      <dgm:prSet presAssocID="{91BC2013-EBE4-4F0C-9F4F-C6152035AD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AB66593-0A62-411A-B170-2C38DF14736A}" type="pres">
      <dgm:prSet presAssocID="{91BC2013-EBE4-4F0C-9F4F-C6152035AD9A}" presName="spaceRect" presStyleCnt="0"/>
      <dgm:spPr/>
    </dgm:pt>
    <dgm:pt modelId="{59F90FF6-E4C8-4A66-B177-913409AD9DFD}" type="pres">
      <dgm:prSet presAssocID="{91BC2013-EBE4-4F0C-9F4F-C6152035AD9A}" presName="parTx" presStyleLbl="revTx" presStyleIdx="0" presStyleCnt="3">
        <dgm:presLayoutVars>
          <dgm:chMax val="0"/>
          <dgm:chPref val="0"/>
        </dgm:presLayoutVars>
      </dgm:prSet>
      <dgm:spPr/>
    </dgm:pt>
    <dgm:pt modelId="{D874681E-1E40-4366-A209-19E99473C43E}" type="pres">
      <dgm:prSet presAssocID="{C2F186E1-93F1-4714-82FE-1E40260AA5FA}" presName="sibTrans" presStyleCnt="0"/>
      <dgm:spPr/>
    </dgm:pt>
    <dgm:pt modelId="{0EDCD413-9E7F-4153-8CE1-81D9784E3238}" type="pres">
      <dgm:prSet presAssocID="{6010F5A2-3BBB-4E61-965C-87D23BD0C65E}" presName="compNode" presStyleCnt="0"/>
      <dgm:spPr/>
    </dgm:pt>
    <dgm:pt modelId="{EFF342F0-05A1-4573-8C36-519ECF3B6D9B}" type="pres">
      <dgm:prSet presAssocID="{6010F5A2-3BBB-4E61-965C-87D23BD0C65E}" presName="bgRect" presStyleLbl="bgShp" presStyleIdx="1" presStyleCnt="3"/>
      <dgm:spPr/>
    </dgm:pt>
    <dgm:pt modelId="{6F0EF204-6B33-4B5A-8D59-0E49F0CD7555}" type="pres">
      <dgm:prSet presAssocID="{6010F5A2-3BBB-4E61-965C-87D23BD0C6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D9D32106-D207-4A63-8507-41192BFB032E}" type="pres">
      <dgm:prSet presAssocID="{6010F5A2-3BBB-4E61-965C-87D23BD0C65E}" presName="spaceRect" presStyleCnt="0"/>
      <dgm:spPr/>
    </dgm:pt>
    <dgm:pt modelId="{F0FC3E90-451E-4A35-B5B5-BBC08D2315AE}" type="pres">
      <dgm:prSet presAssocID="{6010F5A2-3BBB-4E61-965C-87D23BD0C65E}" presName="parTx" presStyleLbl="revTx" presStyleIdx="1" presStyleCnt="3">
        <dgm:presLayoutVars>
          <dgm:chMax val="0"/>
          <dgm:chPref val="0"/>
        </dgm:presLayoutVars>
      </dgm:prSet>
      <dgm:spPr/>
    </dgm:pt>
    <dgm:pt modelId="{B1B474E1-FE6D-4908-A545-2C2716AA92E1}" type="pres">
      <dgm:prSet presAssocID="{0285FBCE-9A15-42A4-AD8F-9AEFA82E3B4D}" presName="sibTrans" presStyleCnt="0"/>
      <dgm:spPr/>
    </dgm:pt>
    <dgm:pt modelId="{F6C017C8-7239-475E-B42D-31E6C610E584}" type="pres">
      <dgm:prSet presAssocID="{634DCF78-1D21-4FD6-9467-6DBC99524301}" presName="compNode" presStyleCnt="0"/>
      <dgm:spPr/>
    </dgm:pt>
    <dgm:pt modelId="{34EAB92B-2304-4952-AD30-8888C51CC573}" type="pres">
      <dgm:prSet presAssocID="{634DCF78-1D21-4FD6-9467-6DBC99524301}" presName="bgRect" presStyleLbl="bgShp" presStyleIdx="2" presStyleCnt="3"/>
      <dgm:spPr/>
    </dgm:pt>
    <dgm:pt modelId="{43A6A2FC-BC2F-41CF-9AC5-DC3A5707A154}" type="pres">
      <dgm:prSet presAssocID="{634DCF78-1D21-4FD6-9467-6DBC995243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C3659E27-855D-449A-B0C1-083F125E715C}" type="pres">
      <dgm:prSet presAssocID="{634DCF78-1D21-4FD6-9467-6DBC99524301}" presName="spaceRect" presStyleCnt="0"/>
      <dgm:spPr/>
    </dgm:pt>
    <dgm:pt modelId="{1126BDCF-F734-4C17-B1FD-B4D5AD30B65C}" type="pres">
      <dgm:prSet presAssocID="{634DCF78-1D21-4FD6-9467-6DBC99524301}" presName="parTx" presStyleLbl="revTx" presStyleIdx="2" presStyleCnt="3">
        <dgm:presLayoutVars>
          <dgm:chMax val="0"/>
          <dgm:chPref val="0"/>
        </dgm:presLayoutVars>
      </dgm:prSet>
      <dgm:spPr/>
    </dgm:pt>
  </dgm:ptLst>
  <dgm:cxnLst>
    <dgm:cxn modelId="{E707C161-4CDE-4FA1-86E9-E29010433840}" type="presOf" srcId="{634DCF78-1D21-4FD6-9467-6DBC99524301}" destId="{1126BDCF-F734-4C17-B1FD-B4D5AD30B65C}" srcOrd="0" destOrd="0" presId="urn:microsoft.com/office/officeart/2018/2/layout/IconVerticalSolidList"/>
    <dgm:cxn modelId="{1A23C14B-A5BE-4FCD-B726-BDEFFBB27751}" type="presOf" srcId="{6010F5A2-3BBB-4E61-965C-87D23BD0C65E}" destId="{F0FC3E90-451E-4A35-B5B5-BBC08D2315AE}" srcOrd="0" destOrd="0" presId="urn:microsoft.com/office/officeart/2018/2/layout/IconVerticalSolidList"/>
    <dgm:cxn modelId="{5CFA3553-3EEA-4377-8550-146E39FD4ED5}" srcId="{20DE1EB2-985D-4BB3-AC40-8BD29811F56E}" destId="{6010F5A2-3BBB-4E61-965C-87D23BD0C65E}" srcOrd="1" destOrd="0" parTransId="{D80E30B2-15F2-4F25-9A50-71F107F2790E}" sibTransId="{0285FBCE-9A15-42A4-AD8F-9AEFA82E3B4D}"/>
    <dgm:cxn modelId="{353D2754-2A90-4972-B8D1-6957A5001BCA}" type="presOf" srcId="{91BC2013-EBE4-4F0C-9F4F-C6152035AD9A}" destId="{59F90FF6-E4C8-4A66-B177-913409AD9DFD}" srcOrd="0" destOrd="0" presId="urn:microsoft.com/office/officeart/2018/2/layout/IconVerticalSolidList"/>
    <dgm:cxn modelId="{B8D2C4D6-ACB0-4936-BE6C-170B2D07F361}" srcId="{20DE1EB2-985D-4BB3-AC40-8BD29811F56E}" destId="{91BC2013-EBE4-4F0C-9F4F-C6152035AD9A}" srcOrd="0" destOrd="0" parTransId="{6671D40D-20FA-4BE6-86FA-806C2B916F78}" sibTransId="{C2F186E1-93F1-4714-82FE-1E40260AA5FA}"/>
    <dgm:cxn modelId="{2312F8D9-3FEE-420B-80C2-B05427B9CE07}" type="presOf" srcId="{20DE1EB2-985D-4BB3-AC40-8BD29811F56E}" destId="{ADC811C5-7876-40D8-80EC-B1AF16A5CA75}" srcOrd="0" destOrd="0" presId="urn:microsoft.com/office/officeart/2018/2/layout/IconVerticalSolidList"/>
    <dgm:cxn modelId="{D0F670E2-E6F6-4066-96DA-6B7615373229}" srcId="{20DE1EB2-985D-4BB3-AC40-8BD29811F56E}" destId="{634DCF78-1D21-4FD6-9467-6DBC99524301}" srcOrd="2" destOrd="0" parTransId="{C1BD6173-4897-4DDB-A85D-1857528AE203}" sibTransId="{DA057885-72B2-48AB-8D72-87D6C59DE035}"/>
    <dgm:cxn modelId="{68E7D2FE-1989-4916-BC62-F00F197BABE7}" type="presParOf" srcId="{ADC811C5-7876-40D8-80EC-B1AF16A5CA75}" destId="{32F3A576-7A84-4099-9C74-3D3DDA08B7C7}" srcOrd="0" destOrd="0" presId="urn:microsoft.com/office/officeart/2018/2/layout/IconVerticalSolidList"/>
    <dgm:cxn modelId="{6F35F2A4-6284-474A-BE36-86652FF95B2C}" type="presParOf" srcId="{32F3A576-7A84-4099-9C74-3D3DDA08B7C7}" destId="{85D8B564-A7C9-4DED-B53F-F3FAAE8BA574}" srcOrd="0" destOrd="0" presId="urn:microsoft.com/office/officeart/2018/2/layout/IconVerticalSolidList"/>
    <dgm:cxn modelId="{4D8D8D54-9B2D-4A99-8D62-FC6D9C6D5B06}" type="presParOf" srcId="{32F3A576-7A84-4099-9C74-3D3DDA08B7C7}" destId="{C743635D-DB1F-4B25-A71B-35B9E6D28809}" srcOrd="1" destOrd="0" presId="urn:microsoft.com/office/officeart/2018/2/layout/IconVerticalSolidList"/>
    <dgm:cxn modelId="{4599F4DC-9AFC-4C66-81C6-DE4CE89E0C7E}" type="presParOf" srcId="{32F3A576-7A84-4099-9C74-3D3DDA08B7C7}" destId="{6AB66593-0A62-411A-B170-2C38DF14736A}" srcOrd="2" destOrd="0" presId="urn:microsoft.com/office/officeart/2018/2/layout/IconVerticalSolidList"/>
    <dgm:cxn modelId="{0C05DA34-725F-42C8-B57F-7ED6381BC1BC}" type="presParOf" srcId="{32F3A576-7A84-4099-9C74-3D3DDA08B7C7}" destId="{59F90FF6-E4C8-4A66-B177-913409AD9DFD}" srcOrd="3" destOrd="0" presId="urn:microsoft.com/office/officeart/2018/2/layout/IconVerticalSolidList"/>
    <dgm:cxn modelId="{67DC8683-24AC-4CA0-9D8E-1188CEA9E135}" type="presParOf" srcId="{ADC811C5-7876-40D8-80EC-B1AF16A5CA75}" destId="{D874681E-1E40-4366-A209-19E99473C43E}" srcOrd="1" destOrd="0" presId="urn:microsoft.com/office/officeart/2018/2/layout/IconVerticalSolidList"/>
    <dgm:cxn modelId="{7678799B-85A3-49CB-B9C5-A3BFF3A0E578}" type="presParOf" srcId="{ADC811C5-7876-40D8-80EC-B1AF16A5CA75}" destId="{0EDCD413-9E7F-4153-8CE1-81D9784E3238}" srcOrd="2" destOrd="0" presId="urn:microsoft.com/office/officeart/2018/2/layout/IconVerticalSolidList"/>
    <dgm:cxn modelId="{952992AA-DF6B-4C2E-8B6F-77C8B1B3942A}" type="presParOf" srcId="{0EDCD413-9E7F-4153-8CE1-81D9784E3238}" destId="{EFF342F0-05A1-4573-8C36-519ECF3B6D9B}" srcOrd="0" destOrd="0" presId="urn:microsoft.com/office/officeart/2018/2/layout/IconVerticalSolidList"/>
    <dgm:cxn modelId="{42271EAA-2CDB-4E2F-9A67-66BA675BF49E}" type="presParOf" srcId="{0EDCD413-9E7F-4153-8CE1-81D9784E3238}" destId="{6F0EF204-6B33-4B5A-8D59-0E49F0CD7555}" srcOrd="1" destOrd="0" presId="urn:microsoft.com/office/officeart/2018/2/layout/IconVerticalSolidList"/>
    <dgm:cxn modelId="{A3C3F3F3-9B13-4586-823E-80A3C581260B}" type="presParOf" srcId="{0EDCD413-9E7F-4153-8CE1-81D9784E3238}" destId="{D9D32106-D207-4A63-8507-41192BFB032E}" srcOrd="2" destOrd="0" presId="urn:microsoft.com/office/officeart/2018/2/layout/IconVerticalSolidList"/>
    <dgm:cxn modelId="{DEFDFCA7-455A-4656-854A-5F1DA44CEA59}" type="presParOf" srcId="{0EDCD413-9E7F-4153-8CE1-81D9784E3238}" destId="{F0FC3E90-451E-4A35-B5B5-BBC08D2315AE}" srcOrd="3" destOrd="0" presId="urn:microsoft.com/office/officeart/2018/2/layout/IconVerticalSolidList"/>
    <dgm:cxn modelId="{5835B031-AC1B-4BBD-8628-C679F2663771}" type="presParOf" srcId="{ADC811C5-7876-40D8-80EC-B1AF16A5CA75}" destId="{B1B474E1-FE6D-4908-A545-2C2716AA92E1}" srcOrd="3" destOrd="0" presId="urn:microsoft.com/office/officeart/2018/2/layout/IconVerticalSolidList"/>
    <dgm:cxn modelId="{F83A8F80-4CC3-4769-918E-80F94FDD964F}" type="presParOf" srcId="{ADC811C5-7876-40D8-80EC-B1AF16A5CA75}" destId="{F6C017C8-7239-475E-B42D-31E6C610E584}" srcOrd="4" destOrd="0" presId="urn:microsoft.com/office/officeart/2018/2/layout/IconVerticalSolidList"/>
    <dgm:cxn modelId="{DDEE092E-3D56-4786-B0C4-0C805D0D3411}" type="presParOf" srcId="{F6C017C8-7239-475E-B42D-31E6C610E584}" destId="{34EAB92B-2304-4952-AD30-8888C51CC573}" srcOrd="0" destOrd="0" presId="urn:microsoft.com/office/officeart/2018/2/layout/IconVerticalSolidList"/>
    <dgm:cxn modelId="{51D21E8C-4E62-4BA5-A27B-5D9CFA773A83}" type="presParOf" srcId="{F6C017C8-7239-475E-B42D-31E6C610E584}" destId="{43A6A2FC-BC2F-41CF-9AC5-DC3A5707A154}" srcOrd="1" destOrd="0" presId="urn:microsoft.com/office/officeart/2018/2/layout/IconVerticalSolidList"/>
    <dgm:cxn modelId="{E4E90978-FA59-4AB9-B72A-86EC709739F7}" type="presParOf" srcId="{F6C017C8-7239-475E-B42D-31E6C610E584}" destId="{C3659E27-855D-449A-B0C1-083F125E715C}" srcOrd="2" destOrd="0" presId="urn:microsoft.com/office/officeart/2018/2/layout/IconVerticalSolidList"/>
    <dgm:cxn modelId="{3DA2C44A-8ADD-4658-AE63-BF6FEA02795C}" type="presParOf" srcId="{F6C017C8-7239-475E-B42D-31E6C610E584}" destId="{1126BDCF-F734-4C17-B1FD-B4D5AD30B6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DE1EB2-985D-4BB3-AC40-8BD29811F56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1BC2013-EBE4-4F0C-9F4F-C6152035AD9A}">
      <dgm:prSet/>
      <dgm:spPr/>
      <dgm:t>
        <a:bodyPr/>
        <a:lstStyle/>
        <a:p>
          <a:r>
            <a:rPr lang="en-GB" b="1" dirty="0">
              <a:solidFill>
                <a:schemeClr val="accent1"/>
              </a:solidFill>
            </a:rPr>
            <a:t>PCMPs may limit or adjust their panel size at any time. </a:t>
          </a:r>
        </a:p>
        <a:p>
          <a:r>
            <a:rPr lang="en-GB" b="1" dirty="0">
              <a:solidFill>
                <a:schemeClr val="accent1"/>
              </a:solidFill>
            </a:rPr>
            <a:t>Once a panel limit is reached, no further attributions will be made.</a:t>
          </a:r>
        </a:p>
      </dgm:t>
    </dgm:pt>
    <dgm:pt modelId="{6671D40D-20FA-4BE6-86FA-806C2B916F78}" type="parTrans" cxnId="{B8D2C4D6-ACB0-4936-BE6C-170B2D07F361}">
      <dgm:prSet/>
      <dgm:spPr/>
      <dgm:t>
        <a:bodyPr/>
        <a:lstStyle/>
        <a:p>
          <a:endParaRPr lang="en-US"/>
        </a:p>
      </dgm:t>
    </dgm:pt>
    <dgm:pt modelId="{C2F186E1-93F1-4714-82FE-1E40260AA5FA}" type="sibTrans" cxnId="{B8D2C4D6-ACB0-4936-BE6C-170B2D07F361}">
      <dgm:prSet/>
      <dgm:spPr/>
      <dgm:t>
        <a:bodyPr/>
        <a:lstStyle/>
        <a:p>
          <a:endParaRPr lang="en-US"/>
        </a:p>
      </dgm:t>
    </dgm:pt>
    <dgm:pt modelId="{6010F5A2-3BBB-4E61-965C-87D23BD0C65E}">
      <dgm:prSet/>
      <dgm:spPr/>
      <dgm:t>
        <a:bodyPr/>
        <a:lstStyle/>
        <a:p>
          <a:r>
            <a:rPr lang="en-GB" b="1" dirty="0">
              <a:solidFill>
                <a:schemeClr val="accent1"/>
              </a:solidFill>
            </a:rPr>
            <a:t>PCMPs may turn auto-assignment (geographically based attributions) on or off at any time by contacting their RAE Network Representative.</a:t>
          </a:r>
        </a:p>
      </dgm:t>
    </dgm:pt>
    <dgm:pt modelId="{D80E30B2-15F2-4F25-9A50-71F107F2790E}" type="parTrans" cxnId="{5CFA3553-3EEA-4377-8550-146E39FD4ED5}">
      <dgm:prSet/>
      <dgm:spPr/>
      <dgm:t>
        <a:bodyPr/>
        <a:lstStyle/>
        <a:p>
          <a:endParaRPr lang="en-US"/>
        </a:p>
      </dgm:t>
    </dgm:pt>
    <dgm:pt modelId="{0285FBCE-9A15-42A4-AD8F-9AEFA82E3B4D}" type="sibTrans" cxnId="{5CFA3553-3EEA-4377-8550-146E39FD4ED5}">
      <dgm:prSet/>
      <dgm:spPr/>
      <dgm:t>
        <a:bodyPr/>
        <a:lstStyle/>
        <a:p>
          <a:endParaRPr lang="en-US"/>
        </a:p>
      </dgm:t>
    </dgm:pt>
    <dgm:pt modelId="{634DCF78-1D21-4FD6-9467-6DBC99524301}">
      <dgm:prSet/>
      <dgm:spPr/>
      <dgm:t>
        <a:bodyPr/>
        <a:lstStyle/>
        <a:p>
          <a:r>
            <a:rPr lang="en-GB" b="1" dirty="0">
              <a:solidFill>
                <a:schemeClr val="accent1"/>
              </a:solidFill>
            </a:rPr>
            <a:t>PCMPs can configure their RAE Member attribution panel in the following ways:</a:t>
          </a:r>
        </a:p>
        <a:p>
          <a:r>
            <a:rPr lang="en-GB" b="1" dirty="0">
              <a:solidFill>
                <a:schemeClr val="accent1"/>
              </a:solidFill>
            </a:rPr>
            <a:t>Auto-Assignment		Panel Limit		Population Parameters</a:t>
          </a:r>
        </a:p>
      </dgm:t>
    </dgm:pt>
    <dgm:pt modelId="{C1BD6173-4897-4DDB-A85D-1857528AE203}" type="parTrans" cxnId="{D0F670E2-E6F6-4066-96DA-6B7615373229}">
      <dgm:prSet/>
      <dgm:spPr/>
      <dgm:t>
        <a:bodyPr/>
        <a:lstStyle/>
        <a:p>
          <a:endParaRPr lang="en-US"/>
        </a:p>
      </dgm:t>
    </dgm:pt>
    <dgm:pt modelId="{DA057885-72B2-48AB-8D72-87D6C59DE035}" type="sibTrans" cxnId="{D0F670E2-E6F6-4066-96DA-6B7615373229}">
      <dgm:prSet/>
      <dgm:spPr/>
      <dgm:t>
        <a:bodyPr/>
        <a:lstStyle/>
        <a:p>
          <a:endParaRPr lang="en-US"/>
        </a:p>
      </dgm:t>
    </dgm:pt>
    <dgm:pt modelId="{ADC811C5-7876-40D8-80EC-B1AF16A5CA75}" type="pres">
      <dgm:prSet presAssocID="{20DE1EB2-985D-4BB3-AC40-8BD29811F56E}" presName="root" presStyleCnt="0">
        <dgm:presLayoutVars>
          <dgm:dir/>
          <dgm:resizeHandles val="exact"/>
        </dgm:presLayoutVars>
      </dgm:prSet>
      <dgm:spPr/>
    </dgm:pt>
    <dgm:pt modelId="{32F3A576-7A84-4099-9C74-3D3DDA08B7C7}" type="pres">
      <dgm:prSet presAssocID="{91BC2013-EBE4-4F0C-9F4F-C6152035AD9A}" presName="compNode" presStyleCnt="0"/>
      <dgm:spPr/>
    </dgm:pt>
    <dgm:pt modelId="{85D8B564-A7C9-4DED-B53F-F3FAAE8BA574}" type="pres">
      <dgm:prSet presAssocID="{91BC2013-EBE4-4F0C-9F4F-C6152035AD9A}" presName="bgRect" presStyleLbl="bgShp" presStyleIdx="0" presStyleCnt="3"/>
      <dgm:spPr/>
    </dgm:pt>
    <dgm:pt modelId="{C743635D-DB1F-4B25-A71B-35B9E6D28809}" type="pres">
      <dgm:prSet presAssocID="{91BC2013-EBE4-4F0C-9F4F-C6152035AD9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with solid fill"/>
        </a:ext>
      </dgm:extLst>
    </dgm:pt>
    <dgm:pt modelId="{6AB66593-0A62-411A-B170-2C38DF14736A}" type="pres">
      <dgm:prSet presAssocID="{91BC2013-EBE4-4F0C-9F4F-C6152035AD9A}" presName="spaceRect" presStyleCnt="0"/>
      <dgm:spPr/>
    </dgm:pt>
    <dgm:pt modelId="{59F90FF6-E4C8-4A66-B177-913409AD9DFD}" type="pres">
      <dgm:prSet presAssocID="{91BC2013-EBE4-4F0C-9F4F-C6152035AD9A}" presName="parTx" presStyleLbl="revTx" presStyleIdx="0" presStyleCnt="3">
        <dgm:presLayoutVars>
          <dgm:chMax val="0"/>
          <dgm:chPref val="0"/>
        </dgm:presLayoutVars>
      </dgm:prSet>
      <dgm:spPr/>
    </dgm:pt>
    <dgm:pt modelId="{D874681E-1E40-4366-A209-19E99473C43E}" type="pres">
      <dgm:prSet presAssocID="{C2F186E1-93F1-4714-82FE-1E40260AA5FA}" presName="sibTrans" presStyleCnt="0"/>
      <dgm:spPr/>
    </dgm:pt>
    <dgm:pt modelId="{0EDCD413-9E7F-4153-8CE1-81D9784E3238}" type="pres">
      <dgm:prSet presAssocID="{6010F5A2-3BBB-4E61-965C-87D23BD0C65E}" presName="compNode" presStyleCnt="0"/>
      <dgm:spPr/>
    </dgm:pt>
    <dgm:pt modelId="{EFF342F0-05A1-4573-8C36-519ECF3B6D9B}" type="pres">
      <dgm:prSet presAssocID="{6010F5A2-3BBB-4E61-965C-87D23BD0C65E}" presName="bgRect" presStyleLbl="bgShp" presStyleIdx="1" presStyleCnt="3"/>
      <dgm:spPr/>
    </dgm:pt>
    <dgm:pt modelId="{6F0EF204-6B33-4B5A-8D59-0E49F0CD7555}" type="pres">
      <dgm:prSet presAssocID="{6010F5A2-3BBB-4E61-965C-87D23BD0C65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Partially Ticked with solid fill"/>
        </a:ext>
      </dgm:extLst>
    </dgm:pt>
    <dgm:pt modelId="{D9D32106-D207-4A63-8507-41192BFB032E}" type="pres">
      <dgm:prSet presAssocID="{6010F5A2-3BBB-4E61-965C-87D23BD0C65E}" presName="spaceRect" presStyleCnt="0"/>
      <dgm:spPr/>
    </dgm:pt>
    <dgm:pt modelId="{F0FC3E90-451E-4A35-B5B5-BBC08D2315AE}" type="pres">
      <dgm:prSet presAssocID="{6010F5A2-3BBB-4E61-965C-87D23BD0C65E}" presName="parTx" presStyleLbl="revTx" presStyleIdx="1" presStyleCnt="3">
        <dgm:presLayoutVars>
          <dgm:chMax val="0"/>
          <dgm:chPref val="0"/>
        </dgm:presLayoutVars>
      </dgm:prSet>
      <dgm:spPr/>
    </dgm:pt>
    <dgm:pt modelId="{B1B474E1-FE6D-4908-A545-2C2716AA92E1}" type="pres">
      <dgm:prSet presAssocID="{0285FBCE-9A15-42A4-AD8F-9AEFA82E3B4D}" presName="sibTrans" presStyleCnt="0"/>
      <dgm:spPr/>
    </dgm:pt>
    <dgm:pt modelId="{F6C017C8-7239-475E-B42D-31E6C610E584}" type="pres">
      <dgm:prSet presAssocID="{634DCF78-1D21-4FD6-9467-6DBC99524301}" presName="compNode" presStyleCnt="0"/>
      <dgm:spPr/>
    </dgm:pt>
    <dgm:pt modelId="{34EAB92B-2304-4952-AD30-8888C51CC573}" type="pres">
      <dgm:prSet presAssocID="{634DCF78-1D21-4FD6-9467-6DBC99524301}" presName="bgRect" presStyleLbl="bgShp" presStyleIdx="2" presStyleCnt="3"/>
      <dgm:spPr/>
    </dgm:pt>
    <dgm:pt modelId="{43A6A2FC-BC2F-41CF-9AC5-DC3A5707A154}" type="pres">
      <dgm:prSet presAssocID="{634DCF78-1D21-4FD6-9467-6DBC9952430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ears with solid fill"/>
        </a:ext>
      </dgm:extLst>
    </dgm:pt>
    <dgm:pt modelId="{C3659E27-855D-449A-B0C1-083F125E715C}" type="pres">
      <dgm:prSet presAssocID="{634DCF78-1D21-4FD6-9467-6DBC99524301}" presName="spaceRect" presStyleCnt="0"/>
      <dgm:spPr/>
    </dgm:pt>
    <dgm:pt modelId="{1126BDCF-F734-4C17-B1FD-B4D5AD30B65C}" type="pres">
      <dgm:prSet presAssocID="{634DCF78-1D21-4FD6-9467-6DBC99524301}" presName="parTx" presStyleLbl="revTx" presStyleIdx="2" presStyleCnt="3">
        <dgm:presLayoutVars>
          <dgm:chMax val="0"/>
          <dgm:chPref val="0"/>
        </dgm:presLayoutVars>
      </dgm:prSet>
      <dgm:spPr/>
    </dgm:pt>
  </dgm:ptLst>
  <dgm:cxnLst>
    <dgm:cxn modelId="{E707C161-4CDE-4FA1-86E9-E29010433840}" type="presOf" srcId="{634DCF78-1D21-4FD6-9467-6DBC99524301}" destId="{1126BDCF-F734-4C17-B1FD-B4D5AD30B65C}" srcOrd="0" destOrd="0" presId="urn:microsoft.com/office/officeart/2018/2/layout/IconVerticalSolidList"/>
    <dgm:cxn modelId="{1A23C14B-A5BE-4FCD-B726-BDEFFBB27751}" type="presOf" srcId="{6010F5A2-3BBB-4E61-965C-87D23BD0C65E}" destId="{F0FC3E90-451E-4A35-B5B5-BBC08D2315AE}" srcOrd="0" destOrd="0" presId="urn:microsoft.com/office/officeart/2018/2/layout/IconVerticalSolidList"/>
    <dgm:cxn modelId="{5CFA3553-3EEA-4377-8550-146E39FD4ED5}" srcId="{20DE1EB2-985D-4BB3-AC40-8BD29811F56E}" destId="{6010F5A2-3BBB-4E61-965C-87D23BD0C65E}" srcOrd="1" destOrd="0" parTransId="{D80E30B2-15F2-4F25-9A50-71F107F2790E}" sibTransId="{0285FBCE-9A15-42A4-AD8F-9AEFA82E3B4D}"/>
    <dgm:cxn modelId="{353D2754-2A90-4972-B8D1-6957A5001BCA}" type="presOf" srcId="{91BC2013-EBE4-4F0C-9F4F-C6152035AD9A}" destId="{59F90FF6-E4C8-4A66-B177-913409AD9DFD}" srcOrd="0" destOrd="0" presId="urn:microsoft.com/office/officeart/2018/2/layout/IconVerticalSolidList"/>
    <dgm:cxn modelId="{B8D2C4D6-ACB0-4936-BE6C-170B2D07F361}" srcId="{20DE1EB2-985D-4BB3-AC40-8BD29811F56E}" destId="{91BC2013-EBE4-4F0C-9F4F-C6152035AD9A}" srcOrd="0" destOrd="0" parTransId="{6671D40D-20FA-4BE6-86FA-806C2B916F78}" sibTransId="{C2F186E1-93F1-4714-82FE-1E40260AA5FA}"/>
    <dgm:cxn modelId="{2312F8D9-3FEE-420B-80C2-B05427B9CE07}" type="presOf" srcId="{20DE1EB2-985D-4BB3-AC40-8BD29811F56E}" destId="{ADC811C5-7876-40D8-80EC-B1AF16A5CA75}" srcOrd="0" destOrd="0" presId="urn:microsoft.com/office/officeart/2018/2/layout/IconVerticalSolidList"/>
    <dgm:cxn modelId="{D0F670E2-E6F6-4066-96DA-6B7615373229}" srcId="{20DE1EB2-985D-4BB3-AC40-8BD29811F56E}" destId="{634DCF78-1D21-4FD6-9467-6DBC99524301}" srcOrd="2" destOrd="0" parTransId="{C1BD6173-4897-4DDB-A85D-1857528AE203}" sibTransId="{DA057885-72B2-48AB-8D72-87D6C59DE035}"/>
    <dgm:cxn modelId="{68E7D2FE-1989-4916-BC62-F00F197BABE7}" type="presParOf" srcId="{ADC811C5-7876-40D8-80EC-B1AF16A5CA75}" destId="{32F3A576-7A84-4099-9C74-3D3DDA08B7C7}" srcOrd="0" destOrd="0" presId="urn:microsoft.com/office/officeart/2018/2/layout/IconVerticalSolidList"/>
    <dgm:cxn modelId="{6F35F2A4-6284-474A-BE36-86652FF95B2C}" type="presParOf" srcId="{32F3A576-7A84-4099-9C74-3D3DDA08B7C7}" destId="{85D8B564-A7C9-4DED-B53F-F3FAAE8BA574}" srcOrd="0" destOrd="0" presId="urn:microsoft.com/office/officeart/2018/2/layout/IconVerticalSolidList"/>
    <dgm:cxn modelId="{4D8D8D54-9B2D-4A99-8D62-FC6D9C6D5B06}" type="presParOf" srcId="{32F3A576-7A84-4099-9C74-3D3DDA08B7C7}" destId="{C743635D-DB1F-4B25-A71B-35B9E6D28809}" srcOrd="1" destOrd="0" presId="urn:microsoft.com/office/officeart/2018/2/layout/IconVerticalSolidList"/>
    <dgm:cxn modelId="{4599F4DC-9AFC-4C66-81C6-DE4CE89E0C7E}" type="presParOf" srcId="{32F3A576-7A84-4099-9C74-3D3DDA08B7C7}" destId="{6AB66593-0A62-411A-B170-2C38DF14736A}" srcOrd="2" destOrd="0" presId="urn:microsoft.com/office/officeart/2018/2/layout/IconVerticalSolidList"/>
    <dgm:cxn modelId="{0C05DA34-725F-42C8-B57F-7ED6381BC1BC}" type="presParOf" srcId="{32F3A576-7A84-4099-9C74-3D3DDA08B7C7}" destId="{59F90FF6-E4C8-4A66-B177-913409AD9DFD}" srcOrd="3" destOrd="0" presId="urn:microsoft.com/office/officeart/2018/2/layout/IconVerticalSolidList"/>
    <dgm:cxn modelId="{67DC8683-24AC-4CA0-9D8E-1188CEA9E135}" type="presParOf" srcId="{ADC811C5-7876-40D8-80EC-B1AF16A5CA75}" destId="{D874681E-1E40-4366-A209-19E99473C43E}" srcOrd="1" destOrd="0" presId="urn:microsoft.com/office/officeart/2018/2/layout/IconVerticalSolidList"/>
    <dgm:cxn modelId="{7678799B-85A3-49CB-B9C5-A3BFF3A0E578}" type="presParOf" srcId="{ADC811C5-7876-40D8-80EC-B1AF16A5CA75}" destId="{0EDCD413-9E7F-4153-8CE1-81D9784E3238}" srcOrd="2" destOrd="0" presId="urn:microsoft.com/office/officeart/2018/2/layout/IconVerticalSolidList"/>
    <dgm:cxn modelId="{952992AA-DF6B-4C2E-8B6F-77C8B1B3942A}" type="presParOf" srcId="{0EDCD413-9E7F-4153-8CE1-81D9784E3238}" destId="{EFF342F0-05A1-4573-8C36-519ECF3B6D9B}" srcOrd="0" destOrd="0" presId="urn:microsoft.com/office/officeart/2018/2/layout/IconVerticalSolidList"/>
    <dgm:cxn modelId="{42271EAA-2CDB-4E2F-9A67-66BA675BF49E}" type="presParOf" srcId="{0EDCD413-9E7F-4153-8CE1-81D9784E3238}" destId="{6F0EF204-6B33-4B5A-8D59-0E49F0CD7555}" srcOrd="1" destOrd="0" presId="urn:microsoft.com/office/officeart/2018/2/layout/IconVerticalSolidList"/>
    <dgm:cxn modelId="{A3C3F3F3-9B13-4586-823E-80A3C581260B}" type="presParOf" srcId="{0EDCD413-9E7F-4153-8CE1-81D9784E3238}" destId="{D9D32106-D207-4A63-8507-41192BFB032E}" srcOrd="2" destOrd="0" presId="urn:microsoft.com/office/officeart/2018/2/layout/IconVerticalSolidList"/>
    <dgm:cxn modelId="{DEFDFCA7-455A-4656-854A-5F1DA44CEA59}" type="presParOf" srcId="{0EDCD413-9E7F-4153-8CE1-81D9784E3238}" destId="{F0FC3E90-451E-4A35-B5B5-BBC08D2315AE}" srcOrd="3" destOrd="0" presId="urn:microsoft.com/office/officeart/2018/2/layout/IconVerticalSolidList"/>
    <dgm:cxn modelId="{5835B031-AC1B-4BBD-8628-C679F2663771}" type="presParOf" srcId="{ADC811C5-7876-40D8-80EC-B1AF16A5CA75}" destId="{B1B474E1-FE6D-4908-A545-2C2716AA92E1}" srcOrd="3" destOrd="0" presId="urn:microsoft.com/office/officeart/2018/2/layout/IconVerticalSolidList"/>
    <dgm:cxn modelId="{F83A8F80-4CC3-4769-918E-80F94FDD964F}" type="presParOf" srcId="{ADC811C5-7876-40D8-80EC-B1AF16A5CA75}" destId="{F6C017C8-7239-475E-B42D-31E6C610E584}" srcOrd="4" destOrd="0" presId="urn:microsoft.com/office/officeart/2018/2/layout/IconVerticalSolidList"/>
    <dgm:cxn modelId="{DDEE092E-3D56-4786-B0C4-0C805D0D3411}" type="presParOf" srcId="{F6C017C8-7239-475E-B42D-31E6C610E584}" destId="{34EAB92B-2304-4952-AD30-8888C51CC573}" srcOrd="0" destOrd="0" presId="urn:microsoft.com/office/officeart/2018/2/layout/IconVerticalSolidList"/>
    <dgm:cxn modelId="{51D21E8C-4E62-4BA5-A27B-5D9CFA773A83}" type="presParOf" srcId="{F6C017C8-7239-475E-B42D-31E6C610E584}" destId="{43A6A2FC-BC2F-41CF-9AC5-DC3A5707A154}" srcOrd="1" destOrd="0" presId="urn:microsoft.com/office/officeart/2018/2/layout/IconVerticalSolidList"/>
    <dgm:cxn modelId="{E4E90978-FA59-4AB9-B72A-86EC709739F7}" type="presParOf" srcId="{F6C017C8-7239-475E-B42D-31E6C610E584}" destId="{C3659E27-855D-449A-B0C1-083F125E715C}" srcOrd="2" destOrd="0" presId="urn:microsoft.com/office/officeart/2018/2/layout/IconVerticalSolidList"/>
    <dgm:cxn modelId="{3DA2C44A-8ADD-4658-AE63-BF6FEA02795C}" type="presParOf" srcId="{F6C017C8-7239-475E-B42D-31E6C610E584}" destId="{1126BDCF-F734-4C17-B1FD-B4D5AD30B6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CD2794-A283-425A-A7BB-5FA2EB08E55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590A166-CE86-4967-B08D-AC90E7F5972A}">
      <dgm:prSet phldrT="[Text]" phldr="0" custT="1"/>
      <dgm:spPr/>
      <dgm:t>
        <a:bodyPr/>
        <a:lstStyle/>
        <a:p>
          <a:pPr rtl="0">
            <a:buNone/>
          </a:pPr>
          <a:r>
            <a:rPr lang="en-US" sz="2000" b="1" dirty="0">
              <a:solidFill>
                <a:schemeClr val="tx2"/>
              </a:solidFill>
              <a:latin typeface="Dante"/>
            </a:rPr>
            <a:t>PERSON CENTERED</a:t>
          </a:r>
          <a:endParaRPr lang="en-US" sz="2000" b="1" dirty="0">
            <a:solidFill>
              <a:schemeClr val="tx2"/>
            </a:solidFill>
          </a:endParaRPr>
        </a:p>
      </dgm:t>
    </dgm:pt>
    <dgm:pt modelId="{C5B2836E-F3D5-4B03-B4CF-361F558EDB9A}" type="parTrans" cxnId="{EF1869BC-1CCB-4002-B51D-E44DD38E424D}">
      <dgm:prSet/>
      <dgm:spPr/>
      <dgm:t>
        <a:bodyPr/>
        <a:lstStyle/>
        <a:p>
          <a:endParaRPr lang="en-US"/>
        </a:p>
      </dgm:t>
    </dgm:pt>
    <dgm:pt modelId="{C3B163FF-C474-4D09-892F-58CF25FC4DA8}" type="sibTrans" cxnId="{EF1869BC-1CCB-4002-B51D-E44DD38E424D}">
      <dgm:prSet/>
      <dgm:spPr/>
      <dgm:t>
        <a:bodyPr/>
        <a:lstStyle/>
        <a:p>
          <a:endParaRPr lang="en-US"/>
        </a:p>
      </dgm:t>
    </dgm:pt>
    <dgm:pt modelId="{4ACD733D-3727-4A42-8312-F77722ED3D67}">
      <dgm:prSet phldrT="[Text]" phldr="0" custT="1"/>
      <dgm:spPr/>
      <dgm:t>
        <a:bodyPr/>
        <a:lstStyle/>
        <a:p>
          <a:pPr>
            <a:buNone/>
          </a:pPr>
          <a:r>
            <a:rPr lang="en-US" sz="2000" b="1" dirty="0">
              <a:solidFill>
                <a:schemeClr val="tx2"/>
              </a:solidFill>
              <a:latin typeface="Dante"/>
            </a:rPr>
            <a:t>COLLABORATION</a:t>
          </a:r>
          <a:endParaRPr lang="en-US" sz="2000" b="1" dirty="0">
            <a:solidFill>
              <a:schemeClr val="tx2"/>
            </a:solidFill>
          </a:endParaRPr>
        </a:p>
      </dgm:t>
    </dgm:pt>
    <dgm:pt modelId="{38170684-AED9-490D-B563-25893A9822CA}" type="parTrans" cxnId="{6D699070-5D59-4F4D-AF74-62590C453BED}">
      <dgm:prSet/>
      <dgm:spPr/>
      <dgm:t>
        <a:bodyPr/>
        <a:lstStyle/>
        <a:p>
          <a:endParaRPr lang="en-US"/>
        </a:p>
      </dgm:t>
    </dgm:pt>
    <dgm:pt modelId="{2E342B59-B5FC-4746-96D8-095EA821D3BC}" type="sibTrans" cxnId="{6D699070-5D59-4F4D-AF74-62590C453BED}">
      <dgm:prSet/>
      <dgm:spPr/>
      <dgm:t>
        <a:bodyPr/>
        <a:lstStyle/>
        <a:p>
          <a:endParaRPr lang="en-US"/>
        </a:p>
      </dgm:t>
    </dgm:pt>
    <dgm:pt modelId="{2F1BF99E-FA1C-48D8-AE2C-E7F9EF695AA1}">
      <dgm:prSet phldrT="[Text]" phldr="0" custT="1"/>
      <dgm:spPr/>
      <dgm:t>
        <a:bodyPr/>
        <a:lstStyle/>
        <a:p>
          <a:pPr>
            <a:buNone/>
          </a:pPr>
          <a:r>
            <a:rPr lang="en-US" sz="2000" b="1" dirty="0">
              <a:solidFill>
                <a:schemeClr val="tx2"/>
              </a:solidFill>
              <a:latin typeface="Dante"/>
            </a:rPr>
            <a:t>EFFICIENCY</a:t>
          </a:r>
          <a:endParaRPr lang="en-US" sz="2000" b="1" dirty="0">
            <a:solidFill>
              <a:schemeClr val="tx2"/>
            </a:solidFill>
          </a:endParaRPr>
        </a:p>
      </dgm:t>
    </dgm:pt>
    <dgm:pt modelId="{4280DD54-7786-4518-AEE4-46545A0E5B1A}" type="parTrans" cxnId="{FC0D70D5-D92D-4505-BD8E-CCACFF2508E5}">
      <dgm:prSet/>
      <dgm:spPr/>
      <dgm:t>
        <a:bodyPr/>
        <a:lstStyle/>
        <a:p>
          <a:endParaRPr lang="en-US"/>
        </a:p>
      </dgm:t>
    </dgm:pt>
    <dgm:pt modelId="{283C2210-42DE-4ABC-8141-5E2BEA963730}" type="sibTrans" cxnId="{FC0D70D5-D92D-4505-BD8E-CCACFF2508E5}">
      <dgm:prSet/>
      <dgm:spPr/>
      <dgm:t>
        <a:bodyPr/>
        <a:lstStyle/>
        <a:p>
          <a:endParaRPr lang="en-US"/>
        </a:p>
      </dgm:t>
    </dgm:pt>
    <dgm:pt modelId="{E56671C2-D884-4E1D-9FB5-E918AFACF046}">
      <dgm:prSet phldrT="[Text]" phldr="0" custT="1"/>
      <dgm:spPr/>
      <dgm:t>
        <a:bodyPr/>
        <a:lstStyle/>
        <a:p>
          <a:pPr>
            <a:buNone/>
          </a:pPr>
          <a:r>
            <a:rPr lang="en-US" sz="2000" b="1" dirty="0">
              <a:solidFill>
                <a:schemeClr val="tx2"/>
              </a:solidFill>
              <a:latin typeface="Dante"/>
            </a:rPr>
            <a:t>TRAINING</a:t>
          </a:r>
          <a:endParaRPr lang="en-US" sz="2000" b="1" dirty="0">
            <a:solidFill>
              <a:schemeClr val="tx2"/>
            </a:solidFill>
          </a:endParaRPr>
        </a:p>
      </dgm:t>
    </dgm:pt>
    <dgm:pt modelId="{1A8FD0B0-F62B-41CD-B72F-EF1DB25B15AB}" type="parTrans" cxnId="{E4259655-311C-4064-9C87-263F317E07DE}">
      <dgm:prSet/>
      <dgm:spPr/>
      <dgm:t>
        <a:bodyPr/>
        <a:lstStyle/>
        <a:p>
          <a:endParaRPr lang="en-US"/>
        </a:p>
      </dgm:t>
    </dgm:pt>
    <dgm:pt modelId="{B421509E-20F6-4FC7-869E-D724C0763DBA}" type="sibTrans" cxnId="{E4259655-311C-4064-9C87-263F317E07DE}">
      <dgm:prSet/>
      <dgm:spPr/>
      <dgm:t>
        <a:bodyPr/>
        <a:lstStyle/>
        <a:p>
          <a:endParaRPr lang="en-US"/>
        </a:p>
      </dgm:t>
    </dgm:pt>
    <dgm:pt modelId="{D9E48A98-96D8-47D1-BBB6-8B24D360ADE9}">
      <dgm:prSet phldrT="[Text]" phldr="0" custT="1"/>
      <dgm:spPr/>
      <dgm:t>
        <a:bodyPr/>
        <a:lstStyle/>
        <a:p>
          <a:pPr rtl="0">
            <a:buNone/>
          </a:pPr>
          <a:r>
            <a:rPr lang="en-US" sz="1800" dirty="0">
              <a:solidFill>
                <a:schemeClr val="tx2"/>
              </a:solidFill>
              <a:latin typeface="Dante"/>
            </a:rPr>
            <a:t>Adapting outreach strategies and support service to the needs of the individuals- culture, religion, disabilities, health, literacy &amp; financial.</a:t>
          </a:r>
          <a:endParaRPr lang="en-US" sz="1800" dirty="0">
            <a:solidFill>
              <a:schemeClr val="tx2"/>
            </a:solidFill>
          </a:endParaRPr>
        </a:p>
      </dgm:t>
    </dgm:pt>
    <dgm:pt modelId="{01C5097A-B487-432C-AC99-2BE86B381595}" type="parTrans" cxnId="{BBD4E3E1-2D0F-46DE-AAA7-57D1846854DC}">
      <dgm:prSet/>
      <dgm:spPr/>
      <dgm:t>
        <a:bodyPr/>
        <a:lstStyle/>
        <a:p>
          <a:endParaRPr lang="en-US"/>
        </a:p>
      </dgm:t>
    </dgm:pt>
    <dgm:pt modelId="{B82D7C1D-7A99-4EF2-8F59-59D67243D1DC}" type="sibTrans" cxnId="{BBD4E3E1-2D0F-46DE-AAA7-57D1846854DC}">
      <dgm:prSet/>
      <dgm:spPr/>
      <dgm:t>
        <a:bodyPr/>
        <a:lstStyle/>
        <a:p>
          <a:endParaRPr lang="en-US"/>
        </a:p>
      </dgm:t>
    </dgm:pt>
    <dgm:pt modelId="{9B593B98-4593-48F9-8FBB-A20076D70C48}">
      <dgm:prSet phldrT="[Text]" phldr="0"/>
      <dgm:spPr/>
      <dgm:t>
        <a:bodyPr/>
        <a:lstStyle/>
        <a:p>
          <a:pPr rtl="0">
            <a:buNone/>
          </a:pPr>
          <a:r>
            <a:rPr lang="en-US" sz="1900" dirty="0">
              <a:solidFill>
                <a:schemeClr val="tx2"/>
              </a:solidFill>
              <a:latin typeface="Dante"/>
            </a:rPr>
            <a:t>Defining roles and responsibilities, flexibility, training, communication channels, sharing information, data sharing, action plans – who, what, when, where, and being aligned.</a:t>
          </a:r>
          <a:endParaRPr lang="en-US" sz="1900" dirty="0">
            <a:solidFill>
              <a:schemeClr val="tx2"/>
            </a:solidFill>
          </a:endParaRPr>
        </a:p>
      </dgm:t>
    </dgm:pt>
    <dgm:pt modelId="{B277A583-1AF0-4EF3-B1F4-3B8D30157BE7}" type="parTrans" cxnId="{BAD61578-7EBB-4ECC-8001-CDA4CFA75BE5}">
      <dgm:prSet/>
      <dgm:spPr/>
      <dgm:t>
        <a:bodyPr/>
        <a:lstStyle/>
        <a:p>
          <a:endParaRPr lang="en-US"/>
        </a:p>
      </dgm:t>
    </dgm:pt>
    <dgm:pt modelId="{8C415E78-7C4D-4B69-A48D-4A380724C883}" type="sibTrans" cxnId="{BAD61578-7EBB-4ECC-8001-CDA4CFA75BE5}">
      <dgm:prSet/>
      <dgm:spPr/>
      <dgm:t>
        <a:bodyPr/>
        <a:lstStyle/>
        <a:p>
          <a:endParaRPr lang="en-US"/>
        </a:p>
      </dgm:t>
    </dgm:pt>
    <dgm:pt modelId="{043F42F6-F945-4846-8345-1BDDAFE61BCA}">
      <dgm:prSet phldrT="[Text]" phldr="0" custT="1"/>
      <dgm:spPr/>
      <dgm:t>
        <a:bodyPr/>
        <a:lstStyle/>
        <a:p>
          <a:pPr rtl="0">
            <a:buNone/>
          </a:pPr>
          <a:r>
            <a:rPr lang="en-US" sz="1800" b="0" dirty="0">
              <a:solidFill>
                <a:schemeClr val="tx2"/>
              </a:solidFill>
              <a:latin typeface="Dante"/>
            </a:rPr>
            <a:t>Data sharing agreements, standardized meetings, policy and procedures. </a:t>
          </a:r>
          <a:endParaRPr lang="en-US" sz="1800" b="0" dirty="0">
            <a:solidFill>
              <a:schemeClr val="tx2"/>
            </a:solidFill>
          </a:endParaRPr>
        </a:p>
      </dgm:t>
    </dgm:pt>
    <dgm:pt modelId="{07685A0A-E19C-471D-AD16-B6050A03273E}" type="parTrans" cxnId="{B0581166-039B-4EE4-8590-BE4C518C6346}">
      <dgm:prSet/>
      <dgm:spPr/>
      <dgm:t>
        <a:bodyPr/>
        <a:lstStyle/>
        <a:p>
          <a:endParaRPr lang="en-US"/>
        </a:p>
      </dgm:t>
    </dgm:pt>
    <dgm:pt modelId="{2AD86664-0FE9-42E8-ACC9-CC3BE2B7AA8C}" type="sibTrans" cxnId="{B0581166-039B-4EE4-8590-BE4C518C6346}">
      <dgm:prSet/>
      <dgm:spPr/>
      <dgm:t>
        <a:bodyPr/>
        <a:lstStyle/>
        <a:p>
          <a:endParaRPr lang="en-US"/>
        </a:p>
      </dgm:t>
    </dgm:pt>
    <dgm:pt modelId="{FD1F791A-FCA4-4828-9EEA-2F36A113AEF0}">
      <dgm:prSet phldrT="[Text]" phldr="0" custT="1"/>
      <dgm:spPr/>
      <dgm:t>
        <a:bodyPr/>
        <a:lstStyle/>
        <a:p>
          <a:pPr rtl="0">
            <a:buNone/>
          </a:pPr>
          <a:r>
            <a:rPr lang="en-US" sz="2000" b="1" dirty="0">
              <a:solidFill>
                <a:schemeClr val="tx2"/>
              </a:solidFill>
              <a:latin typeface="Dante"/>
            </a:rPr>
            <a:t>Comprehensive training programs regarding waivers, behavioral health, State plan benefits, creative solutions, tools &amp; technology. </a:t>
          </a:r>
          <a:endParaRPr lang="en-US" sz="2000" b="1" dirty="0">
            <a:solidFill>
              <a:schemeClr val="tx2"/>
            </a:solidFill>
          </a:endParaRPr>
        </a:p>
      </dgm:t>
    </dgm:pt>
    <dgm:pt modelId="{3CBCE781-E5DF-4F93-82DC-A637EEA04DD6}" type="parTrans" cxnId="{04741851-6181-4E4A-B67E-8F21BD38C40A}">
      <dgm:prSet/>
      <dgm:spPr/>
      <dgm:t>
        <a:bodyPr/>
        <a:lstStyle/>
        <a:p>
          <a:endParaRPr lang="en-US"/>
        </a:p>
      </dgm:t>
    </dgm:pt>
    <dgm:pt modelId="{BDC55267-462C-4482-AD88-011B05A2515D}" type="sibTrans" cxnId="{04741851-6181-4E4A-B67E-8F21BD38C40A}">
      <dgm:prSet/>
      <dgm:spPr/>
      <dgm:t>
        <a:bodyPr/>
        <a:lstStyle/>
        <a:p>
          <a:endParaRPr lang="en-US"/>
        </a:p>
      </dgm:t>
    </dgm:pt>
    <dgm:pt modelId="{B6DB06BF-0BF3-480F-AA37-65894CA16F62}" type="pres">
      <dgm:prSet presAssocID="{30CD2794-A283-425A-A7BB-5FA2EB08E55B}" presName="Name0" presStyleCnt="0">
        <dgm:presLayoutVars>
          <dgm:dir/>
          <dgm:resizeHandles val="exact"/>
        </dgm:presLayoutVars>
      </dgm:prSet>
      <dgm:spPr/>
    </dgm:pt>
    <dgm:pt modelId="{627DD0E9-E596-40B6-B4DC-EBBAF05BBAB5}" type="pres">
      <dgm:prSet presAssocID="{F590A166-CE86-4967-B08D-AC90E7F5972A}" presName="compNode" presStyleCnt="0"/>
      <dgm:spPr/>
    </dgm:pt>
    <dgm:pt modelId="{1C2CFDC4-2E56-4AF8-A80C-BEC8E816B90B}" type="pres">
      <dgm:prSet presAssocID="{F590A166-CE86-4967-B08D-AC90E7F5972A}" presName="pictRect" presStyleLbl="node1" presStyleIdx="0" presStyleCnt="4"/>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a:noFill/>
        </a:ln>
      </dgm:spPr>
      <dgm:extLst>
        <a:ext uri="{E40237B7-FDA0-4F09-8148-C483321AD2D9}">
          <dgm14:cNvPr xmlns:dgm14="http://schemas.microsoft.com/office/drawing/2010/diagram" id="0" name="" descr="Cycle with people outline"/>
        </a:ext>
      </dgm:extLst>
    </dgm:pt>
    <dgm:pt modelId="{FB5DF9E4-7057-4D1B-BA32-A9D098907234}" type="pres">
      <dgm:prSet presAssocID="{F590A166-CE86-4967-B08D-AC90E7F5972A}" presName="textRect" presStyleLbl="revTx" presStyleIdx="0" presStyleCnt="4">
        <dgm:presLayoutVars>
          <dgm:bulletEnabled val="1"/>
        </dgm:presLayoutVars>
      </dgm:prSet>
      <dgm:spPr/>
    </dgm:pt>
    <dgm:pt modelId="{671DD1DD-FAC7-4B2F-8389-9532834FEA92}" type="pres">
      <dgm:prSet presAssocID="{C3B163FF-C474-4D09-892F-58CF25FC4DA8}" presName="sibTrans" presStyleLbl="sibTrans2D1" presStyleIdx="0" presStyleCnt="0"/>
      <dgm:spPr/>
    </dgm:pt>
    <dgm:pt modelId="{E4A0398C-BBC1-45F4-AA62-9718085FF868}" type="pres">
      <dgm:prSet presAssocID="{4ACD733D-3727-4A42-8312-F77722ED3D67}" presName="compNode" presStyleCnt="0"/>
      <dgm:spPr/>
    </dgm:pt>
    <dgm:pt modelId="{1EAB482F-3AF6-4FF8-BB79-BE53AA548139}" type="pres">
      <dgm:prSet presAssocID="{4ACD733D-3727-4A42-8312-F77722ED3D67}" presName="pictRect" presStyleLbl="node1" presStyleIdx="1" presStyleCnt="4"/>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a:noFill/>
        </a:ln>
      </dgm:spPr>
      <dgm:extLst>
        <a:ext uri="{E40237B7-FDA0-4F09-8148-C483321AD2D9}">
          <dgm14:cNvPr xmlns:dgm14="http://schemas.microsoft.com/office/drawing/2010/diagram" id="0" name="" descr="Group with solid fill"/>
        </a:ext>
      </dgm:extLst>
    </dgm:pt>
    <dgm:pt modelId="{0FBCE45E-54B7-4C72-860E-1FBC0643A134}" type="pres">
      <dgm:prSet presAssocID="{4ACD733D-3727-4A42-8312-F77722ED3D67}" presName="textRect" presStyleLbl="revTx" presStyleIdx="1" presStyleCnt="4">
        <dgm:presLayoutVars>
          <dgm:bulletEnabled val="1"/>
        </dgm:presLayoutVars>
      </dgm:prSet>
      <dgm:spPr/>
    </dgm:pt>
    <dgm:pt modelId="{839A0594-70B1-4A04-8385-5092FADC5E82}" type="pres">
      <dgm:prSet presAssocID="{2E342B59-B5FC-4746-96D8-095EA821D3BC}" presName="sibTrans" presStyleLbl="sibTrans2D1" presStyleIdx="0" presStyleCnt="0"/>
      <dgm:spPr/>
    </dgm:pt>
    <dgm:pt modelId="{40BA5FD7-8DD2-497A-B027-81F2BE2EBBD4}" type="pres">
      <dgm:prSet presAssocID="{2F1BF99E-FA1C-48D8-AE2C-E7F9EF695AA1}" presName="compNode" presStyleCnt="0"/>
      <dgm:spPr/>
    </dgm:pt>
    <dgm:pt modelId="{9EB87545-FB16-4826-895C-164FF4E27C76}" type="pres">
      <dgm:prSet presAssocID="{2F1BF99E-FA1C-48D8-AE2C-E7F9EF695AA1}" presName="pictRect" presStyleLbl="node1" presStyleIdx="2" presStyleCnt="4"/>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a:noFill/>
        </a:ln>
      </dgm:spPr>
      <dgm:extLst>
        <a:ext uri="{E40237B7-FDA0-4F09-8148-C483321AD2D9}">
          <dgm14:cNvPr xmlns:dgm14="http://schemas.microsoft.com/office/drawing/2010/diagram" id="0" name="" descr="Hourglass 90% outline"/>
        </a:ext>
      </dgm:extLst>
    </dgm:pt>
    <dgm:pt modelId="{6C0A0B18-7E7A-4696-8D27-FBF7F0450589}" type="pres">
      <dgm:prSet presAssocID="{2F1BF99E-FA1C-48D8-AE2C-E7F9EF695AA1}" presName="textRect" presStyleLbl="revTx" presStyleIdx="2" presStyleCnt="4">
        <dgm:presLayoutVars>
          <dgm:bulletEnabled val="1"/>
        </dgm:presLayoutVars>
      </dgm:prSet>
      <dgm:spPr/>
    </dgm:pt>
    <dgm:pt modelId="{41F61959-B267-4F5F-86B6-87CF2EAAE532}" type="pres">
      <dgm:prSet presAssocID="{283C2210-42DE-4ABC-8141-5E2BEA963730}" presName="sibTrans" presStyleLbl="sibTrans2D1" presStyleIdx="0" presStyleCnt="0"/>
      <dgm:spPr/>
    </dgm:pt>
    <dgm:pt modelId="{83E5AF49-AF4E-44AB-943D-E44C35E301E8}" type="pres">
      <dgm:prSet presAssocID="{E56671C2-D884-4E1D-9FB5-E918AFACF046}" presName="compNode" presStyleCnt="0"/>
      <dgm:spPr/>
    </dgm:pt>
    <dgm:pt modelId="{784FA404-604F-47FA-AA9C-F68E97020B55}" type="pres">
      <dgm:prSet presAssocID="{E56671C2-D884-4E1D-9FB5-E918AFACF046}" presName="pictRect" presStyleLbl="node1" presStyleIdx="3" presStyleCnt="4" custScaleX="99248" custLinFactNeighborX="210"/>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a:noFill/>
        </a:ln>
      </dgm:spPr>
      <dgm:extLst>
        <a:ext uri="{E40237B7-FDA0-4F09-8148-C483321AD2D9}">
          <dgm14:cNvPr xmlns:dgm14="http://schemas.microsoft.com/office/drawing/2010/diagram" id="0" name="" descr="Teacher outline"/>
        </a:ext>
      </dgm:extLst>
    </dgm:pt>
    <dgm:pt modelId="{8796E90E-0DD3-4D21-A725-E680C52512C2}" type="pres">
      <dgm:prSet presAssocID="{E56671C2-D884-4E1D-9FB5-E918AFACF046}" presName="textRect" presStyleLbl="revTx" presStyleIdx="3" presStyleCnt="4">
        <dgm:presLayoutVars>
          <dgm:bulletEnabled val="1"/>
        </dgm:presLayoutVars>
      </dgm:prSet>
      <dgm:spPr/>
    </dgm:pt>
  </dgm:ptLst>
  <dgm:cxnLst>
    <dgm:cxn modelId="{3FE7B61E-D943-45D3-8F28-F3828499D47C}" type="presOf" srcId="{E56671C2-D884-4E1D-9FB5-E918AFACF046}" destId="{8796E90E-0DD3-4D21-A725-E680C52512C2}" srcOrd="0" destOrd="0" presId="urn:microsoft.com/office/officeart/2005/8/layout/pList1"/>
    <dgm:cxn modelId="{06C80F1F-3A84-4496-9EB8-96479B022D08}" type="presOf" srcId="{C3B163FF-C474-4D09-892F-58CF25FC4DA8}" destId="{671DD1DD-FAC7-4B2F-8389-9532834FEA92}" srcOrd="0" destOrd="0" presId="urn:microsoft.com/office/officeart/2005/8/layout/pList1"/>
    <dgm:cxn modelId="{6629D539-F0B7-438A-87D4-24F84728547A}" type="presOf" srcId="{2E342B59-B5FC-4746-96D8-095EA821D3BC}" destId="{839A0594-70B1-4A04-8385-5092FADC5E82}" srcOrd="0" destOrd="0" presId="urn:microsoft.com/office/officeart/2005/8/layout/pList1"/>
    <dgm:cxn modelId="{F2D26343-2E91-4055-BCFE-0387D1FD447B}" type="presOf" srcId="{043F42F6-F945-4846-8345-1BDDAFE61BCA}" destId="{6C0A0B18-7E7A-4696-8D27-FBF7F0450589}" srcOrd="0" destOrd="1" presId="urn:microsoft.com/office/officeart/2005/8/layout/pList1"/>
    <dgm:cxn modelId="{C1868144-7884-42DE-AACC-1A641BB314B6}" type="presOf" srcId="{2F1BF99E-FA1C-48D8-AE2C-E7F9EF695AA1}" destId="{6C0A0B18-7E7A-4696-8D27-FBF7F0450589}" srcOrd="0" destOrd="0" presId="urn:microsoft.com/office/officeart/2005/8/layout/pList1"/>
    <dgm:cxn modelId="{B0581166-039B-4EE4-8590-BE4C518C6346}" srcId="{2F1BF99E-FA1C-48D8-AE2C-E7F9EF695AA1}" destId="{043F42F6-F945-4846-8345-1BDDAFE61BCA}" srcOrd="0" destOrd="0" parTransId="{07685A0A-E19C-471D-AD16-B6050A03273E}" sibTransId="{2AD86664-0FE9-42E8-ACC9-CC3BE2B7AA8C}"/>
    <dgm:cxn modelId="{32F79A6E-F698-48DB-90A0-C31C268482E0}" type="presOf" srcId="{D9E48A98-96D8-47D1-BBB6-8B24D360ADE9}" destId="{FB5DF9E4-7057-4D1B-BA32-A9D098907234}" srcOrd="0" destOrd="1" presId="urn:microsoft.com/office/officeart/2005/8/layout/pList1"/>
    <dgm:cxn modelId="{6D699070-5D59-4F4D-AF74-62590C453BED}" srcId="{30CD2794-A283-425A-A7BB-5FA2EB08E55B}" destId="{4ACD733D-3727-4A42-8312-F77722ED3D67}" srcOrd="1" destOrd="0" parTransId="{38170684-AED9-490D-B563-25893A9822CA}" sibTransId="{2E342B59-B5FC-4746-96D8-095EA821D3BC}"/>
    <dgm:cxn modelId="{04741851-6181-4E4A-B67E-8F21BD38C40A}" srcId="{E56671C2-D884-4E1D-9FB5-E918AFACF046}" destId="{FD1F791A-FCA4-4828-9EEA-2F36A113AEF0}" srcOrd="0" destOrd="0" parTransId="{3CBCE781-E5DF-4F93-82DC-A637EEA04DD6}" sibTransId="{BDC55267-462C-4482-AD88-011B05A2515D}"/>
    <dgm:cxn modelId="{E4259655-311C-4064-9C87-263F317E07DE}" srcId="{30CD2794-A283-425A-A7BB-5FA2EB08E55B}" destId="{E56671C2-D884-4E1D-9FB5-E918AFACF046}" srcOrd="3" destOrd="0" parTransId="{1A8FD0B0-F62B-41CD-B72F-EF1DB25B15AB}" sibTransId="{B421509E-20F6-4FC7-869E-D724C0763DBA}"/>
    <dgm:cxn modelId="{BAD61578-7EBB-4ECC-8001-CDA4CFA75BE5}" srcId="{4ACD733D-3727-4A42-8312-F77722ED3D67}" destId="{9B593B98-4593-48F9-8FBB-A20076D70C48}" srcOrd="0" destOrd="0" parTransId="{B277A583-1AF0-4EF3-B1F4-3B8D30157BE7}" sibTransId="{8C415E78-7C4D-4B69-A48D-4A380724C883}"/>
    <dgm:cxn modelId="{6A6B1F58-1F9B-447B-B3B0-C8ADAF75C143}" type="presOf" srcId="{30CD2794-A283-425A-A7BB-5FA2EB08E55B}" destId="{B6DB06BF-0BF3-480F-AA37-65894CA16F62}" srcOrd="0" destOrd="0" presId="urn:microsoft.com/office/officeart/2005/8/layout/pList1"/>
    <dgm:cxn modelId="{716E5480-6459-4071-BD16-CBDF476104BD}" type="presOf" srcId="{F590A166-CE86-4967-B08D-AC90E7F5972A}" destId="{FB5DF9E4-7057-4D1B-BA32-A9D098907234}" srcOrd="0" destOrd="0" presId="urn:microsoft.com/office/officeart/2005/8/layout/pList1"/>
    <dgm:cxn modelId="{793258AF-3F26-4FAF-9E6F-1F6AEB188B2B}" type="presOf" srcId="{FD1F791A-FCA4-4828-9EEA-2F36A113AEF0}" destId="{8796E90E-0DD3-4D21-A725-E680C52512C2}" srcOrd="0" destOrd="1" presId="urn:microsoft.com/office/officeart/2005/8/layout/pList1"/>
    <dgm:cxn modelId="{192803B6-B827-4269-B65E-A108CB71EDC5}" type="presOf" srcId="{9B593B98-4593-48F9-8FBB-A20076D70C48}" destId="{0FBCE45E-54B7-4C72-860E-1FBC0643A134}" srcOrd="0" destOrd="1" presId="urn:microsoft.com/office/officeart/2005/8/layout/pList1"/>
    <dgm:cxn modelId="{EF1869BC-1CCB-4002-B51D-E44DD38E424D}" srcId="{30CD2794-A283-425A-A7BB-5FA2EB08E55B}" destId="{F590A166-CE86-4967-B08D-AC90E7F5972A}" srcOrd="0" destOrd="0" parTransId="{C5B2836E-F3D5-4B03-B4CF-361F558EDB9A}" sibTransId="{C3B163FF-C474-4D09-892F-58CF25FC4DA8}"/>
    <dgm:cxn modelId="{9364BFCF-327D-428C-9F9D-69D92A70A64A}" type="presOf" srcId="{4ACD733D-3727-4A42-8312-F77722ED3D67}" destId="{0FBCE45E-54B7-4C72-860E-1FBC0643A134}" srcOrd="0" destOrd="0" presId="urn:microsoft.com/office/officeart/2005/8/layout/pList1"/>
    <dgm:cxn modelId="{FC0D70D5-D92D-4505-BD8E-CCACFF2508E5}" srcId="{30CD2794-A283-425A-A7BB-5FA2EB08E55B}" destId="{2F1BF99E-FA1C-48D8-AE2C-E7F9EF695AA1}" srcOrd="2" destOrd="0" parTransId="{4280DD54-7786-4518-AEE4-46545A0E5B1A}" sibTransId="{283C2210-42DE-4ABC-8141-5E2BEA963730}"/>
    <dgm:cxn modelId="{BBD4E3E1-2D0F-46DE-AAA7-57D1846854DC}" srcId="{F590A166-CE86-4967-B08D-AC90E7F5972A}" destId="{D9E48A98-96D8-47D1-BBB6-8B24D360ADE9}" srcOrd="0" destOrd="0" parTransId="{01C5097A-B487-432C-AC99-2BE86B381595}" sibTransId="{B82D7C1D-7A99-4EF2-8F59-59D67243D1DC}"/>
    <dgm:cxn modelId="{EB6010ED-1847-472D-9BEC-1E31A2EEB179}" type="presOf" srcId="{283C2210-42DE-4ABC-8141-5E2BEA963730}" destId="{41F61959-B267-4F5F-86B6-87CF2EAAE532}" srcOrd="0" destOrd="0" presId="urn:microsoft.com/office/officeart/2005/8/layout/pList1"/>
    <dgm:cxn modelId="{81B78458-999C-43E4-82B6-DD30E5D82984}" type="presParOf" srcId="{B6DB06BF-0BF3-480F-AA37-65894CA16F62}" destId="{627DD0E9-E596-40B6-B4DC-EBBAF05BBAB5}" srcOrd="0" destOrd="0" presId="urn:microsoft.com/office/officeart/2005/8/layout/pList1"/>
    <dgm:cxn modelId="{D141E181-E14A-4BF4-8B16-C4A7F246F0F9}" type="presParOf" srcId="{627DD0E9-E596-40B6-B4DC-EBBAF05BBAB5}" destId="{1C2CFDC4-2E56-4AF8-A80C-BEC8E816B90B}" srcOrd="0" destOrd="0" presId="urn:microsoft.com/office/officeart/2005/8/layout/pList1"/>
    <dgm:cxn modelId="{73E9822C-A8D0-4719-AF06-D21C922AC7F2}" type="presParOf" srcId="{627DD0E9-E596-40B6-B4DC-EBBAF05BBAB5}" destId="{FB5DF9E4-7057-4D1B-BA32-A9D098907234}" srcOrd="1" destOrd="0" presId="urn:microsoft.com/office/officeart/2005/8/layout/pList1"/>
    <dgm:cxn modelId="{9B69C38C-C462-4B95-82D1-CC55900DF351}" type="presParOf" srcId="{B6DB06BF-0BF3-480F-AA37-65894CA16F62}" destId="{671DD1DD-FAC7-4B2F-8389-9532834FEA92}" srcOrd="1" destOrd="0" presId="urn:microsoft.com/office/officeart/2005/8/layout/pList1"/>
    <dgm:cxn modelId="{C0ECFFD5-2E88-4482-8B2F-E3FAC264041B}" type="presParOf" srcId="{B6DB06BF-0BF3-480F-AA37-65894CA16F62}" destId="{E4A0398C-BBC1-45F4-AA62-9718085FF868}" srcOrd="2" destOrd="0" presId="urn:microsoft.com/office/officeart/2005/8/layout/pList1"/>
    <dgm:cxn modelId="{D3253552-9B5C-4463-BF58-E49D59F28FDD}" type="presParOf" srcId="{E4A0398C-BBC1-45F4-AA62-9718085FF868}" destId="{1EAB482F-3AF6-4FF8-BB79-BE53AA548139}" srcOrd="0" destOrd="0" presId="urn:microsoft.com/office/officeart/2005/8/layout/pList1"/>
    <dgm:cxn modelId="{3F502D6E-AE37-4178-AFC3-247F903EC089}" type="presParOf" srcId="{E4A0398C-BBC1-45F4-AA62-9718085FF868}" destId="{0FBCE45E-54B7-4C72-860E-1FBC0643A134}" srcOrd="1" destOrd="0" presId="urn:microsoft.com/office/officeart/2005/8/layout/pList1"/>
    <dgm:cxn modelId="{84AAA7CE-BDFC-4333-A227-583918B122C2}" type="presParOf" srcId="{B6DB06BF-0BF3-480F-AA37-65894CA16F62}" destId="{839A0594-70B1-4A04-8385-5092FADC5E82}" srcOrd="3" destOrd="0" presId="urn:microsoft.com/office/officeart/2005/8/layout/pList1"/>
    <dgm:cxn modelId="{77679920-5E9A-4CE8-A330-AC5B2817CD01}" type="presParOf" srcId="{B6DB06BF-0BF3-480F-AA37-65894CA16F62}" destId="{40BA5FD7-8DD2-497A-B027-81F2BE2EBBD4}" srcOrd="4" destOrd="0" presId="urn:microsoft.com/office/officeart/2005/8/layout/pList1"/>
    <dgm:cxn modelId="{01A91F71-348A-4E3B-825C-84D281FC7036}" type="presParOf" srcId="{40BA5FD7-8DD2-497A-B027-81F2BE2EBBD4}" destId="{9EB87545-FB16-4826-895C-164FF4E27C76}" srcOrd="0" destOrd="0" presId="urn:microsoft.com/office/officeart/2005/8/layout/pList1"/>
    <dgm:cxn modelId="{ADB20C24-0A2B-4A84-BF0D-ADAC906D1690}" type="presParOf" srcId="{40BA5FD7-8DD2-497A-B027-81F2BE2EBBD4}" destId="{6C0A0B18-7E7A-4696-8D27-FBF7F0450589}" srcOrd="1" destOrd="0" presId="urn:microsoft.com/office/officeart/2005/8/layout/pList1"/>
    <dgm:cxn modelId="{0A0E03A6-4A63-4F68-89C5-9E85C7443A16}" type="presParOf" srcId="{B6DB06BF-0BF3-480F-AA37-65894CA16F62}" destId="{41F61959-B267-4F5F-86B6-87CF2EAAE532}" srcOrd="5" destOrd="0" presId="urn:microsoft.com/office/officeart/2005/8/layout/pList1"/>
    <dgm:cxn modelId="{B68A8B89-A854-411B-A3F4-C4FB4803D345}" type="presParOf" srcId="{B6DB06BF-0BF3-480F-AA37-65894CA16F62}" destId="{83E5AF49-AF4E-44AB-943D-E44C35E301E8}" srcOrd="6" destOrd="0" presId="urn:microsoft.com/office/officeart/2005/8/layout/pList1"/>
    <dgm:cxn modelId="{DD547D27-876E-4A8C-8BA9-14C31E82A2CB}" type="presParOf" srcId="{83E5AF49-AF4E-44AB-943D-E44C35E301E8}" destId="{784FA404-604F-47FA-AA9C-F68E97020B55}" srcOrd="0" destOrd="0" presId="urn:microsoft.com/office/officeart/2005/8/layout/pList1"/>
    <dgm:cxn modelId="{ECCB8235-2ABA-4F49-B71C-0FB85C906014}" type="presParOf" srcId="{83E5AF49-AF4E-44AB-943D-E44C35E301E8}" destId="{8796E90E-0DD3-4D21-A725-E680C52512C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CD2794-A283-425A-A7BB-5FA2EB08E55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590A166-CE86-4967-B08D-AC90E7F5972A}">
      <dgm:prSet phldrT="[Text]" phldr="0" custT="1"/>
      <dgm:spPr/>
      <dgm:t>
        <a:bodyPr/>
        <a:lstStyle/>
        <a:p>
          <a:pPr>
            <a:buNone/>
          </a:pPr>
          <a:r>
            <a:rPr lang="en-US" sz="2000" b="1">
              <a:solidFill>
                <a:schemeClr val="tx2"/>
              </a:solidFill>
              <a:latin typeface="Dante"/>
            </a:rPr>
            <a:t>CONNECTING</a:t>
          </a:r>
          <a:endParaRPr lang="en-US" sz="2000" b="1">
            <a:solidFill>
              <a:schemeClr val="tx2"/>
            </a:solidFill>
          </a:endParaRPr>
        </a:p>
      </dgm:t>
    </dgm:pt>
    <dgm:pt modelId="{C5B2836E-F3D5-4B03-B4CF-361F558EDB9A}" type="parTrans" cxnId="{EF1869BC-1CCB-4002-B51D-E44DD38E424D}">
      <dgm:prSet/>
      <dgm:spPr/>
      <dgm:t>
        <a:bodyPr/>
        <a:lstStyle/>
        <a:p>
          <a:endParaRPr lang="en-US"/>
        </a:p>
      </dgm:t>
    </dgm:pt>
    <dgm:pt modelId="{C3B163FF-C474-4D09-892F-58CF25FC4DA8}" type="sibTrans" cxnId="{EF1869BC-1CCB-4002-B51D-E44DD38E424D}">
      <dgm:prSet/>
      <dgm:spPr/>
      <dgm:t>
        <a:bodyPr/>
        <a:lstStyle/>
        <a:p>
          <a:endParaRPr lang="en-US"/>
        </a:p>
      </dgm:t>
    </dgm:pt>
    <dgm:pt modelId="{4ACD733D-3727-4A42-8312-F77722ED3D67}">
      <dgm:prSet phldrT="[Text]" phldr="0" custT="1"/>
      <dgm:spPr/>
      <dgm:t>
        <a:bodyPr/>
        <a:lstStyle/>
        <a:p>
          <a:pPr>
            <a:buNone/>
          </a:pPr>
          <a:r>
            <a:rPr lang="en-US" sz="2000" b="1">
              <a:solidFill>
                <a:schemeClr val="tx2"/>
              </a:solidFill>
              <a:latin typeface="Dante"/>
            </a:rPr>
            <a:t>LINKING</a:t>
          </a:r>
          <a:endParaRPr lang="en-US" sz="2000" b="1">
            <a:solidFill>
              <a:schemeClr val="tx2"/>
            </a:solidFill>
          </a:endParaRPr>
        </a:p>
      </dgm:t>
    </dgm:pt>
    <dgm:pt modelId="{38170684-AED9-490D-B563-25893A9822CA}" type="parTrans" cxnId="{6D699070-5D59-4F4D-AF74-62590C453BED}">
      <dgm:prSet/>
      <dgm:spPr/>
      <dgm:t>
        <a:bodyPr/>
        <a:lstStyle/>
        <a:p>
          <a:endParaRPr lang="en-US"/>
        </a:p>
      </dgm:t>
    </dgm:pt>
    <dgm:pt modelId="{2E342B59-B5FC-4746-96D8-095EA821D3BC}" type="sibTrans" cxnId="{6D699070-5D59-4F4D-AF74-62590C453BED}">
      <dgm:prSet/>
      <dgm:spPr/>
      <dgm:t>
        <a:bodyPr/>
        <a:lstStyle/>
        <a:p>
          <a:endParaRPr lang="en-US"/>
        </a:p>
      </dgm:t>
    </dgm:pt>
    <dgm:pt modelId="{2F1BF99E-FA1C-48D8-AE2C-E7F9EF695AA1}">
      <dgm:prSet phldrT="[Text]" phldr="0" custT="1"/>
      <dgm:spPr/>
      <dgm:t>
        <a:bodyPr/>
        <a:lstStyle/>
        <a:p>
          <a:pPr>
            <a:buNone/>
          </a:pPr>
          <a:r>
            <a:rPr lang="en-US" sz="2000" b="1">
              <a:solidFill>
                <a:schemeClr val="tx2"/>
              </a:solidFill>
              <a:latin typeface="Dante"/>
            </a:rPr>
            <a:t>ASSISTING</a:t>
          </a:r>
          <a:endParaRPr lang="en-US" sz="2000" b="1">
            <a:solidFill>
              <a:schemeClr val="tx2"/>
            </a:solidFill>
          </a:endParaRPr>
        </a:p>
      </dgm:t>
    </dgm:pt>
    <dgm:pt modelId="{4280DD54-7786-4518-AEE4-46545A0E5B1A}" type="parTrans" cxnId="{FC0D70D5-D92D-4505-BD8E-CCACFF2508E5}">
      <dgm:prSet/>
      <dgm:spPr/>
      <dgm:t>
        <a:bodyPr/>
        <a:lstStyle/>
        <a:p>
          <a:endParaRPr lang="en-US"/>
        </a:p>
      </dgm:t>
    </dgm:pt>
    <dgm:pt modelId="{283C2210-42DE-4ABC-8141-5E2BEA963730}" type="sibTrans" cxnId="{FC0D70D5-D92D-4505-BD8E-CCACFF2508E5}">
      <dgm:prSet/>
      <dgm:spPr/>
      <dgm:t>
        <a:bodyPr/>
        <a:lstStyle/>
        <a:p>
          <a:endParaRPr lang="en-US"/>
        </a:p>
      </dgm:t>
    </dgm:pt>
    <dgm:pt modelId="{E56671C2-D884-4E1D-9FB5-E918AFACF046}">
      <dgm:prSet phldrT="[Text]" phldr="0" custT="1"/>
      <dgm:spPr/>
      <dgm:t>
        <a:bodyPr/>
        <a:lstStyle/>
        <a:p>
          <a:pPr>
            <a:buNone/>
          </a:pPr>
          <a:r>
            <a:rPr lang="en-US" sz="2000" b="1">
              <a:solidFill>
                <a:schemeClr val="tx2"/>
              </a:solidFill>
              <a:latin typeface="Dante"/>
            </a:rPr>
            <a:t>SUPPORTING</a:t>
          </a:r>
          <a:endParaRPr lang="en-US" sz="2000" b="1">
            <a:solidFill>
              <a:schemeClr val="tx2"/>
            </a:solidFill>
          </a:endParaRPr>
        </a:p>
      </dgm:t>
    </dgm:pt>
    <dgm:pt modelId="{1A8FD0B0-F62B-41CD-B72F-EF1DB25B15AB}" type="parTrans" cxnId="{E4259655-311C-4064-9C87-263F317E07DE}">
      <dgm:prSet/>
      <dgm:spPr/>
      <dgm:t>
        <a:bodyPr/>
        <a:lstStyle/>
        <a:p>
          <a:endParaRPr lang="en-US"/>
        </a:p>
      </dgm:t>
    </dgm:pt>
    <dgm:pt modelId="{B421509E-20F6-4FC7-869E-D724C0763DBA}" type="sibTrans" cxnId="{E4259655-311C-4064-9C87-263F317E07DE}">
      <dgm:prSet/>
      <dgm:spPr/>
      <dgm:t>
        <a:bodyPr/>
        <a:lstStyle/>
        <a:p>
          <a:endParaRPr lang="en-US"/>
        </a:p>
      </dgm:t>
    </dgm:pt>
    <dgm:pt modelId="{D9E48A98-96D8-47D1-BBB6-8B24D360ADE9}">
      <dgm:prSet phldrT="[Text]" phldr="0" custT="1"/>
      <dgm:spPr/>
      <dgm:t>
        <a:bodyPr/>
        <a:lstStyle/>
        <a:p>
          <a:pPr rtl="0">
            <a:buNone/>
          </a:pPr>
          <a:r>
            <a:rPr lang="en-US" sz="1800" dirty="0">
              <a:solidFill>
                <a:schemeClr val="tx2"/>
              </a:solidFill>
              <a:latin typeface="Dante"/>
            </a:rPr>
            <a:t>Connecting members with services and providers</a:t>
          </a:r>
          <a:endParaRPr lang="en-US" sz="1800" dirty="0">
            <a:solidFill>
              <a:schemeClr val="tx2"/>
            </a:solidFill>
          </a:endParaRPr>
        </a:p>
      </dgm:t>
    </dgm:pt>
    <dgm:pt modelId="{01C5097A-B487-432C-AC99-2BE86B381595}" type="parTrans" cxnId="{BBD4E3E1-2D0F-46DE-AAA7-57D1846854DC}">
      <dgm:prSet/>
      <dgm:spPr/>
      <dgm:t>
        <a:bodyPr/>
        <a:lstStyle/>
        <a:p>
          <a:endParaRPr lang="en-US"/>
        </a:p>
      </dgm:t>
    </dgm:pt>
    <dgm:pt modelId="{B82D7C1D-7A99-4EF2-8F59-59D67243D1DC}" type="sibTrans" cxnId="{BBD4E3E1-2D0F-46DE-AAA7-57D1846854DC}">
      <dgm:prSet/>
      <dgm:spPr/>
      <dgm:t>
        <a:bodyPr/>
        <a:lstStyle/>
        <a:p>
          <a:endParaRPr lang="en-US"/>
        </a:p>
      </dgm:t>
    </dgm:pt>
    <dgm:pt modelId="{9B593B98-4593-48F9-8FBB-A20076D70C48}">
      <dgm:prSet phldrT="[Text]" phldr="0"/>
      <dgm:spPr/>
      <dgm:t>
        <a:bodyPr/>
        <a:lstStyle/>
        <a:p>
          <a:pPr rtl="0">
            <a:buNone/>
          </a:pPr>
          <a:r>
            <a:rPr lang="en-US" sz="1900" dirty="0">
              <a:solidFill>
                <a:schemeClr val="tx2"/>
              </a:solidFill>
              <a:latin typeface="Dante"/>
            </a:rPr>
            <a:t>Linking members to resources such as transportation, food assistance, housing and other social services</a:t>
          </a:r>
          <a:endParaRPr lang="en-US" sz="1900" dirty="0">
            <a:solidFill>
              <a:schemeClr val="tx2"/>
            </a:solidFill>
          </a:endParaRPr>
        </a:p>
      </dgm:t>
    </dgm:pt>
    <dgm:pt modelId="{B277A583-1AF0-4EF3-B1F4-3B8D30157BE7}" type="parTrans" cxnId="{BAD61578-7EBB-4ECC-8001-CDA4CFA75BE5}">
      <dgm:prSet/>
      <dgm:spPr/>
      <dgm:t>
        <a:bodyPr/>
        <a:lstStyle/>
        <a:p>
          <a:endParaRPr lang="en-US"/>
        </a:p>
      </dgm:t>
    </dgm:pt>
    <dgm:pt modelId="{8C415E78-7C4D-4B69-A48D-4A380724C883}" type="sibTrans" cxnId="{BAD61578-7EBB-4ECC-8001-CDA4CFA75BE5}">
      <dgm:prSet/>
      <dgm:spPr/>
      <dgm:t>
        <a:bodyPr/>
        <a:lstStyle/>
        <a:p>
          <a:endParaRPr lang="en-US"/>
        </a:p>
      </dgm:t>
    </dgm:pt>
    <dgm:pt modelId="{043F42F6-F945-4846-8345-1BDDAFE61BCA}">
      <dgm:prSet phldrT="[Text]" phldr="0" custT="1"/>
      <dgm:spPr/>
      <dgm:t>
        <a:bodyPr/>
        <a:lstStyle/>
        <a:p>
          <a:pPr rtl="0">
            <a:buNone/>
          </a:pPr>
          <a:r>
            <a:rPr lang="en-US" sz="1800" b="0" dirty="0">
              <a:solidFill>
                <a:schemeClr val="tx2"/>
              </a:solidFill>
              <a:latin typeface="Dante"/>
            </a:rPr>
            <a:t>Assisting members with understanding their medical conditions</a:t>
          </a:r>
          <a:endParaRPr lang="en-US" sz="1800" b="0" dirty="0">
            <a:solidFill>
              <a:schemeClr val="tx2"/>
            </a:solidFill>
          </a:endParaRPr>
        </a:p>
      </dgm:t>
    </dgm:pt>
    <dgm:pt modelId="{07685A0A-E19C-471D-AD16-B6050A03273E}" type="parTrans" cxnId="{B0581166-039B-4EE4-8590-BE4C518C6346}">
      <dgm:prSet/>
      <dgm:spPr/>
      <dgm:t>
        <a:bodyPr/>
        <a:lstStyle/>
        <a:p>
          <a:endParaRPr lang="en-US"/>
        </a:p>
      </dgm:t>
    </dgm:pt>
    <dgm:pt modelId="{2AD86664-0FE9-42E8-ACC9-CC3BE2B7AA8C}" type="sibTrans" cxnId="{B0581166-039B-4EE4-8590-BE4C518C6346}">
      <dgm:prSet/>
      <dgm:spPr/>
      <dgm:t>
        <a:bodyPr/>
        <a:lstStyle/>
        <a:p>
          <a:endParaRPr lang="en-US"/>
        </a:p>
      </dgm:t>
    </dgm:pt>
    <dgm:pt modelId="{FD1F791A-FCA4-4828-9EEA-2F36A113AEF0}">
      <dgm:prSet phldrT="[Text]" phldr="0" custT="1"/>
      <dgm:spPr/>
      <dgm:t>
        <a:bodyPr/>
        <a:lstStyle/>
        <a:p>
          <a:pPr rtl="0">
            <a:buNone/>
          </a:pPr>
          <a:r>
            <a:rPr lang="en-US" sz="2000" b="1" dirty="0">
              <a:solidFill>
                <a:schemeClr val="tx2"/>
              </a:solidFill>
              <a:latin typeface="Dante"/>
            </a:rPr>
            <a:t>Supporting members in managing physical and behavioral benefits</a:t>
          </a:r>
          <a:endParaRPr lang="en-US" sz="2000" b="1" dirty="0">
            <a:solidFill>
              <a:schemeClr val="tx2"/>
            </a:solidFill>
          </a:endParaRPr>
        </a:p>
      </dgm:t>
    </dgm:pt>
    <dgm:pt modelId="{3CBCE781-E5DF-4F93-82DC-A637EEA04DD6}" type="parTrans" cxnId="{04741851-6181-4E4A-B67E-8F21BD38C40A}">
      <dgm:prSet/>
      <dgm:spPr/>
      <dgm:t>
        <a:bodyPr/>
        <a:lstStyle/>
        <a:p>
          <a:endParaRPr lang="en-US"/>
        </a:p>
      </dgm:t>
    </dgm:pt>
    <dgm:pt modelId="{BDC55267-462C-4482-AD88-011B05A2515D}" type="sibTrans" cxnId="{04741851-6181-4E4A-B67E-8F21BD38C40A}">
      <dgm:prSet/>
      <dgm:spPr/>
      <dgm:t>
        <a:bodyPr/>
        <a:lstStyle/>
        <a:p>
          <a:endParaRPr lang="en-US"/>
        </a:p>
      </dgm:t>
    </dgm:pt>
    <dgm:pt modelId="{B6DB06BF-0BF3-480F-AA37-65894CA16F62}" type="pres">
      <dgm:prSet presAssocID="{30CD2794-A283-425A-A7BB-5FA2EB08E55B}" presName="Name0" presStyleCnt="0">
        <dgm:presLayoutVars>
          <dgm:dir/>
          <dgm:resizeHandles val="exact"/>
        </dgm:presLayoutVars>
      </dgm:prSet>
      <dgm:spPr/>
    </dgm:pt>
    <dgm:pt modelId="{627DD0E9-E596-40B6-B4DC-EBBAF05BBAB5}" type="pres">
      <dgm:prSet presAssocID="{F590A166-CE86-4967-B08D-AC90E7F5972A}" presName="compNode" presStyleCnt="0"/>
      <dgm:spPr/>
    </dgm:pt>
    <dgm:pt modelId="{1C2CFDC4-2E56-4AF8-A80C-BEC8E816B90B}" type="pres">
      <dgm:prSet presAssocID="{F590A166-CE86-4967-B08D-AC90E7F5972A}" presName="pictRect" presStyleLbl="node1" presStyleIdx="0" presStyleCnt="4"/>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a:noFill/>
        </a:ln>
      </dgm:spPr>
      <dgm:extLst>
        <a:ext uri="{E40237B7-FDA0-4F09-8148-C483321AD2D9}">
          <dgm14:cNvPr xmlns:dgm14="http://schemas.microsoft.com/office/drawing/2010/diagram" id="0" name="" descr="Connections outline"/>
        </a:ext>
      </dgm:extLst>
    </dgm:pt>
    <dgm:pt modelId="{FB5DF9E4-7057-4D1B-BA32-A9D098907234}" type="pres">
      <dgm:prSet presAssocID="{F590A166-CE86-4967-B08D-AC90E7F5972A}" presName="textRect" presStyleLbl="revTx" presStyleIdx="0" presStyleCnt="4">
        <dgm:presLayoutVars>
          <dgm:bulletEnabled val="1"/>
        </dgm:presLayoutVars>
      </dgm:prSet>
      <dgm:spPr/>
    </dgm:pt>
    <dgm:pt modelId="{671DD1DD-FAC7-4B2F-8389-9532834FEA92}" type="pres">
      <dgm:prSet presAssocID="{C3B163FF-C474-4D09-892F-58CF25FC4DA8}" presName="sibTrans" presStyleLbl="sibTrans2D1" presStyleIdx="0" presStyleCnt="0"/>
      <dgm:spPr/>
    </dgm:pt>
    <dgm:pt modelId="{E4A0398C-BBC1-45F4-AA62-9718085FF868}" type="pres">
      <dgm:prSet presAssocID="{4ACD733D-3727-4A42-8312-F77722ED3D67}" presName="compNode" presStyleCnt="0"/>
      <dgm:spPr/>
    </dgm:pt>
    <dgm:pt modelId="{1EAB482F-3AF6-4FF8-BB79-BE53AA548139}" type="pres">
      <dgm:prSet presAssocID="{4ACD733D-3727-4A42-8312-F77722ED3D67}" presName="pictRect" presStyleLbl="node1" presStyleIdx="1" presStyleCnt="4"/>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a:noFill/>
        </a:ln>
      </dgm:spPr>
      <dgm:extLst>
        <a:ext uri="{E40237B7-FDA0-4F09-8148-C483321AD2D9}">
          <dgm14:cNvPr xmlns:dgm14="http://schemas.microsoft.com/office/drawing/2010/diagram" id="0" name="" descr="Home with solid fill"/>
        </a:ext>
      </dgm:extLst>
    </dgm:pt>
    <dgm:pt modelId="{0FBCE45E-54B7-4C72-860E-1FBC0643A134}" type="pres">
      <dgm:prSet presAssocID="{4ACD733D-3727-4A42-8312-F77722ED3D67}" presName="textRect" presStyleLbl="revTx" presStyleIdx="1" presStyleCnt="4">
        <dgm:presLayoutVars>
          <dgm:bulletEnabled val="1"/>
        </dgm:presLayoutVars>
      </dgm:prSet>
      <dgm:spPr/>
    </dgm:pt>
    <dgm:pt modelId="{839A0594-70B1-4A04-8385-5092FADC5E82}" type="pres">
      <dgm:prSet presAssocID="{2E342B59-B5FC-4746-96D8-095EA821D3BC}" presName="sibTrans" presStyleLbl="sibTrans2D1" presStyleIdx="0" presStyleCnt="0"/>
      <dgm:spPr/>
    </dgm:pt>
    <dgm:pt modelId="{40BA5FD7-8DD2-497A-B027-81F2BE2EBBD4}" type="pres">
      <dgm:prSet presAssocID="{2F1BF99E-FA1C-48D8-AE2C-E7F9EF695AA1}" presName="compNode" presStyleCnt="0"/>
      <dgm:spPr/>
    </dgm:pt>
    <dgm:pt modelId="{9EB87545-FB16-4826-895C-164FF4E27C76}" type="pres">
      <dgm:prSet presAssocID="{2F1BF99E-FA1C-48D8-AE2C-E7F9EF695AA1}" presName="pictRect" presStyleLbl="node1" presStyleIdx="2" presStyleCnt="4"/>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a:noFill/>
        </a:ln>
      </dgm:spPr>
      <dgm:extLst>
        <a:ext uri="{E40237B7-FDA0-4F09-8148-C483321AD2D9}">
          <dgm14:cNvPr xmlns:dgm14="http://schemas.microsoft.com/office/drawing/2010/diagram" id="0" name="" descr="Clipboard Partially Ticked with solid fill"/>
        </a:ext>
      </dgm:extLst>
    </dgm:pt>
    <dgm:pt modelId="{6C0A0B18-7E7A-4696-8D27-FBF7F0450589}" type="pres">
      <dgm:prSet presAssocID="{2F1BF99E-FA1C-48D8-AE2C-E7F9EF695AA1}" presName="textRect" presStyleLbl="revTx" presStyleIdx="2" presStyleCnt="4">
        <dgm:presLayoutVars>
          <dgm:bulletEnabled val="1"/>
        </dgm:presLayoutVars>
      </dgm:prSet>
      <dgm:spPr/>
    </dgm:pt>
    <dgm:pt modelId="{41F61959-B267-4F5F-86B6-87CF2EAAE532}" type="pres">
      <dgm:prSet presAssocID="{283C2210-42DE-4ABC-8141-5E2BEA963730}" presName="sibTrans" presStyleLbl="sibTrans2D1" presStyleIdx="0" presStyleCnt="0"/>
      <dgm:spPr/>
    </dgm:pt>
    <dgm:pt modelId="{83E5AF49-AF4E-44AB-943D-E44C35E301E8}" type="pres">
      <dgm:prSet presAssocID="{E56671C2-D884-4E1D-9FB5-E918AFACF046}" presName="compNode" presStyleCnt="0"/>
      <dgm:spPr/>
    </dgm:pt>
    <dgm:pt modelId="{784FA404-604F-47FA-AA9C-F68E97020B55}" type="pres">
      <dgm:prSet presAssocID="{E56671C2-D884-4E1D-9FB5-E918AFACF046}" presName="pictRect" presStyleLbl="node1" presStyleIdx="3" presStyleCnt="4" custScaleX="99248" custLinFactNeighborX="210"/>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a:noFill/>
        </a:ln>
      </dgm:spPr>
      <dgm:extLst>
        <a:ext uri="{E40237B7-FDA0-4F09-8148-C483321AD2D9}">
          <dgm14:cNvPr xmlns:dgm14="http://schemas.microsoft.com/office/drawing/2010/diagram" id="0" name="" descr="Person with idea outline"/>
        </a:ext>
      </dgm:extLst>
    </dgm:pt>
    <dgm:pt modelId="{8796E90E-0DD3-4D21-A725-E680C52512C2}" type="pres">
      <dgm:prSet presAssocID="{E56671C2-D884-4E1D-9FB5-E918AFACF046}" presName="textRect" presStyleLbl="revTx" presStyleIdx="3" presStyleCnt="4">
        <dgm:presLayoutVars>
          <dgm:bulletEnabled val="1"/>
        </dgm:presLayoutVars>
      </dgm:prSet>
      <dgm:spPr/>
    </dgm:pt>
  </dgm:ptLst>
  <dgm:cxnLst>
    <dgm:cxn modelId="{3FE7B61E-D943-45D3-8F28-F3828499D47C}" type="presOf" srcId="{E56671C2-D884-4E1D-9FB5-E918AFACF046}" destId="{8796E90E-0DD3-4D21-A725-E680C52512C2}" srcOrd="0" destOrd="0" presId="urn:microsoft.com/office/officeart/2005/8/layout/pList1"/>
    <dgm:cxn modelId="{06C80F1F-3A84-4496-9EB8-96479B022D08}" type="presOf" srcId="{C3B163FF-C474-4D09-892F-58CF25FC4DA8}" destId="{671DD1DD-FAC7-4B2F-8389-9532834FEA92}" srcOrd="0" destOrd="0" presId="urn:microsoft.com/office/officeart/2005/8/layout/pList1"/>
    <dgm:cxn modelId="{6629D539-F0B7-438A-87D4-24F84728547A}" type="presOf" srcId="{2E342B59-B5FC-4746-96D8-095EA821D3BC}" destId="{839A0594-70B1-4A04-8385-5092FADC5E82}" srcOrd="0" destOrd="0" presId="urn:microsoft.com/office/officeart/2005/8/layout/pList1"/>
    <dgm:cxn modelId="{F2D26343-2E91-4055-BCFE-0387D1FD447B}" type="presOf" srcId="{043F42F6-F945-4846-8345-1BDDAFE61BCA}" destId="{6C0A0B18-7E7A-4696-8D27-FBF7F0450589}" srcOrd="0" destOrd="1" presId="urn:microsoft.com/office/officeart/2005/8/layout/pList1"/>
    <dgm:cxn modelId="{C1868144-7884-42DE-AACC-1A641BB314B6}" type="presOf" srcId="{2F1BF99E-FA1C-48D8-AE2C-E7F9EF695AA1}" destId="{6C0A0B18-7E7A-4696-8D27-FBF7F0450589}" srcOrd="0" destOrd="0" presId="urn:microsoft.com/office/officeart/2005/8/layout/pList1"/>
    <dgm:cxn modelId="{B0581166-039B-4EE4-8590-BE4C518C6346}" srcId="{2F1BF99E-FA1C-48D8-AE2C-E7F9EF695AA1}" destId="{043F42F6-F945-4846-8345-1BDDAFE61BCA}" srcOrd="0" destOrd="0" parTransId="{07685A0A-E19C-471D-AD16-B6050A03273E}" sibTransId="{2AD86664-0FE9-42E8-ACC9-CC3BE2B7AA8C}"/>
    <dgm:cxn modelId="{32F79A6E-F698-48DB-90A0-C31C268482E0}" type="presOf" srcId="{D9E48A98-96D8-47D1-BBB6-8B24D360ADE9}" destId="{FB5DF9E4-7057-4D1B-BA32-A9D098907234}" srcOrd="0" destOrd="1" presId="urn:microsoft.com/office/officeart/2005/8/layout/pList1"/>
    <dgm:cxn modelId="{6D699070-5D59-4F4D-AF74-62590C453BED}" srcId="{30CD2794-A283-425A-A7BB-5FA2EB08E55B}" destId="{4ACD733D-3727-4A42-8312-F77722ED3D67}" srcOrd="1" destOrd="0" parTransId="{38170684-AED9-490D-B563-25893A9822CA}" sibTransId="{2E342B59-B5FC-4746-96D8-095EA821D3BC}"/>
    <dgm:cxn modelId="{04741851-6181-4E4A-B67E-8F21BD38C40A}" srcId="{E56671C2-D884-4E1D-9FB5-E918AFACF046}" destId="{FD1F791A-FCA4-4828-9EEA-2F36A113AEF0}" srcOrd="0" destOrd="0" parTransId="{3CBCE781-E5DF-4F93-82DC-A637EEA04DD6}" sibTransId="{BDC55267-462C-4482-AD88-011B05A2515D}"/>
    <dgm:cxn modelId="{E4259655-311C-4064-9C87-263F317E07DE}" srcId="{30CD2794-A283-425A-A7BB-5FA2EB08E55B}" destId="{E56671C2-D884-4E1D-9FB5-E918AFACF046}" srcOrd="3" destOrd="0" parTransId="{1A8FD0B0-F62B-41CD-B72F-EF1DB25B15AB}" sibTransId="{B421509E-20F6-4FC7-869E-D724C0763DBA}"/>
    <dgm:cxn modelId="{BAD61578-7EBB-4ECC-8001-CDA4CFA75BE5}" srcId="{4ACD733D-3727-4A42-8312-F77722ED3D67}" destId="{9B593B98-4593-48F9-8FBB-A20076D70C48}" srcOrd="0" destOrd="0" parTransId="{B277A583-1AF0-4EF3-B1F4-3B8D30157BE7}" sibTransId="{8C415E78-7C4D-4B69-A48D-4A380724C883}"/>
    <dgm:cxn modelId="{6A6B1F58-1F9B-447B-B3B0-C8ADAF75C143}" type="presOf" srcId="{30CD2794-A283-425A-A7BB-5FA2EB08E55B}" destId="{B6DB06BF-0BF3-480F-AA37-65894CA16F62}" srcOrd="0" destOrd="0" presId="urn:microsoft.com/office/officeart/2005/8/layout/pList1"/>
    <dgm:cxn modelId="{716E5480-6459-4071-BD16-CBDF476104BD}" type="presOf" srcId="{F590A166-CE86-4967-B08D-AC90E7F5972A}" destId="{FB5DF9E4-7057-4D1B-BA32-A9D098907234}" srcOrd="0" destOrd="0" presId="urn:microsoft.com/office/officeart/2005/8/layout/pList1"/>
    <dgm:cxn modelId="{793258AF-3F26-4FAF-9E6F-1F6AEB188B2B}" type="presOf" srcId="{FD1F791A-FCA4-4828-9EEA-2F36A113AEF0}" destId="{8796E90E-0DD3-4D21-A725-E680C52512C2}" srcOrd="0" destOrd="1" presId="urn:microsoft.com/office/officeart/2005/8/layout/pList1"/>
    <dgm:cxn modelId="{192803B6-B827-4269-B65E-A108CB71EDC5}" type="presOf" srcId="{9B593B98-4593-48F9-8FBB-A20076D70C48}" destId="{0FBCE45E-54B7-4C72-860E-1FBC0643A134}" srcOrd="0" destOrd="1" presId="urn:microsoft.com/office/officeart/2005/8/layout/pList1"/>
    <dgm:cxn modelId="{EF1869BC-1CCB-4002-B51D-E44DD38E424D}" srcId="{30CD2794-A283-425A-A7BB-5FA2EB08E55B}" destId="{F590A166-CE86-4967-B08D-AC90E7F5972A}" srcOrd="0" destOrd="0" parTransId="{C5B2836E-F3D5-4B03-B4CF-361F558EDB9A}" sibTransId="{C3B163FF-C474-4D09-892F-58CF25FC4DA8}"/>
    <dgm:cxn modelId="{9364BFCF-327D-428C-9F9D-69D92A70A64A}" type="presOf" srcId="{4ACD733D-3727-4A42-8312-F77722ED3D67}" destId="{0FBCE45E-54B7-4C72-860E-1FBC0643A134}" srcOrd="0" destOrd="0" presId="urn:microsoft.com/office/officeart/2005/8/layout/pList1"/>
    <dgm:cxn modelId="{FC0D70D5-D92D-4505-BD8E-CCACFF2508E5}" srcId="{30CD2794-A283-425A-A7BB-5FA2EB08E55B}" destId="{2F1BF99E-FA1C-48D8-AE2C-E7F9EF695AA1}" srcOrd="2" destOrd="0" parTransId="{4280DD54-7786-4518-AEE4-46545A0E5B1A}" sibTransId="{283C2210-42DE-4ABC-8141-5E2BEA963730}"/>
    <dgm:cxn modelId="{BBD4E3E1-2D0F-46DE-AAA7-57D1846854DC}" srcId="{F590A166-CE86-4967-B08D-AC90E7F5972A}" destId="{D9E48A98-96D8-47D1-BBB6-8B24D360ADE9}" srcOrd="0" destOrd="0" parTransId="{01C5097A-B487-432C-AC99-2BE86B381595}" sibTransId="{B82D7C1D-7A99-4EF2-8F59-59D67243D1DC}"/>
    <dgm:cxn modelId="{EB6010ED-1847-472D-9BEC-1E31A2EEB179}" type="presOf" srcId="{283C2210-42DE-4ABC-8141-5E2BEA963730}" destId="{41F61959-B267-4F5F-86B6-87CF2EAAE532}" srcOrd="0" destOrd="0" presId="urn:microsoft.com/office/officeart/2005/8/layout/pList1"/>
    <dgm:cxn modelId="{81B78458-999C-43E4-82B6-DD30E5D82984}" type="presParOf" srcId="{B6DB06BF-0BF3-480F-AA37-65894CA16F62}" destId="{627DD0E9-E596-40B6-B4DC-EBBAF05BBAB5}" srcOrd="0" destOrd="0" presId="urn:microsoft.com/office/officeart/2005/8/layout/pList1"/>
    <dgm:cxn modelId="{D141E181-E14A-4BF4-8B16-C4A7F246F0F9}" type="presParOf" srcId="{627DD0E9-E596-40B6-B4DC-EBBAF05BBAB5}" destId="{1C2CFDC4-2E56-4AF8-A80C-BEC8E816B90B}" srcOrd="0" destOrd="0" presId="urn:microsoft.com/office/officeart/2005/8/layout/pList1"/>
    <dgm:cxn modelId="{73E9822C-A8D0-4719-AF06-D21C922AC7F2}" type="presParOf" srcId="{627DD0E9-E596-40B6-B4DC-EBBAF05BBAB5}" destId="{FB5DF9E4-7057-4D1B-BA32-A9D098907234}" srcOrd="1" destOrd="0" presId="urn:microsoft.com/office/officeart/2005/8/layout/pList1"/>
    <dgm:cxn modelId="{9B69C38C-C462-4B95-82D1-CC55900DF351}" type="presParOf" srcId="{B6DB06BF-0BF3-480F-AA37-65894CA16F62}" destId="{671DD1DD-FAC7-4B2F-8389-9532834FEA92}" srcOrd="1" destOrd="0" presId="urn:microsoft.com/office/officeart/2005/8/layout/pList1"/>
    <dgm:cxn modelId="{C0ECFFD5-2E88-4482-8B2F-E3FAC264041B}" type="presParOf" srcId="{B6DB06BF-0BF3-480F-AA37-65894CA16F62}" destId="{E4A0398C-BBC1-45F4-AA62-9718085FF868}" srcOrd="2" destOrd="0" presId="urn:microsoft.com/office/officeart/2005/8/layout/pList1"/>
    <dgm:cxn modelId="{D3253552-9B5C-4463-BF58-E49D59F28FDD}" type="presParOf" srcId="{E4A0398C-BBC1-45F4-AA62-9718085FF868}" destId="{1EAB482F-3AF6-4FF8-BB79-BE53AA548139}" srcOrd="0" destOrd="0" presId="urn:microsoft.com/office/officeart/2005/8/layout/pList1"/>
    <dgm:cxn modelId="{3F502D6E-AE37-4178-AFC3-247F903EC089}" type="presParOf" srcId="{E4A0398C-BBC1-45F4-AA62-9718085FF868}" destId="{0FBCE45E-54B7-4C72-860E-1FBC0643A134}" srcOrd="1" destOrd="0" presId="urn:microsoft.com/office/officeart/2005/8/layout/pList1"/>
    <dgm:cxn modelId="{84AAA7CE-BDFC-4333-A227-583918B122C2}" type="presParOf" srcId="{B6DB06BF-0BF3-480F-AA37-65894CA16F62}" destId="{839A0594-70B1-4A04-8385-5092FADC5E82}" srcOrd="3" destOrd="0" presId="urn:microsoft.com/office/officeart/2005/8/layout/pList1"/>
    <dgm:cxn modelId="{77679920-5E9A-4CE8-A330-AC5B2817CD01}" type="presParOf" srcId="{B6DB06BF-0BF3-480F-AA37-65894CA16F62}" destId="{40BA5FD7-8DD2-497A-B027-81F2BE2EBBD4}" srcOrd="4" destOrd="0" presId="urn:microsoft.com/office/officeart/2005/8/layout/pList1"/>
    <dgm:cxn modelId="{01A91F71-348A-4E3B-825C-84D281FC7036}" type="presParOf" srcId="{40BA5FD7-8DD2-497A-B027-81F2BE2EBBD4}" destId="{9EB87545-FB16-4826-895C-164FF4E27C76}" srcOrd="0" destOrd="0" presId="urn:microsoft.com/office/officeart/2005/8/layout/pList1"/>
    <dgm:cxn modelId="{ADB20C24-0A2B-4A84-BF0D-ADAC906D1690}" type="presParOf" srcId="{40BA5FD7-8DD2-497A-B027-81F2BE2EBBD4}" destId="{6C0A0B18-7E7A-4696-8D27-FBF7F0450589}" srcOrd="1" destOrd="0" presId="urn:microsoft.com/office/officeart/2005/8/layout/pList1"/>
    <dgm:cxn modelId="{0A0E03A6-4A63-4F68-89C5-9E85C7443A16}" type="presParOf" srcId="{B6DB06BF-0BF3-480F-AA37-65894CA16F62}" destId="{41F61959-B267-4F5F-86B6-87CF2EAAE532}" srcOrd="5" destOrd="0" presId="urn:microsoft.com/office/officeart/2005/8/layout/pList1"/>
    <dgm:cxn modelId="{B68A8B89-A854-411B-A3F4-C4FB4803D345}" type="presParOf" srcId="{B6DB06BF-0BF3-480F-AA37-65894CA16F62}" destId="{83E5AF49-AF4E-44AB-943D-E44C35E301E8}" srcOrd="6" destOrd="0" presId="urn:microsoft.com/office/officeart/2005/8/layout/pList1"/>
    <dgm:cxn modelId="{DD547D27-876E-4A8C-8BA9-14C31E82A2CB}" type="presParOf" srcId="{83E5AF49-AF4E-44AB-943D-E44C35E301E8}" destId="{784FA404-604F-47FA-AA9C-F68E97020B55}" srcOrd="0" destOrd="0" presId="urn:microsoft.com/office/officeart/2005/8/layout/pList1"/>
    <dgm:cxn modelId="{ECCB8235-2ABA-4F49-B71C-0FB85C906014}" type="presParOf" srcId="{83E5AF49-AF4E-44AB-943D-E44C35E301E8}" destId="{8796E90E-0DD3-4D21-A725-E680C52512C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6EC8B8-67C8-4FE7-AED9-A231172DB79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9F28EA1-F42D-465B-8EDA-F48EBA5A1CFF}">
      <dgm:prSet phldrT="[Text]" custT="1"/>
      <dgm:spPr/>
      <dgm:t>
        <a:bodyPr/>
        <a:lstStyle/>
        <a:p>
          <a:r>
            <a:rPr lang="en-US" sz="2400"/>
            <a:t>Year 1</a:t>
          </a:r>
        </a:p>
      </dgm:t>
    </dgm:pt>
    <dgm:pt modelId="{3CBA78B0-2766-410F-B590-E73C6896D783}" type="parTrans" cxnId="{B707EE1F-92CC-468D-86F2-E1FE9D3A4084}">
      <dgm:prSet/>
      <dgm:spPr/>
      <dgm:t>
        <a:bodyPr/>
        <a:lstStyle/>
        <a:p>
          <a:endParaRPr lang="en-US"/>
        </a:p>
      </dgm:t>
    </dgm:pt>
    <dgm:pt modelId="{59D41F54-ACC7-414C-A197-494B7CB45BE1}" type="sibTrans" cxnId="{B707EE1F-92CC-468D-86F2-E1FE9D3A4084}">
      <dgm:prSet/>
      <dgm:spPr/>
      <dgm:t>
        <a:bodyPr/>
        <a:lstStyle/>
        <a:p>
          <a:endParaRPr lang="en-US"/>
        </a:p>
      </dgm:t>
    </dgm:pt>
    <dgm:pt modelId="{2833F3B6-42D9-4DF9-B4CD-3B71B87FC831}">
      <dgm:prSet phldrT="[Text]" custT="1"/>
      <dgm:spPr/>
      <dgm:t>
        <a:bodyPr/>
        <a:lstStyle/>
        <a:p>
          <a:r>
            <a:rPr lang="en-US" sz="2400"/>
            <a:t>Year 2+</a:t>
          </a:r>
        </a:p>
      </dgm:t>
    </dgm:pt>
    <dgm:pt modelId="{C002F9A1-F18D-4577-BA32-BCCBB72E3687}" type="parTrans" cxnId="{D8AE5C6E-C39B-47FB-A575-5C6BA03A738A}">
      <dgm:prSet/>
      <dgm:spPr/>
      <dgm:t>
        <a:bodyPr/>
        <a:lstStyle/>
        <a:p>
          <a:endParaRPr lang="en-US"/>
        </a:p>
      </dgm:t>
    </dgm:pt>
    <dgm:pt modelId="{6A1A362C-8B65-4C16-98EC-339C6CF8EA94}" type="sibTrans" cxnId="{D8AE5C6E-C39B-47FB-A575-5C6BA03A738A}">
      <dgm:prSet/>
      <dgm:spPr/>
      <dgm:t>
        <a:bodyPr/>
        <a:lstStyle/>
        <a:p>
          <a:endParaRPr lang="en-US"/>
        </a:p>
      </dgm:t>
    </dgm:pt>
    <dgm:pt modelId="{210C70AA-26E9-4660-A595-AEBC1927E6BB}">
      <dgm:prSet phldrT="[Text]" custT="1"/>
      <dgm:spPr/>
      <dgm:t>
        <a:bodyPr/>
        <a:lstStyle/>
        <a:p>
          <a:r>
            <a:rPr lang="en-US" sz="2400"/>
            <a:t>Incentive </a:t>
          </a:r>
        </a:p>
        <a:p>
          <a:r>
            <a:rPr lang="en-US" sz="2400"/>
            <a:t>Payments</a:t>
          </a:r>
        </a:p>
      </dgm:t>
    </dgm:pt>
    <dgm:pt modelId="{63F0A2F1-A871-4D20-AD89-4FA479530994}" type="parTrans" cxnId="{394E23BF-3F14-40B6-8E6D-88A9B292E22B}">
      <dgm:prSet/>
      <dgm:spPr/>
      <dgm:t>
        <a:bodyPr/>
        <a:lstStyle/>
        <a:p>
          <a:endParaRPr lang="en-US"/>
        </a:p>
      </dgm:t>
    </dgm:pt>
    <dgm:pt modelId="{5684293A-6349-4127-A475-56F4E5149B70}" type="sibTrans" cxnId="{394E23BF-3F14-40B6-8E6D-88A9B292E22B}">
      <dgm:prSet/>
      <dgm:spPr/>
      <dgm:t>
        <a:bodyPr/>
        <a:lstStyle/>
        <a:p>
          <a:endParaRPr lang="en-US"/>
        </a:p>
      </dgm:t>
    </dgm:pt>
    <dgm:pt modelId="{BF4B612E-6D6A-4E74-B8EB-003A789BE29E}">
      <dgm:prSet phldrT="[Text]" custT="1"/>
      <dgm:spPr/>
      <dgm:t>
        <a:bodyPr/>
        <a:lstStyle/>
        <a:p>
          <a:r>
            <a:rPr lang="en-US" sz="1600"/>
            <a:t>No KPIs</a:t>
          </a:r>
        </a:p>
      </dgm:t>
    </dgm:pt>
    <dgm:pt modelId="{1C2166AF-2946-46C0-A118-4C118ABCD205}" type="parTrans" cxnId="{7C175D8E-221B-4CF2-A16E-1E86FFC71ACB}">
      <dgm:prSet/>
      <dgm:spPr/>
      <dgm:t>
        <a:bodyPr/>
        <a:lstStyle/>
        <a:p>
          <a:endParaRPr lang="en-US"/>
        </a:p>
      </dgm:t>
    </dgm:pt>
    <dgm:pt modelId="{76625680-469E-4D65-83F0-C8D90FDDC031}" type="sibTrans" cxnId="{7C175D8E-221B-4CF2-A16E-1E86FFC71ACB}">
      <dgm:prSet/>
      <dgm:spPr/>
      <dgm:t>
        <a:bodyPr/>
        <a:lstStyle/>
        <a:p>
          <a:endParaRPr lang="en-US"/>
        </a:p>
      </dgm:t>
    </dgm:pt>
    <dgm:pt modelId="{33261446-9CFF-4A28-B057-30CB1BC7B34A}">
      <dgm:prSet phldrT="[Text]" custT="1"/>
      <dgm:spPr/>
      <dgm:t>
        <a:bodyPr/>
        <a:lstStyle/>
        <a:p>
          <a:r>
            <a:rPr lang="en-US" sz="1600"/>
            <a:t>KPIs Begin</a:t>
          </a:r>
        </a:p>
      </dgm:t>
    </dgm:pt>
    <dgm:pt modelId="{071ACB11-B38D-4D72-9427-86A5F3FF204B}" type="parTrans" cxnId="{849CAAA2-89B5-4DBB-8A0D-EFC2F53EAEBE}">
      <dgm:prSet/>
      <dgm:spPr/>
      <dgm:t>
        <a:bodyPr/>
        <a:lstStyle/>
        <a:p>
          <a:endParaRPr lang="en-US"/>
        </a:p>
      </dgm:t>
    </dgm:pt>
    <dgm:pt modelId="{692BCC96-4D5A-433E-9E0E-B5D4DA7F17B5}" type="sibTrans" cxnId="{849CAAA2-89B5-4DBB-8A0D-EFC2F53EAEBE}">
      <dgm:prSet/>
      <dgm:spPr/>
      <dgm:t>
        <a:bodyPr/>
        <a:lstStyle/>
        <a:p>
          <a:endParaRPr lang="en-US"/>
        </a:p>
      </dgm:t>
    </dgm:pt>
    <dgm:pt modelId="{B1DD8799-3734-4456-8551-305F6D3E4FBD}">
      <dgm:prSet phldrT="[Text]" custT="1"/>
      <dgm:spPr/>
      <dgm:t>
        <a:bodyPr/>
        <a:lstStyle/>
        <a:p>
          <a:r>
            <a:rPr lang="en-US" sz="1600"/>
            <a:t>Because the state is moving to a calendar year, the first payments may not be received until 18 months (or more) after the start of     the new contract.</a:t>
          </a:r>
        </a:p>
      </dgm:t>
    </dgm:pt>
    <dgm:pt modelId="{6465DDF5-3E80-4C38-9852-E481924AB025}" type="parTrans" cxnId="{A13446ED-A773-4DA3-828A-F7845645B95F}">
      <dgm:prSet/>
      <dgm:spPr/>
      <dgm:t>
        <a:bodyPr/>
        <a:lstStyle/>
        <a:p>
          <a:endParaRPr lang="en-US"/>
        </a:p>
      </dgm:t>
    </dgm:pt>
    <dgm:pt modelId="{1F59BC14-935B-4229-A161-02A0510AA78E}" type="sibTrans" cxnId="{A13446ED-A773-4DA3-828A-F7845645B95F}">
      <dgm:prSet/>
      <dgm:spPr/>
      <dgm:t>
        <a:bodyPr/>
        <a:lstStyle/>
        <a:p>
          <a:endParaRPr lang="en-US"/>
        </a:p>
      </dgm:t>
    </dgm:pt>
    <dgm:pt modelId="{5240F985-FAC9-4BFD-80A7-CD71B670AD0A}">
      <dgm:prSet phldrT="[Text]" custT="1"/>
      <dgm:spPr/>
      <dgm:t>
        <a:bodyPr/>
        <a:lstStyle/>
        <a:p>
          <a:r>
            <a:rPr lang="en-US" sz="1600"/>
            <a:t>All Practices will engage in Practice Transformation</a:t>
          </a:r>
        </a:p>
      </dgm:t>
    </dgm:pt>
    <dgm:pt modelId="{D07441ED-5F83-43C3-9A91-AF6C22141193}" type="parTrans" cxnId="{5273BFC6-04C1-4DD5-A60A-2C59587FA2C8}">
      <dgm:prSet/>
      <dgm:spPr/>
      <dgm:t>
        <a:bodyPr/>
        <a:lstStyle/>
        <a:p>
          <a:endParaRPr lang="en-US"/>
        </a:p>
      </dgm:t>
    </dgm:pt>
    <dgm:pt modelId="{D1199FA5-9DCA-4625-BF0F-019639E23F5F}" type="sibTrans" cxnId="{5273BFC6-04C1-4DD5-A60A-2C59587FA2C8}">
      <dgm:prSet/>
      <dgm:spPr/>
      <dgm:t>
        <a:bodyPr/>
        <a:lstStyle/>
        <a:p>
          <a:endParaRPr lang="en-US"/>
        </a:p>
      </dgm:t>
    </dgm:pt>
    <dgm:pt modelId="{213372B8-181C-4344-8765-A2BD00EBC3FA}">
      <dgm:prSet phldrT="[Text]" custT="1"/>
      <dgm:spPr/>
      <dgm:t>
        <a:bodyPr/>
        <a:lstStyle/>
        <a:p>
          <a:r>
            <a:rPr lang="en-US" sz="1600"/>
            <a:t>Performance measurement will be PI activities around improving baseline performance on future KPIs</a:t>
          </a:r>
        </a:p>
      </dgm:t>
    </dgm:pt>
    <dgm:pt modelId="{E16EB9EF-1FC0-43E2-AE72-10622DC21F17}" type="parTrans" cxnId="{6A2839AB-9DF2-4CC0-84A2-3753E01A1C8A}">
      <dgm:prSet/>
      <dgm:spPr/>
      <dgm:t>
        <a:bodyPr/>
        <a:lstStyle/>
        <a:p>
          <a:endParaRPr lang="en-US"/>
        </a:p>
      </dgm:t>
    </dgm:pt>
    <dgm:pt modelId="{C3E9CDAC-6DBB-4F29-9C62-27A96ED041A5}" type="sibTrans" cxnId="{6A2839AB-9DF2-4CC0-84A2-3753E01A1C8A}">
      <dgm:prSet/>
      <dgm:spPr/>
      <dgm:t>
        <a:bodyPr/>
        <a:lstStyle/>
        <a:p>
          <a:endParaRPr lang="en-US"/>
        </a:p>
      </dgm:t>
    </dgm:pt>
    <dgm:pt modelId="{DFE50F4F-C96B-4233-BB1D-71154CE0283B}">
      <dgm:prSet phldrT="[Text]" custT="1"/>
      <dgm:spPr/>
      <dgm:t>
        <a:bodyPr/>
        <a:lstStyle/>
        <a:p>
          <a:r>
            <a:rPr lang="en-US" sz="1600"/>
            <a:t>Practices are broken into ether a Practice Transformation Track or      a Performance Measures Track – depending on membership size</a:t>
          </a:r>
        </a:p>
      </dgm:t>
    </dgm:pt>
    <dgm:pt modelId="{25E544C1-1839-4D2D-B0FD-FC5E742F2C50}" type="parTrans" cxnId="{4805EE60-1E20-40C6-A1FB-E654EDA5BD6D}">
      <dgm:prSet/>
      <dgm:spPr/>
      <dgm:t>
        <a:bodyPr/>
        <a:lstStyle/>
        <a:p>
          <a:endParaRPr lang="en-US"/>
        </a:p>
      </dgm:t>
    </dgm:pt>
    <dgm:pt modelId="{47F696D2-0EAB-4FA2-8B75-CCB4D1973796}" type="sibTrans" cxnId="{4805EE60-1E20-40C6-A1FB-E654EDA5BD6D}">
      <dgm:prSet/>
      <dgm:spPr/>
      <dgm:t>
        <a:bodyPr/>
        <a:lstStyle/>
        <a:p>
          <a:endParaRPr lang="en-US"/>
        </a:p>
      </dgm:t>
    </dgm:pt>
    <dgm:pt modelId="{61844429-5C11-46ED-A173-5E631023DC01}">
      <dgm:prSet phldrT="[Text]" custT="1"/>
      <dgm:spPr/>
      <dgm:t>
        <a:bodyPr/>
        <a:lstStyle/>
        <a:p>
          <a:r>
            <a:rPr lang="en-US" sz="1600"/>
            <a:t>Practice Transformation Track will continue PI activities</a:t>
          </a:r>
        </a:p>
      </dgm:t>
    </dgm:pt>
    <dgm:pt modelId="{B449DC12-2C31-46A3-96D5-30D3821321B2}" type="parTrans" cxnId="{84602C63-9A4E-444F-91FB-7F52B9A408CD}">
      <dgm:prSet/>
      <dgm:spPr/>
      <dgm:t>
        <a:bodyPr/>
        <a:lstStyle/>
        <a:p>
          <a:endParaRPr lang="en-US"/>
        </a:p>
      </dgm:t>
    </dgm:pt>
    <dgm:pt modelId="{F57F75F2-3BBF-4685-B924-DB53B1D3EF1D}" type="sibTrans" cxnId="{84602C63-9A4E-444F-91FB-7F52B9A408CD}">
      <dgm:prSet/>
      <dgm:spPr/>
      <dgm:t>
        <a:bodyPr/>
        <a:lstStyle/>
        <a:p>
          <a:endParaRPr lang="en-US"/>
        </a:p>
      </dgm:t>
    </dgm:pt>
    <dgm:pt modelId="{739B90B1-F234-4BEB-A035-7A38A9BE24B2}">
      <dgm:prSet phldrT="[Text]" custT="1"/>
      <dgm:spPr/>
      <dgm:t>
        <a:bodyPr/>
        <a:lstStyle/>
        <a:p>
          <a:r>
            <a:rPr lang="en-US" sz="1600"/>
            <a:t>Performance Track will work on KPIs similar to Phase II</a:t>
          </a:r>
        </a:p>
      </dgm:t>
    </dgm:pt>
    <dgm:pt modelId="{439D98AA-1B5A-4E22-872A-6708146C10E0}" type="parTrans" cxnId="{D4FE300D-4CB7-4923-9CB9-0E9DCE2A7EAD}">
      <dgm:prSet/>
      <dgm:spPr/>
      <dgm:t>
        <a:bodyPr/>
        <a:lstStyle/>
        <a:p>
          <a:endParaRPr lang="en-US"/>
        </a:p>
      </dgm:t>
    </dgm:pt>
    <dgm:pt modelId="{6A357F71-AA0B-4BA5-B50D-6C25F4A9C770}" type="sibTrans" cxnId="{D4FE300D-4CB7-4923-9CB9-0E9DCE2A7EAD}">
      <dgm:prSet/>
      <dgm:spPr/>
      <dgm:t>
        <a:bodyPr/>
        <a:lstStyle/>
        <a:p>
          <a:endParaRPr lang="en-US"/>
        </a:p>
      </dgm:t>
    </dgm:pt>
    <dgm:pt modelId="{D1753808-C7A5-4DB1-995C-90E6FAE3FBE0}">
      <dgm:prSet phldrT="[Text]" custT="1"/>
      <dgm:spPr/>
      <dgm:t>
        <a:bodyPr/>
        <a:lstStyle/>
        <a:p>
          <a:r>
            <a:rPr lang="en-US" sz="1600"/>
            <a:t>Time to close the calendar year – starting in January of 2026</a:t>
          </a:r>
        </a:p>
      </dgm:t>
    </dgm:pt>
    <dgm:pt modelId="{D9E540D4-8E1B-4EC0-A2B3-9914B4DFCFD9}" type="parTrans" cxnId="{34CBC14E-55A8-45D0-9C75-5D4AA87398F6}">
      <dgm:prSet/>
      <dgm:spPr/>
      <dgm:t>
        <a:bodyPr/>
        <a:lstStyle/>
        <a:p>
          <a:endParaRPr lang="en-US"/>
        </a:p>
      </dgm:t>
    </dgm:pt>
    <dgm:pt modelId="{F6ED5FE0-1E94-43BB-85E8-4D8F4FE18B93}" type="sibTrans" cxnId="{34CBC14E-55A8-45D0-9C75-5D4AA87398F6}">
      <dgm:prSet/>
      <dgm:spPr/>
      <dgm:t>
        <a:bodyPr/>
        <a:lstStyle/>
        <a:p>
          <a:endParaRPr lang="en-US"/>
        </a:p>
      </dgm:t>
    </dgm:pt>
    <dgm:pt modelId="{50DE06EF-E081-43B1-923F-D3EBC2F21EE5}">
      <dgm:prSet phldrT="[Text]" custT="1"/>
      <dgm:spPr/>
      <dgm:t>
        <a:bodyPr/>
        <a:lstStyle/>
        <a:p>
          <a:r>
            <a:rPr lang="en-US" sz="1600"/>
            <a:t>Plus time to calculate measures</a:t>
          </a:r>
        </a:p>
      </dgm:t>
    </dgm:pt>
    <dgm:pt modelId="{B8518021-F361-4392-91BE-3A974714AEC2}" type="parTrans" cxnId="{5EE491AF-6394-41C5-A879-CC7D8EAABBA4}">
      <dgm:prSet/>
      <dgm:spPr/>
      <dgm:t>
        <a:bodyPr/>
        <a:lstStyle/>
        <a:p>
          <a:endParaRPr lang="en-US"/>
        </a:p>
      </dgm:t>
    </dgm:pt>
    <dgm:pt modelId="{E95404DA-3605-47CB-8C38-A31306A6A6F1}" type="sibTrans" cxnId="{5EE491AF-6394-41C5-A879-CC7D8EAABBA4}">
      <dgm:prSet/>
      <dgm:spPr/>
      <dgm:t>
        <a:bodyPr/>
        <a:lstStyle/>
        <a:p>
          <a:endParaRPr lang="en-US"/>
        </a:p>
      </dgm:t>
    </dgm:pt>
    <dgm:pt modelId="{38FCA0D3-4B39-4953-BE59-0A085CB8A307}" type="pres">
      <dgm:prSet presAssocID="{606EC8B8-67C8-4FE7-AED9-A231172DB790}" presName="Name0" presStyleCnt="0">
        <dgm:presLayoutVars>
          <dgm:chMax val="7"/>
          <dgm:dir/>
          <dgm:animLvl val="lvl"/>
          <dgm:resizeHandles val="exact"/>
        </dgm:presLayoutVars>
      </dgm:prSet>
      <dgm:spPr/>
    </dgm:pt>
    <dgm:pt modelId="{17775763-BEBD-4308-A614-AE17AA87B0F0}" type="pres">
      <dgm:prSet presAssocID="{A9F28EA1-F42D-465B-8EDA-F48EBA5A1CFF}" presName="circle1" presStyleLbl="node1" presStyleIdx="0" presStyleCnt="3"/>
      <dgm:spPr>
        <a:solidFill>
          <a:srgbClr val="1460A8"/>
        </a:solidFill>
      </dgm:spPr>
    </dgm:pt>
    <dgm:pt modelId="{1182DB6F-368C-4A72-9483-D4058B2BD5B7}" type="pres">
      <dgm:prSet presAssocID="{A9F28EA1-F42D-465B-8EDA-F48EBA5A1CFF}" presName="space" presStyleCnt="0"/>
      <dgm:spPr/>
    </dgm:pt>
    <dgm:pt modelId="{40024BCC-4D62-4723-8B13-5E4FBBFA6B3B}" type="pres">
      <dgm:prSet presAssocID="{A9F28EA1-F42D-465B-8EDA-F48EBA5A1CFF}" presName="rect1" presStyleLbl="alignAcc1" presStyleIdx="0" presStyleCnt="3"/>
      <dgm:spPr/>
    </dgm:pt>
    <dgm:pt modelId="{39237330-3A9C-41B4-BDFD-B99E53E61464}" type="pres">
      <dgm:prSet presAssocID="{2833F3B6-42D9-4DF9-B4CD-3B71B87FC831}" presName="vertSpace2" presStyleLbl="node1" presStyleIdx="0" presStyleCnt="3"/>
      <dgm:spPr/>
    </dgm:pt>
    <dgm:pt modelId="{0D3EDCF1-D8D9-43BA-9513-C69FE7F06E8A}" type="pres">
      <dgm:prSet presAssocID="{2833F3B6-42D9-4DF9-B4CD-3B71B87FC831}" presName="circle2" presStyleLbl="node1" presStyleIdx="1" presStyleCnt="3"/>
      <dgm:spPr>
        <a:solidFill>
          <a:srgbClr val="1460A8"/>
        </a:solidFill>
      </dgm:spPr>
    </dgm:pt>
    <dgm:pt modelId="{AF124BBB-14CB-4AFE-95F0-E6D2096C957A}" type="pres">
      <dgm:prSet presAssocID="{2833F3B6-42D9-4DF9-B4CD-3B71B87FC831}" presName="rect2" presStyleLbl="alignAcc1" presStyleIdx="1" presStyleCnt="3"/>
      <dgm:spPr/>
    </dgm:pt>
    <dgm:pt modelId="{40D29886-C848-414E-AB90-BD7004F62A5D}" type="pres">
      <dgm:prSet presAssocID="{210C70AA-26E9-4660-A595-AEBC1927E6BB}" presName="vertSpace3" presStyleLbl="node1" presStyleIdx="1" presStyleCnt="3"/>
      <dgm:spPr/>
    </dgm:pt>
    <dgm:pt modelId="{DC67E20E-5B44-49CC-AC2F-88B45522C31B}" type="pres">
      <dgm:prSet presAssocID="{210C70AA-26E9-4660-A595-AEBC1927E6BB}" presName="circle3" presStyleLbl="node1" presStyleIdx="2" presStyleCnt="3"/>
      <dgm:spPr>
        <a:solidFill>
          <a:srgbClr val="1460A8"/>
        </a:solidFill>
      </dgm:spPr>
    </dgm:pt>
    <dgm:pt modelId="{D265D563-DAB8-4091-8938-899EF079E1D3}" type="pres">
      <dgm:prSet presAssocID="{210C70AA-26E9-4660-A595-AEBC1927E6BB}" presName="rect3" presStyleLbl="alignAcc1" presStyleIdx="2" presStyleCnt="3"/>
      <dgm:spPr/>
    </dgm:pt>
    <dgm:pt modelId="{6C707B60-D7BB-477A-8B1C-86B098CD9BBA}" type="pres">
      <dgm:prSet presAssocID="{A9F28EA1-F42D-465B-8EDA-F48EBA5A1CFF}" presName="rect1ParTx" presStyleLbl="alignAcc1" presStyleIdx="2" presStyleCnt="3">
        <dgm:presLayoutVars>
          <dgm:chMax val="1"/>
          <dgm:bulletEnabled val="1"/>
        </dgm:presLayoutVars>
      </dgm:prSet>
      <dgm:spPr/>
    </dgm:pt>
    <dgm:pt modelId="{6E940445-5DDD-48DB-BE02-2A46BEA0E068}" type="pres">
      <dgm:prSet presAssocID="{A9F28EA1-F42D-465B-8EDA-F48EBA5A1CFF}" presName="rect1ChTx" presStyleLbl="alignAcc1" presStyleIdx="2" presStyleCnt="3" custScaleX="147783" custLinFactNeighborX="-12888">
        <dgm:presLayoutVars>
          <dgm:bulletEnabled val="1"/>
        </dgm:presLayoutVars>
      </dgm:prSet>
      <dgm:spPr/>
    </dgm:pt>
    <dgm:pt modelId="{50184029-CE29-4C58-8C78-E1413D4E8F12}" type="pres">
      <dgm:prSet presAssocID="{2833F3B6-42D9-4DF9-B4CD-3B71B87FC831}" presName="rect2ParTx" presStyleLbl="alignAcc1" presStyleIdx="2" presStyleCnt="3">
        <dgm:presLayoutVars>
          <dgm:chMax val="1"/>
          <dgm:bulletEnabled val="1"/>
        </dgm:presLayoutVars>
      </dgm:prSet>
      <dgm:spPr/>
    </dgm:pt>
    <dgm:pt modelId="{ED4895AC-39C5-4F21-A596-285F1DD31DCE}" type="pres">
      <dgm:prSet presAssocID="{2833F3B6-42D9-4DF9-B4CD-3B71B87FC831}" presName="rect2ChTx" presStyleLbl="alignAcc1" presStyleIdx="2" presStyleCnt="3" custScaleX="148801" custLinFactNeighborX="-12923" custLinFactNeighborY="-1444">
        <dgm:presLayoutVars>
          <dgm:bulletEnabled val="1"/>
        </dgm:presLayoutVars>
      </dgm:prSet>
      <dgm:spPr/>
    </dgm:pt>
    <dgm:pt modelId="{341D08CF-DDBF-4985-A8FD-3BD6D17C76EE}" type="pres">
      <dgm:prSet presAssocID="{210C70AA-26E9-4660-A595-AEBC1927E6BB}" presName="rect3ParTx" presStyleLbl="alignAcc1" presStyleIdx="2" presStyleCnt="3">
        <dgm:presLayoutVars>
          <dgm:chMax val="1"/>
          <dgm:bulletEnabled val="1"/>
        </dgm:presLayoutVars>
      </dgm:prSet>
      <dgm:spPr/>
    </dgm:pt>
    <dgm:pt modelId="{1F5B9873-83EC-4C59-B412-6547919DB080}" type="pres">
      <dgm:prSet presAssocID="{210C70AA-26E9-4660-A595-AEBC1927E6BB}" presName="rect3ChTx" presStyleLbl="alignAcc1" presStyleIdx="2" presStyleCnt="3" custScaleX="145826" custLinFactNeighborX="-15044" custLinFactNeighborY="-722">
        <dgm:presLayoutVars>
          <dgm:bulletEnabled val="1"/>
        </dgm:presLayoutVars>
      </dgm:prSet>
      <dgm:spPr/>
    </dgm:pt>
  </dgm:ptLst>
  <dgm:cxnLst>
    <dgm:cxn modelId="{D4FE300D-4CB7-4923-9CB9-0E9DCE2A7EAD}" srcId="{DFE50F4F-C96B-4233-BB1D-71154CE0283B}" destId="{739B90B1-F234-4BEB-A035-7A38A9BE24B2}" srcOrd="1" destOrd="0" parTransId="{439D98AA-1B5A-4E22-872A-6708146C10E0}" sibTransId="{6A357F71-AA0B-4BA5-B50D-6C25F4A9C770}"/>
    <dgm:cxn modelId="{7FCBA51A-128A-431F-903F-3566BCC215F7}" type="presOf" srcId="{B1DD8799-3734-4456-8551-305F6D3E4FBD}" destId="{1F5B9873-83EC-4C59-B412-6547919DB080}" srcOrd="0" destOrd="0" presId="urn:microsoft.com/office/officeart/2005/8/layout/target3"/>
    <dgm:cxn modelId="{B707EE1F-92CC-468D-86F2-E1FE9D3A4084}" srcId="{606EC8B8-67C8-4FE7-AED9-A231172DB790}" destId="{A9F28EA1-F42D-465B-8EDA-F48EBA5A1CFF}" srcOrd="0" destOrd="0" parTransId="{3CBA78B0-2766-410F-B590-E73C6896D783}" sibTransId="{59D41F54-ACC7-414C-A197-494B7CB45BE1}"/>
    <dgm:cxn modelId="{AC4CBD2D-A87B-460C-A82D-94C40C710626}" type="presOf" srcId="{61844429-5C11-46ED-A173-5E631023DC01}" destId="{ED4895AC-39C5-4F21-A596-285F1DD31DCE}" srcOrd="0" destOrd="2" presId="urn:microsoft.com/office/officeart/2005/8/layout/target3"/>
    <dgm:cxn modelId="{B906732F-5FE9-4273-B6FF-DEC1852B16D7}" type="presOf" srcId="{213372B8-181C-4344-8765-A2BD00EBC3FA}" destId="{6E940445-5DDD-48DB-BE02-2A46BEA0E068}" srcOrd="0" destOrd="2" presId="urn:microsoft.com/office/officeart/2005/8/layout/target3"/>
    <dgm:cxn modelId="{5B8E625F-05AE-47C3-955B-D735BFF5931D}" type="presOf" srcId="{DFE50F4F-C96B-4233-BB1D-71154CE0283B}" destId="{ED4895AC-39C5-4F21-A596-285F1DD31DCE}" srcOrd="0" destOrd="1" presId="urn:microsoft.com/office/officeart/2005/8/layout/target3"/>
    <dgm:cxn modelId="{4805EE60-1E20-40C6-A1FB-E654EDA5BD6D}" srcId="{2833F3B6-42D9-4DF9-B4CD-3B71B87FC831}" destId="{DFE50F4F-C96B-4233-BB1D-71154CE0283B}" srcOrd="1" destOrd="0" parTransId="{25E544C1-1839-4D2D-B0FD-FC5E742F2C50}" sibTransId="{47F696D2-0EAB-4FA2-8B75-CCB4D1973796}"/>
    <dgm:cxn modelId="{84602C63-9A4E-444F-91FB-7F52B9A408CD}" srcId="{DFE50F4F-C96B-4233-BB1D-71154CE0283B}" destId="{61844429-5C11-46ED-A173-5E631023DC01}" srcOrd="0" destOrd="0" parTransId="{B449DC12-2C31-46A3-96D5-30D3821321B2}" sibTransId="{F57F75F2-3BBF-4685-B924-DB53B1D3EF1D}"/>
    <dgm:cxn modelId="{4DA88963-B6BB-4B36-9F88-FE7387FC5BD5}" type="presOf" srcId="{2833F3B6-42D9-4DF9-B4CD-3B71B87FC831}" destId="{AF124BBB-14CB-4AFE-95F0-E6D2096C957A}" srcOrd="0" destOrd="0" presId="urn:microsoft.com/office/officeart/2005/8/layout/target3"/>
    <dgm:cxn modelId="{2FBE4467-B106-46E9-AE5B-3BF706B5EB48}" type="presOf" srcId="{210C70AA-26E9-4660-A595-AEBC1927E6BB}" destId="{D265D563-DAB8-4091-8938-899EF079E1D3}" srcOrd="0" destOrd="0" presId="urn:microsoft.com/office/officeart/2005/8/layout/target3"/>
    <dgm:cxn modelId="{D660C14C-3BE2-4637-84D5-CD272F39E1CD}" type="presOf" srcId="{5240F985-FAC9-4BFD-80A7-CD71B670AD0A}" destId="{6E940445-5DDD-48DB-BE02-2A46BEA0E068}" srcOrd="0" destOrd="1" presId="urn:microsoft.com/office/officeart/2005/8/layout/target3"/>
    <dgm:cxn modelId="{D8AE5C6E-C39B-47FB-A575-5C6BA03A738A}" srcId="{606EC8B8-67C8-4FE7-AED9-A231172DB790}" destId="{2833F3B6-42D9-4DF9-B4CD-3B71B87FC831}" srcOrd="1" destOrd="0" parTransId="{C002F9A1-F18D-4577-BA32-BCCBB72E3687}" sibTransId="{6A1A362C-8B65-4C16-98EC-339C6CF8EA94}"/>
    <dgm:cxn modelId="{34CBC14E-55A8-45D0-9C75-5D4AA87398F6}" srcId="{B1DD8799-3734-4456-8551-305F6D3E4FBD}" destId="{D1753808-C7A5-4DB1-995C-90E6FAE3FBE0}" srcOrd="0" destOrd="0" parTransId="{D9E540D4-8E1B-4EC0-A2B3-9914B4DFCFD9}" sibTransId="{F6ED5FE0-1E94-43BB-85E8-4D8F4FE18B93}"/>
    <dgm:cxn modelId="{C0F4E351-432F-405B-A7CA-87D147699E2F}" type="presOf" srcId="{739B90B1-F234-4BEB-A035-7A38A9BE24B2}" destId="{ED4895AC-39C5-4F21-A596-285F1DD31DCE}" srcOrd="0" destOrd="3" presId="urn:microsoft.com/office/officeart/2005/8/layout/target3"/>
    <dgm:cxn modelId="{C8B17C53-0C01-41C9-A7B4-8752E8A9DEE2}" type="presOf" srcId="{BF4B612E-6D6A-4E74-B8EB-003A789BE29E}" destId="{6E940445-5DDD-48DB-BE02-2A46BEA0E068}" srcOrd="0" destOrd="0" presId="urn:microsoft.com/office/officeart/2005/8/layout/target3"/>
    <dgm:cxn modelId="{418D7478-33D0-4B41-A191-A783F07A8A87}" type="presOf" srcId="{210C70AA-26E9-4660-A595-AEBC1927E6BB}" destId="{341D08CF-DDBF-4985-A8FD-3BD6D17C76EE}" srcOrd="1" destOrd="0" presId="urn:microsoft.com/office/officeart/2005/8/layout/target3"/>
    <dgm:cxn modelId="{505C7D79-2961-4E24-B945-7A9B3E0817C9}" type="presOf" srcId="{2833F3B6-42D9-4DF9-B4CD-3B71B87FC831}" destId="{50184029-CE29-4C58-8C78-E1413D4E8F12}" srcOrd="1" destOrd="0" presId="urn:microsoft.com/office/officeart/2005/8/layout/target3"/>
    <dgm:cxn modelId="{7C175D8E-221B-4CF2-A16E-1E86FFC71ACB}" srcId="{A9F28EA1-F42D-465B-8EDA-F48EBA5A1CFF}" destId="{BF4B612E-6D6A-4E74-B8EB-003A789BE29E}" srcOrd="0" destOrd="0" parTransId="{1C2166AF-2946-46C0-A118-4C118ABCD205}" sibTransId="{76625680-469E-4D65-83F0-C8D90FDDC031}"/>
    <dgm:cxn modelId="{EAD0CF9C-1168-4D90-8207-8D6CD9442858}" type="presOf" srcId="{D1753808-C7A5-4DB1-995C-90E6FAE3FBE0}" destId="{1F5B9873-83EC-4C59-B412-6547919DB080}" srcOrd="0" destOrd="1" presId="urn:microsoft.com/office/officeart/2005/8/layout/target3"/>
    <dgm:cxn modelId="{849CAAA2-89B5-4DBB-8A0D-EFC2F53EAEBE}" srcId="{2833F3B6-42D9-4DF9-B4CD-3B71B87FC831}" destId="{33261446-9CFF-4A28-B057-30CB1BC7B34A}" srcOrd="0" destOrd="0" parTransId="{071ACB11-B38D-4D72-9427-86A5F3FF204B}" sibTransId="{692BCC96-4D5A-433E-9E0E-B5D4DA7F17B5}"/>
    <dgm:cxn modelId="{6A2839AB-9DF2-4CC0-84A2-3753E01A1C8A}" srcId="{A9F28EA1-F42D-465B-8EDA-F48EBA5A1CFF}" destId="{213372B8-181C-4344-8765-A2BD00EBC3FA}" srcOrd="2" destOrd="0" parTransId="{E16EB9EF-1FC0-43E2-AE72-10622DC21F17}" sibTransId="{C3E9CDAC-6DBB-4F29-9C62-27A96ED041A5}"/>
    <dgm:cxn modelId="{5EE491AF-6394-41C5-A879-CC7D8EAABBA4}" srcId="{B1DD8799-3734-4456-8551-305F6D3E4FBD}" destId="{50DE06EF-E081-43B1-923F-D3EBC2F21EE5}" srcOrd="1" destOrd="0" parTransId="{B8518021-F361-4392-91BE-3A974714AEC2}" sibTransId="{E95404DA-3605-47CB-8C38-A31306A6A6F1}"/>
    <dgm:cxn modelId="{394E23BF-3F14-40B6-8E6D-88A9B292E22B}" srcId="{606EC8B8-67C8-4FE7-AED9-A231172DB790}" destId="{210C70AA-26E9-4660-A595-AEBC1927E6BB}" srcOrd="2" destOrd="0" parTransId="{63F0A2F1-A871-4D20-AD89-4FA479530994}" sibTransId="{5684293A-6349-4127-A475-56F4E5149B70}"/>
    <dgm:cxn modelId="{7F6F10C4-7971-432E-8981-D424ECCC1D60}" type="presOf" srcId="{A9F28EA1-F42D-465B-8EDA-F48EBA5A1CFF}" destId="{6C707B60-D7BB-477A-8B1C-86B098CD9BBA}" srcOrd="1" destOrd="0" presId="urn:microsoft.com/office/officeart/2005/8/layout/target3"/>
    <dgm:cxn modelId="{5273BFC6-04C1-4DD5-A60A-2C59587FA2C8}" srcId="{A9F28EA1-F42D-465B-8EDA-F48EBA5A1CFF}" destId="{5240F985-FAC9-4BFD-80A7-CD71B670AD0A}" srcOrd="1" destOrd="0" parTransId="{D07441ED-5F83-43C3-9A91-AF6C22141193}" sibTransId="{D1199FA5-9DCA-4625-BF0F-019639E23F5F}"/>
    <dgm:cxn modelId="{CEB4FBC8-21AF-4451-BB25-AE80EE12A7EC}" type="presOf" srcId="{A9F28EA1-F42D-465B-8EDA-F48EBA5A1CFF}" destId="{40024BCC-4D62-4723-8B13-5E4FBBFA6B3B}" srcOrd="0" destOrd="0" presId="urn:microsoft.com/office/officeart/2005/8/layout/target3"/>
    <dgm:cxn modelId="{DD1885D6-69BB-437A-9E8C-826243CFB814}" type="presOf" srcId="{50DE06EF-E081-43B1-923F-D3EBC2F21EE5}" destId="{1F5B9873-83EC-4C59-B412-6547919DB080}" srcOrd="0" destOrd="2" presId="urn:microsoft.com/office/officeart/2005/8/layout/target3"/>
    <dgm:cxn modelId="{B43B0BE3-D0D8-478D-B201-60C92D0EAFB1}" type="presOf" srcId="{606EC8B8-67C8-4FE7-AED9-A231172DB790}" destId="{38FCA0D3-4B39-4953-BE59-0A085CB8A307}" srcOrd="0" destOrd="0" presId="urn:microsoft.com/office/officeart/2005/8/layout/target3"/>
    <dgm:cxn modelId="{30C59EE3-8760-4814-82B9-D9A9408E24E2}" type="presOf" srcId="{33261446-9CFF-4A28-B057-30CB1BC7B34A}" destId="{ED4895AC-39C5-4F21-A596-285F1DD31DCE}" srcOrd="0" destOrd="0" presId="urn:microsoft.com/office/officeart/2005/8/layout/target3"/>
    <dgm:cxn modelId="{A13446ED-A773-4DA3-828A-F7845645B95F}" srcId="{210C70AA-26E9-4660-A595-AEBC1927E6BB}" destId="{B1DD8799-3734-4456-8551-305F6D3E4FBD}" srcOrd="0" destOrd="0" parTransId="{6465DDF5-3E80-4C38-9852-E481924AB025}" sibTransId="{1F59BC14-935B-4229-A161-02A0510AA78E}"/>
    <dgm:cxn modelId="{42DF1E1E-F8B4-4882-8EC9-A7D41F565EA6}" type="presParOf" srcId="{38FCA0D3-4B39-4953-BE59-0A085CB8A307}" destId="{17775763-BEBD-4308-A614-AE17AA87B0F0}" srcOrd="0" destOrd="0" presId="urn:microsoft.com/office/officeart/2005/8/layout/target3"/>
    <dgm:cxn modelId="{06ADCC43-71B8-4C91-9D9F-45AF620AE153}" type="presParOf" srcId="{38FCA0D3-4B39-4953-BE59-0A085CB8A307}" destId="{1182DB6F-368C-4A72-9483-D4058B2BD5B7}" srcOrd="1" destOrd="0" presId="urn:microsoft.com/office/officeart/2005/8/layout/target3"/>
    <dgm:cxn modelId="{B14CF175-11FE-4917-813E-EA4B510E61F9}" type="presParOf" srcId="{38FCA0D3-4B39-4953-BE59-0A085CB8A307}" destId="{40024BCC-4D62-4723-8B13-5E4FBBFA6B3B}" srcOrd="2" destOrd="0" presId="urn:microsoft.com/office/officeart/2005/8/layout/target3"/>
    <dgm:cxn modelId="{8C207B17-D2E6-4A9E-BB61-A01F669038EA}" type="presParOf" srcId="{38FCA0D3-4B39-4953-BE59-0A085CB8A307}" destId="{39237330-3A9C-41B4-BDFD-B99E53E61464}" srcOrd="3" destOrd="0" presId="urn:microsoft.com/office/officeart/2005/8/layout/target3"/>
    <dgm:cxn modelId="{95431ED1-AA67-484F-8F34-5C82D01AA647}" type="presParOf" srcId="{38FCA0D3-4B39-4953-BE59-0A085CB8A307}" destId="{0D3EDCF1-D8D9-43BA-9513-C69FE7F06E8A}" srcOrd="4" destOrd="0" presId="urn:microsoft.com/office/officeart/2005/8/layout/target3"/>
    <dgm:cxn modelId="{9ACFB04E-4897-4787-B278-3ECEB7E8AE8F}" type="presParOf" srcId="{38FCA0D3-4B39-4953-BE59-0A085CB8A307}" destId="{AF124BBB-14CB-4AFE-95F0-E6D2096C957A}" srcOrd="5" destOrd="0" presId="urn:microsoft.com/office/officeart/2005/8/layout/target3"/>
    <dgm:cxn modelId="{2C4C6E8D-DD0F-47E9-8DDA-864202F907C3}" type="presParOf" srcId="{38FCA0D3-4B39-4953-BE59-0A085CB8A307}" destId="{40D29886-C848-414E-AB90-BD7004F62A5D}" srcOrd="6" destOrd="0" presId="urn:microsoft.com/office/officeart/2005/8/layout/target3"/>
    <dgm:cxn modelId="{CACEA7C5-3120-4912-8A1E-268FE02B9B92}" type="presParOf" srcId="{38FCA0D3-4B39-4953-BE59-0A085CB8A307}" destId="{DC67E20E-5B44-49CC-AC2F-88B45522C31B}" srcOrd="7" destOrd="0" presId="urn:microsoft.com/office/officeart/2005/8/layout/target3"/>
    <dgm:cxn modelId="{3F4B39CA-17FF-42A8-AA19-706F9BAA5EF8}" type="presParOf" srcId="{38FCA0D3-4B39-4953-BE59-0A085CB8A307}" destId="{D265D563-DAB8-4091-8938-899EF079E1D3}" srcOrd="8" destOrd="0" presId="urn:microsoft.com/office/officeart/2005/8/layout/target3"/>
    <dgm:cxn modelId="{777A144C-6B5D-459C-B621-3225CDF470C8}" type="presParOf" srcId="{38FCA0D3-4B39-4953-BE59-0A085CB8A307}" destId="{6C707B60-D7BB-477A-8B1C-86B098CD9BBA}" srcOrd="9" destOrd="0" presId="urn:microsoft.com/office/officeart/2005/8/layout/target3"/>
    <dgm:cxn modelId="{F4975CBE-AF87-4614-B352-1D44F7B4512A}" type="presParOf" srcId="{38FCA0D3-4B39-4953-BE59-0A085CB8A307}" destId="{6E940445-5DDD-48DB-BE02-2A46BEA0E068}" srcOrd="10" destOrd="0" presId="urn:microsoft.com/office/officeart/2005/8/layout/target3"/>
    <dgm:cxn modelId="{A93ECB3F-2EC1-4625-9A69-FCD4EF0313BA}" type="presParOf" srcId="{38FCA0D3-4B39-4953-BE59-0A085CB8A307}" destId="{50184029-CE29-4C58-8C78-E1413D4E8F12}" srcOrd="11" destOrd="0" presId="urn:microsoft.com/office/officeart/2005/8/layout/target3"/>
    <dgm:cxn modelId="{15D9B2BF-D92D-44CC-A478-6B27D00C19EC}" type="presParOf" srcId="{38FCA0D3-4B39-4953-BE59-0A085CB8A307}" destId="{ED4895AC-39C5-4F21-A596-285F1DD31DCE}" srcOrd="12" destOrd="0" presId="urn:microsoft.com/office/officeart/2005/8/layout/target3"/>
    <dgm:cxn modelId="{848C43FB-52FB-4BD9-8B18-65B17C7A4977}" type="presParOf" srcId="{38FCA0D3-4B39-4953-BE59-0A085CB8A307}" destId="{341D08CF-DDBF-4985-A8FD-3BD6D17C76EE}" srcOrd="13" destOrd="0" presId="urn:microsoft.com/office/officeart/2005/8/layout/target3"/>
    <dgm:cxn modelId="{36959595-F94E-4A48-B24A-02B56CB81210}" type="presParOf" srcId="{38FCA0D3-4B39-4953-BE59-0A085CB8A307}" destId="{1F5B9873-83EC-4C59-B412-6547919DB080}"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D84A2-5365-43B3-9CAD-BE70C1C95039}">
      <dsp:nvSpPr>
        <dsp:cNvPr id="0" name=""/>
        <dsp:cNvSpPr/>
      </dsp:nvSpPr>
      <dsp:spPr>
        <a:xfrm>
          <a:off x="1283" y="10428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25C5CCA-3A86-4B44-9F88-8FC7EE9A89A5}">
      <dsp:nvSpPr>
        <dsp:cNvPr id="0" name=""/>
        <dsp:cNvSpPr/>
      </dsp:nvSpPr>
      <dsp:spPr>
        <a:xfrm>
          <a:off x="501904" y="57987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EPSDT is a federally mandated benefit ensuring children and youth under 21 enrolled in Medicaid receive preventive care, early diagnosis, and necessary treatment.</a:t>
          </a:r>
        </a:p>
      </dsp:txBody>
      <dsp:txXfrm>
        <a:off x="585701" y="663670"/>
        <a:ext cx="4337991" cy="2693452"/>
      </dsp:txXfrm>
    </dsp:sp>
    <dsp:sp modelId="{BB10B2B1-23CB-47F6-B742-D2C26533D994}">
      <dsp:nvSpPr>
        <dsp:cNvPr id="0" name=""/>
        <dsp:cNvSpPr/>
      </dsp:nvSpPr>
      <dsp:spPr>
        <a:xfrm>
          <a:off x="5508110" y="10428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E874294-5705-4A2A-B1FB-05AE3378CEE2}">
      <dsp:nvSpPr>
        <dsp:cNvPr id="0" name=""/>
        <dsp:cNvSpPr/>
      </dsp:nvSpPr>
      <dsp:spPr>
        <a:xfrm>
          <a:off x="6008730" y="57987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As a provider, you are essential to ensuring these services are delivered consistently and effectively.</a:t>
          </a:r>
        </a:p>
      </dsp:txBody>
      <dsp:txXfrm>
        <a:off x="6092527" y="663670"/>
        <a:ext cx="4337991" cy="2693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CFDC4-2E56-4AF8-A80C-BEC8E816B90B}">
      <dsp:nvSpPr>
        <dsp:cNvPr id="0" name=""/>
        <dsp:cNvSpPr/>
      </dsp:nvSpPr>
      <dsp:spPr>
        <a:xfrm>
          <a:off x="5313" y="773908"/>
          <a:ext cx="2528766" cy="17423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DF9E4-7057-4D1B-BA32-A9D098907234}">
      <dsp:nvSpPr>
        <dsp:cNvPr id="0" name=""/>
        <dsp:cNvSpPr/>
      </dsp:nvSpPr>
      <dsp:spPr>
        <a:xfrm>
          <a:off x="5313" y="2516228"/>
          <a:ext cx="2528766" cy="93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US" sz="2000" b="1" kern="1200" dirty="0">
              <a:solidFill>
                <a:schemeClr val="tx2"/>
              </a:solidFill>
              <a:latin typeface="Dante"/>
            </a:rPr>
            <a:t>PCMP Manual</a:t>
          </a:r>
          <a:endParaRPr lang="en-US" sz="2000" b="1" kern="1200" dirty="0">
            <a:solidFill>
              <a:schemeClr val="tx2"/>
            </a:solidFill>
          </a:endParaRPr>
        </a:p>
        <a:p>
          <a:pPr marL="171450" lvl="1" indent="-171450" algn="ctr" defTabSz="800100">
            <a:lnSpc>
              <a:spcPct val="90000"/>
            </a:lnSpc>
            <a:spcBef>
              <a:spcPct val="0"/>
            </a:spcBef>
            <a:spcAft>
              <a:spcPct val="15000"/>
            </a:spcAft>
            <a:buNone/>
          </a:pPr>
          <a:r>
            <a:rPr lang="en-US" sz="1800" kern="1200" dirty="0">
              <a:solidFill>
                <a:schemeClr val="tx2"/>
              </a:solidFill>
            </a:rPr>
            <a:t>A comprehensive guide to policies, procedures, referrals, covered services, and contact info.</a:t>
          </a:r>
        </a:p>
      </dsp:txBody>
      <dsp:txXfrm>
        <a:off x="5313" y="2516228"/>
        <a:ext cx="2528766" cy="938172"/>
      </dsp:txXfrm>
    </dsp:sp>
    <dsp:sp modelId="{1EAB482F-3AF6-4FF8-BB79-BE53AA548139}">
      <dsp:nvSpPr>
        <dsp:cNvPr id="0" name=""/>
        <dsp:cNvSpPr/>
      </dsp:nvSpPr>
      <dsp:spPr>
        <a:xfrm>
          <a:off x="2787063" y="773908"/>
          <a:ext cx="2528766" cy="17423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BCE45E-54B7-4C72-860E-1FBC0643A134}">
      <dsp:nvSpPr>
        <dsp:cNvPr id="0" name=""/>
        <dsp:cNvSpPr/>
      </dsp:nvSpPr>
      <dsp:spPr>
        <a:xfrm>
          <a:off x="2787063" y="2516228"/>
          <a:ext cx="2528766" cy="93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latin typeface="Dante"/>
            </a:rPr>
            <a:t>NHP Website</a:t>
          </a:r>
          <a:endParaRPr lang="en-US" sz="2000" b="1" kern="1200" dirty="0">
            <a:solidFill>
              <a:schemeClr val="tx2"/>
            </a:solidFill>
          </a:endParaRPr>
        </a:p>
        <a:p>
          <a:pPr marL="171450" lvl="1" indent="-171450" algn="ctr" defTabSz="844550" rtl="0">
            <a:lnSpc>
              <a:spcPct val="90000"/>
            </a:lnSpc>
            <a:spcBef>
              <a:spcPct val="0"/>
            </a:spcBef>
            <a:spcAft>
              <a:spcPct val="15000"/>
            </a:spcAft>
            <a:buNone/>
          </a:pPr>
          <a:r>
            <a:rPr lang="en-US" sz="1900" kern="1200" dirty="0">
              <a:solidFill>
                <a:schemeClr val="tx2"/>
              </a:solidFill>
              <a:latin typeface="Dante"/>
            </a:rPr>
            <a:t>All resources and most up to date information, forms, tools and resources for both members and providers. </a:t>
          </a:r>
          <a:endParaRPr lang="en-US" sz="1900" kern="1200" dirty="0">
            <a:solidFill>
              <a:schemeClr val="tx2"/>
            </a:solidFill>
          </a:endParaRPr>
        </a:p>
      </dsp:txBody>
      <dsp:txXfrm>
        <a:off x="2787063" y="2516228"/>
        <a:ext cx="2528766" cy="938172"/>
      </dsp:txXfrm>
    </dsp:sp>
    <dsp:sp modelId="{9EB87545-FB16-4826-895C-164FF4E27C76}">
      <dsp:nvSpPr>
        <dsp:cNvPr id="0" name=""/>
        <dsp:cNvSpPr/>
      </dsp:nvSpPr>
      <dsp:spPr>
        <a:xfrm>
          <a:off x="5568812" y="773908"/>
          <a:ext cx="2528766" cy="17423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w="12700" cap="flat" cmpd="sng" algn="ctr">
          <a:solidFill>
            <a:schemeClr val="tx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0A0B18-7E7A-4696-8D27-FBF7F0450589}">
      <dsp:nvSpPr>
        <dsp:cNvPr id="0" name=""/>
        <dsp:cNvSpPr/>
      </dsp:nvSpPr>
      <dsp:spPr>
        <a:xfrm>
          <a:off x="5568812" y="2516228"/>
          <a:ext cx="2528766" cy="93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US" sz="2000" b="1" kern="1200" dirty="0">
              <a:solidFill>
                <a:schemeClr val="tx2"/>
              </a:solidFill>
              <a:latin typeface="Dante"/>
            </a:rPr>
            <a:t>Updates &amp; Newsletters</a:t>
          </a:r>
        </a:p>
        <a:p>
          <a:pPr marL="0" lvl="0" indent="0" algn="ctr" defTabSz="889000" rtl="0">
            <a:lnSpc>
              <a:spcPct val="90000"/>
            </a:lnSpc>
            <a:spcBef>
              <a:spcPct val="0"/>
            </a:spcBef>
            <a:spcAft>
              <a:spcPct val="35000"/>
            </a:spcAft>
            <a:buNone/>
          </a:pPr>
          <a:r>
            <a:rPr lang="en-US" sz="1800" b="0" kern="1200" dirty="0">
              <a:solidFill>
                <a:schemeClr val="tx2"/>
              </a:solidFill>
              <a:latin typeface="Dante"/>
            </a:rPr>
            <a:t>Where to sign up for updates and communications</a:t>
          </a:r>
          <a:endParaRPr lang="en-US" sz="2000" b="0" kern="1200" dirty="0">
            <a:solidFill>
              <a:schemeClr val="tx2"/>
            </a:solidFill>
          </a:endParaRPr>
        </a:p>
      </dsp:txBody>
      <dsp:txXfrm>
        <a:off x="5568812" y="2516228"/>
        <a:ext cx="2528766" cy="938172"/>
      </dsp:txXfrm>
    </dsp:sp>
    <dsp:sp modelId="{784FA404-604F-47FA-AA9C-F68E97020B55}">
      <dsp:nvSpPr>
        <dsp:cNvPr id="0" name=""/>
        <dsp:cNvSpPr/>
      </dsp:nvSpPr>
      <dsp:spPr>
        <a:xfrm>
          <a:off x="8374891" y="786941"/>
          <a:ext cx="2509750" cy="17423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6E90E-0DD3-4D21-A725-E680C52512C2}">
      <dsp:nvSpPr>
        <dsp:cNvPr id="0" name=""/>
        <dsp:cNvSpPr/>
      </dsp:nvSpPr>
      <dsp:spPr>
        <a:xfrm>
          <a:off x="8350561" y="2516228"/>
          <a:ext cx="2528766" cy="93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US" sz="2000" b="1" kern="1200" dirty="0">
              <a:solidFill>
                <a:schemeClr val="tx2"/>
              </a:solidFill>
            </a:rPr>
            <a:t>Training Opportunities</a:t>
          </a:r>
        </a:p>
        <a:p>
          <a:pPr marL="228600" lvl="1" indent="-228600" algn="ctr" defTabSz="889000" rtl="0">
            <a:lnSpc>
              <a:spcPct val="90000"/>
            </a:lnSpc>
            <a:spcBef>
              <a:spcPct val="0"/>
            </a:spcBef>
            <a:spcAft>
              <a:spcPct val="15000"/>
            </a:spcAft>
            <a:buNone/>
          </a:pPr>
          <a:r>
            <a:rPr lang="en-US" sz="2000" b="0" kern="1200" dirty="0">
              <a:solidFill>
                <a:schemeClr val="tx2"/>
              </a:solidFill>
            </a:rPr>
            <a:t>Webinars, onboarding sessions, and required trainings.</a:t>
          </a:r>
        </a:p>
      </dsp:txBody>
      <dsp:txXfrm>
        <a:off x="8350561" y="2516228"/>
        <a:ext cx="2528766" cy="93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26B8E-1555-47F3-9D65-9F3618F9007C}">
      <dsp:nvSpPr>
        <dsp:cNvPr id="0" name=""/>
        <dsp:cNvSpPr/>
      </dsp:nvSpPr>
      <dsp:spPr>
        <a:xfrm>
          <a:off x="2103120" y="1820"/>
          <a:ext cx="8412480" cy="79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02942" rIns="163225" bIns="202942" numCol="1" spcCol="1270" anchor="ctr" anchorCtr="0">
          <a:noAutofit/>
        </a:bodyPr>
        <a:lstStyle/>
        <a:p>
          <a:pPr marL="0" lvl="0" indent="0" algn="l" defTabSz="800100">
            <a:lnSpc>
              <a:spcPct val="90000"/>
            </a:lnSpc>
            <a:spcBef>
              <a:spcPct val="0"/>
            </a:spcBef>
            <a:spcAft>
              <a:spcPct val="35000"/>
            </a:spcAft>
            <a:buNone/>
          </a:pPr>
          <a:r>
            <a:rPr lang="en-US" sz="1800" kern="1200" dirty="0"/>
            <a:t>Engage Members in Routine Well-Child Visits: Schedule Bright Futures-aligned screenings and promote preventive care.</a:t>
          </a:r>
        </a:p>
      </dsp:txBody>
      <dsp:txXfrm>
        <a:off x="2103120" y="1820"/>
        <a:ext cx="8412480" cy="798984"/>
      </dsp:txXfrm>
    </dsp:sp>
    <dsp:sp modelId="{8509C849-4716-401D-9B65-2BCC095C2670}">
      <dsp:nvSpPr>
        <dsp:cNvPr id="0" name=""/>
        <dsp:cNvSpPr/>
      </dsp:nvSpPr>
      <dsp:spPr>
        <a:xfrm>
          <a:off x="0" y="1820"/>
          <a:ext cx="2103120" cy="798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78922" rIns="111290" bIns="78922" numCol="1" spcCol="1270" anchor="ctr" anchorCtr="0">
          <a:noAutofit/>
        </a:bodyPr>
        <a:lstStyle/>
        <a:p>
          <a:pPr marL="0" lvl="0" indent="0" algn="ctr" defTabSz="1066800">
            <a:lnSpc>
              <a:spcPct val="90000"/>
            </a:lnSpc>
            <a:spcBef>
              <a:spcPct val="0"/>
            </a:spcBef>
            <a:spcAft>
              <a:spcPct val="35000"/>
            </a:spcAft>
            <a:buNone/>
          </a:pPr>
          <a:r>
            <a:rPr lang="en-US" sz="2400" kern="1200"/>
            <a:t>Engage</a:t>
          </a:r>
        </a:p>
      </dsp:txBody>
      <dsp:txXfrm>
        <a:off x="0" y="1820"/>
        <a:ext cx="2103120" cy="798984"/>
      </dsp:txXfrm>
    </dsp:sp>
    <dsp:sp modelId="{FD495821-98AE-4EC0-97C4-F9FC6F2CE60B}">
      <dsp:nvSpPr>
        <dsp:cNvPr id="0" name=""/>
        <dsp:cNvSpPr/>
      </dsp:nvSpPr>
      <dsp:spPr>
        <a:xfrm>
          <a:off x="2103120" y="848745"/>
          <a:ext cx="8412480" cy="79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02942" rIns="163225" bIns="202942" numCol="1" spcCol="1270" anchor="ctr" anchorCtr="0">
          <a:noAutofit/>
        </a:bodyPr>
        <a:lstStyle/>
        <a:p>
          <a:pPr marL="0" lvl="0" indent="0" algn="l" defTabSz="800100">
            <a:lnSpc>
              <a:spcPct val="90000"/>
            </a:lnSpc>
            <a:spcBef>
              <a:spcPct val="0"/>
            </a:spcBef>
            <a:spcAft>
              <a:spcPct val="35000"/>
            </a:spcAft>
            <a:buNone/>
          </a:pPr>
          <a:r>
            <a:rPr lang="en-US" sz="1800" kern="1200"/>
            <a:t>Screening and Documentation: Perform and document screenings per Bright Futures Guidelines.</a:t>
          </a:r>
        </a:p>
      </dsp:txBody>
      <dsp:txXfrm>
        <a:off x="2103120" y="848745"/>
        <a:ext cx="8412480" cy="798984"/>
      </dsp:txXfrm>
    </dsp:sp>
    <dsp:sp modelId="{5F34024D-80F7-4885-9653-4229D683CBDA}">
      <dsp:nvSpPr>
        <dsp:cNvPr id="0" name=""/>
        <dsp:cNvSpPr/>
      </dsp:nvSpPr>
      <dsp:spPr>
        <a:xfrm>
          <a:off x="0" y="848745"/>
          <a:ext cx="2103120" cy="798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78922" rIns="111290" bIns="78922" numCol="1" spcCol="1270" anchor="ctr" anchorCtr="0">
          <a:noAutofit/>
        </a:bodyPr>
        <a:lstStyle/>
        <a:p>
          <a:pPr marL="0" lvl="0" indent="0" algn="ctr" defTabSz="1066800">
            <a:lnSpc>
              <a:spcPct val="90000"/>
            </a:lnSpc>
            <a:spcBef>
              <a:spcPct val="0"/>
            </a:spcBef>
            <a:spcAft>
              <a:spcPct val="35000"/>
            </a:spcAft>
            <a:buNone/>
          </a:pPr>
          <a:r>
            <a:rPr lang="en-US" sz="2400" kern="1200"/>
            <a:t>Screening</a:t>
          </a:r>
        </a:p>
      </dsp:txBody>
      <dsp:txXfrm>
        <a:off x="0" y="848745"/>
        <a:ext cx="2103120" cy="798984"/>
      </dsp:txXfrm>
    </dsp:sp>
    <dsp:sp modelId="{FE7234A8-8860-4687-8214-179F3AD4C811}">
      <dsp:nvSpPr>
        <dsp:cNvPr id="0" name=""/>
        <dsp:cNvSpPr/>
      </dsp:nvSpPr>
      <dsp:spPr>
        <a:xfrm>
          <a:off x="2103120" y="1695669"/>
          <a:ext cx="8412480" cy="79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02942" rIns="163225" bIns="202942" numCol="1" spcCol="1270" anchor="ctr" anchorCtr="0">
          <a:noAutofit/>
        </a:bodyPr>
        <a:lstStyle/>
        <a:p>
          <a:pPr marL="0" lvl="0" indent="0" algn="l" defTabSz="800100">
            <a:lnSpc>
              <a:spcPct val="90000"/>
            </a:lnSpc>
            <a:spcBef>
              <a:spcPct val="0"/>
            </a:spcBef>
            <a:spcAft>
              <a:spcPct val="35000"/>
            </a:spcAft>
            <a:buNone/>
          </a:pPr>
          <a:r>
            <a:rPr lang="en-US" sz="1800" kern="1200"/>
            <a:t>Referral and Follow-Up: Identify concerns, make referrals, and track follow-through.</a:t>
          </a:r>
        </a:p>
      </dsp:txBody>
      <dsp:txXfrm>
        <a:off x="2103120" y="1695669"/>
        <a:ext cx="8412480" cy="798984"/>
      </dsp:txXfrm>
    </dsp:sp>
    <dsp:sp modelId="{868A23D8-9D48-4CE1-8CA4-6A75299A36B3}">
      <dsp:nvSpPr>
        <dsp:cNvPr id="0" name=""/>
        <dsp:cNvSpPr/>
      </dsp:nvSpPr>
      <dsp:spPr>
        <a:xfrm>
          <a:off x="0" y="1695669"/>
          <a:ext cx="2103120" cy="798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78922" rIns="111290" bIns="78922" numCol="1" spcCol="1270" anchor="ctr" anchorCtr="0">
          <a:noAutofit/>
        </a:bodyPr>
        <a:lstStyle/>
        <a:p>
          <a:pPr marL="0" lvl="0" indent="0" algn="ctr" defTabSz="1066800">
            <a:lnSpc>
              <a:spcPct val="90000"/>
            </a:lnSpc>
            <a:spcBef>
              <a:spcPct val="0"/>
            </a:spcBef>
            <a:spcAft>
              <a:spcPct val="35000"/>
            </a:spcAft>
            <a:buNone/>
          </a:pPr>
          <a:r>
            <a:rPr lang="en-US" sz="2400" kern="1200"/>
            <a:t>Identify</a:t>
          </a:r>
        </a:p>
      </dsp:txBody>
      <dsp:txXfrm>
        <a:off x="0" y="1695669"/>
        <a:ext cx="2103120" cy="798984"/>
      </dsp:txXfrm>
    </dsp:sp>
    <dsp:sp modelId="{BB2CA98A-5945-4A10-B5D9-A74400DDA807}">
      <dsp:nvSpPr>
        <dsp:cNvPr id="0" name=""/>
        <dsp:cNvSpPr/>
      </dsp:nvSpPr>
      <dsp:spPr>
        <a:xfrm>
          <a:off x="2103120" y="2542593"/>
          <a:ext cx="8412480" cy="79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02942" rIns="163225" bIns="202942" numCol="1" spcCol="1270" anchor="ctr" anchorCtr="0">
          <a:noAutofit/>
        </a:bodyPr>
        <a:lstStyle/>
        <a:p>
          <a:pPr marL="0" lvl="0" indent="0" algn="l" defTabSz="800100">
            <a:lnSpc>
              <a:spcPct val="90000"/>
            </a:lnSpc>
            <a:spcBef>
              <a:spcPct val="0"/>
            </a:spcBef>
            <a:spcAft>
              <a:spcPct val="35000"/>
            </a:spcAft>
            <a:buNone/>
          </a:pPr>
          <a:r>
            <a:rPr lang="en-US" sz="1800" kern="1200"/>
            <a:t>Outreach to Non-Utilizers: Support efforts to re-engage families in care.</a:t>
          </a:r>
        </a:p>
      </dsp:txBody>
      <dsp:txXfrm>
        <a:off x="2103120" y="2542593"/>
        <a:ext cx="8412480" cy="798984"/>
      </dsp:txXfrm>
    </dsp:sp>
    <dsp:sp modelId="{B6B16592-A380-4BF7-81AB-01332BA26EF5}">
      <dsp:nvSpPr>
        <dsp:cNvPr id="0" name=""/>
        <dsp:cNvSpPr/>
      </dsp:nvSpPr>
      <dsp:spPr>
        <a:xfrm>
          <a:off x="0" y="2542593"/>
          <a:ext cx="2103120" cy="798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78922" rIns="111290" bIns="78922" numCol="1" spcCol="1270" anchor="ctr" anchorCtr="0">
          <a:noAutofit/>
        </a:bodyPr>
        <a:lstStyle/>
        <a:p>
          <a:pPr marL="0" lvl="0" indent="0" algn="ctr" defTabSz="1066800">
            <a:lnSpc>
              <a:spcPct val="90000"/>
            </a:lnSpc>
            <a:spcBef>
              <a:spcPct val="0"/>
            </a:spcBef>
            <a:spcAft>
              <a:spcPct val="35000"/>
            </a:spcAft>
            <a:buNone/>
          </a:pPr>
          <a:r>
            <a:rPr lang="en-US" sz="2400" kern="1200"/>
            <a:t>Outreach</a:t>
          </a:r>
        </a:p>
      </dsp:txBody>
      <dsp:txXfrm>
        <a:off x="0" y="2542593"/>
        <a:ext cx="2103120" cy="798984"/>
      </dsp:txXfrm>
    </dsp:sp>
    <dsp:sp modelId="{C7ADBDE4-BAF2-414B-91AF-A0C6BE557B28}">
      <dsp:nvSpPr>
        <dsp:cNvPr id="0" name=""/>
        <dsp:cNvSpPr/>
      </dsp:nvSpPr>
      <dsp:spPr>
        <a:xfrm>
          <a:off x="2103120" y="3389517"/>
          <a:ext cx="8412480" cy="79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02942" rIns="163225" bIns="202942" numCol="1" spcCol="1270" anchor="ctr" anchorCtr="0">
          <a:noAutofit/>
        </a:bodyPr>
        <a:lstStyle/>
        <a:p>
          <a:pPr marL="0" lvl="0" indent="0" algn="l" defTabSz="800100">
            <a:lnSpc>
              <a:spcPct val="90000"/>
            </a:lnSpc>
            <a:spcBef>
              <a:spcPct val="0"/>
            </a:spcBef>
            <a:spcAft>
              <a:spcPct val="35000"/>
            </a:spcAft>
            <a:buNone/>
          </a:pPr>
          <a:r>
            <a:rPr lang="en-US" sz="1800" kern="1200" dirty="0"/>
            <a:t>Participate in Value-Based Programs: Meet EPSDT benchmarks to earn incentive payments.</a:t>
          </a:r>
        </a:p>
      </dsp:txBody>
      <dsp:txXfrm>
        <a:off x="2103120" y="3389517"/>
        <a:ext cx="8412480" cy="798984"/>
      </dsp:txXfrm>
    </dsp:sp>
    <dsp:sp modelId="{92920AF4-C4ED-47DE-9260-E27ECFA9F6CD}">
      <dsp:nvSpPr>
        <dsp:cNvPr id="0" name=""/>
        <dsp:cNvSpPr/>
      </dsp:nvSpPr>
      <dsp:spPr>
        <a:xfrm>
          <a:off x="0" y="3389517"/>
          <a:ext cx="2103120" cy="798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78922" rIns="111290" bIns="78922" numCol="1" spcCol="1270" anchor="ctr" anchorCtr="0">
          <a:noAutofit/>
        </a:bodyPr>
        <a:lstStyle/>
        <a:p>
          <a:pPr marL="0" lvl="0" indent="0" algn="ctr" defTabSz="1066800">
            <a:lnSpc>
              <a:spcPct val="90000"/>
            </a:lnSpc>
            <a:spcBef>
              <a:spcPct val="0"/>
            </a:spcBef>
            <a:spcAft>
              <a:spcPct val="35000"/>
            </a:spcAft>
            <a:buNone/>
          </a:pPr>
          <a:r>
            <a:rPr lang="en-US" sz="2400" kern="1200"/>
            <a:t>Participate in</a:t>
          </a:r>
        </a:p>
      </dsp:txBody>
      <dsp:txXfrm>
        <a:off x="0" y="3389517"/>
        <a:ext cx="2103120" cy="798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E40E4-F280-4F6D-82DB-548166486612}">
      <dsp:nvSpPr>
        <dsp:cNvPr id="0" name=""/>
        <dsp:cNvSpPr/>
      </dsp:nvSpPr>
      <dsp:spPr>
        <a:xfrm>
          <a:off x="212335" y="403069"/>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5FDA5-4A17-4B45-807A-03AA17D862D5}">
      <dsp:nvSpPr>
        <dsp:cNvPr id="0" name=""/>
        <dsp:cNvSpPr/>
      </dsp:nvSpPr>
      <dsp:spPr>
        <a:xfrm>
          <a:off x="492877" y="683611"/>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8BC05D-E150-400C-9A73-789786404DE5}">
      <dsp:nvSpPr>
        <dsp:cNvPr id="0" name=""/>
        <dsp:cNvSpPr/>
      </dsp:nvSpPr>
      <dsp:spPr>
        <a:xfrm>
          <a:off x="1834517" y="40306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Regular training and guidance on EPSDT requirements.</a:t>
          </a:r>
        </a:p>
      </dsp:txBody>
      <dsp:txXfrm>
        <a:off x="1834517" y="403069"/>
        <a:ext cx="3148942" cy="1335915"/>
      </dsp:txXfrm>
    </dsp:sp>
    <dsp:sp modelId="{142454C1-9D21-4CA0-BAA1-BAE1E180457C}">
      <dsp:nvSpPr>
        <dsp:cNvPr id="0" name=""/>
        <dsp:cNvSpPr/>
      </dsp:nvSpPr>
      <dsp:spPr>
        <a:xfrm>
          <a:off x="5532139" y="403069"/>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D24966-79BC-4FE2-8D5F-2AB539917639}">
      <dsp:nvSpPr>
        <dsp:cNvPr id="0" name=""/>
        <dsp:cNvSpPr/>
      </dsp:nvSpPr>
      <dsp:spPr>
        <a:xfrm>
          <a:off x="5812681" y="683611"/>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F204D-F447-4C77-9999-6134A9449456}">
      <dsp:nvSpPr>
        <dsp:cNvPr id="0" name=""/>
        <dsp:cNvSpPr/>
      </dsp:nvSpPr>
      <dsp:spPr>
        <a:xfrm>
          <a:off x="7154322" y="40306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Bright Futures resources and communication tools.</a:t>
          </a:r>
        </a:p>
      </dsp:txBody>
      <dsp:txXfrm>
        <a:off x="7154322" y="403069"/>
        <a:ext cx="3148942" cy="1335915"/>
      </dsp:txXfrm>
    </dsp:sp>
    <dsp:sp modelId="{E1089B23-786B-4342-B267-D66E51283427}">
      <dsp:nvSpPr>
        <dsp:cNvPr id="0" name=""/>
        <dsp:cNvSpPr/>
      </dsp:nvSpPr>
      <dsp:spPr>
        <a:xfrm>
          <a:off x="212335" y="2451338"/>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26742-A34E-4F18-AAA3-5DD9EF6C4AFA}">
      <dsp:nvSpPr>
        <dsp:cNvPr id="0" name=""/>
        <dsp:cNvSpPr/>
      </dsp:nvSpPr>
      <dsp:spPr>
        <a:xfrm>
          <a:off x="492877" y="2731881"/>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4BB94-CE3D-49A5-8B4A-CBE691941A24}">
      <dsp:nvSpPr>
        <dsp:cNvPr id="0" name=""/>
        <dsp:cNvSpPr/>
      </dsp:nvSpPr>
      <dsp:spPr>
        <a:xfrm>
          <a:off x="1834517" y="24513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Performance dashboards and data sharing.</a:t>
          </a:r>
        </a:p>
      </dsp:txBody>
      <dsp:txXfrm>
        <a:off x="1834517" y="2451338"/>
        <a:ext cx="3148942" cy="1335915"/>
      </dsp:txXfrm>
    </dsp:sp>
    <dsp:sp modelId="{9D63667B-9955-4081-A295-DB18823F585C}">
      <dsp:nvSpPr>
        <dsp:cNvPr id="0" name=""/>
        <dsp:cNvSpPr/>
      </dsp:nvSpPr>
      <dsp:spPr>
        <a:xfrm>
          <a:off x="5532139" y="2451338"/>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89B37-883F-479A-8624-A7AB3C2AC5E0}">
      <dsp:nvSpPr>
        <dsp:cNvPr id="0" name=""/>
        <dsp:cNvSpPr/>
      </dsp:nvSpPr>
      <dsp:spPr>
        <a:xfrm>
          <a:off x="5812681" y="2731881"/>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631925-DE6D-4164-937E-20C341C83A50}">
      <dsp:nvSpPr>
        <dsp:cNvPr id="0" name=""/>
        <dsp:cNvSpPr/>
      </dsp:nvSpPr>
      <dsp:spPr>
        <a:xfrm>
          <a:off x="7154322" y="24513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Care coordination and provider liaison assistance.</a:t>
          </a:r>
        </a:p>
      </dsp:txBody>
      <dsp:txXfrm>
        <a:off x="7154322" y="2451338"/>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4DBE9-D3F7-4654-8198-C85A02A39029}">
      <dsp:nvSpPr>
        <dsp:cNvPr id="0" name=""/>
        <dsp:cNvSpPr/>
      </dsp:nvSpPr>
      <dsp:spPr>
        <a:xfrm>
          <a:off x="0" y="553"/>
          <a:ext cx="10764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CCBE2-F938-40CA-99E1-9D6E205518D8}">
      <dsp:nvSpPr>
        <dsp:cNvPr id="0" name=""/>
        <dsp:cNvSpPr/>
      </dsp:nvSpPr>
      <dsp:spPr>
        <a:xfrm>
          <a:off x="0" y="553"/>
          <a:ext cx="10764520" cy="90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Providers are expected to adhere to Access to Care standards for Health First Colorado members. Providers should, at a minimum, comply with the following:</a:t>
          </a:r>
        </a:p>
      </dsp:txBody>
      <dsp:txXfrm>
        <a:off x="0" y="553"/>
        <a:ext cx="10764520" cy="906050"/>
      </dsp:txXfrm>
    </dsp:sp>
    <dsp:sp modelId="{704EA42F-83B3-4CCA-B763-7ED1A715D197}">
      <dsp:nvSpPr>
        <dsp:cNvPr id="0" name=""/>
        <dsp:cNvSpPr/>
      </dsp:nvSpPr>
      <dsp:spPr>
        <a:xfrm>
          <a:off x="0" y="906603"/>
          <a:ext cx="10764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664D9-9D5E-4933-842D-7EA4A4142A25}">
      <dsp:nvSpPr>
        <dsp:cNvPr id="0" name=""/>
        <dsp:cNvSpPr/>
      </dsp:nvSpPr>
      <dsp:spPr>
        <a:xfrm>
          <a:off x="0" y="906603"/>
          <a:ext cx="10764520" cy="90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2"/>
              </a:solidFill>
            </a:rPr>
            <a:t>Providers shall not place members on a waiting list for initial routine service requests. </a:t>
          </a:r>
          <a:r>
            <a:rPr lang="en-US" sz="1800" kern="1200" dirty="0">
              <a:solidFill>
                <a:schemeClr val="tx2"/>
              </a:solidFill>
            </a:rPr>
            <a:t>If a member is not able to be scheduled, they should be referred back to the RAE to identify a new provider.</a:t>
          </a:r>
        </a:p>
      </dsp:txBody>
      <dsp:txXfrm>
        <a:off x="0" y="906603"/>
        <a:ext cx="10764520" cy="906050"/>
      </dsp:txXfrm>
    </dsp:sp>
    <dsp:sp modelId="{3B1CCE46-C731-48A9-BC71-65D3DD5002BA}">
      <dsp:nvSpPr>
        <dsp:cNvPr id="0" name=""/>
        <dsp:cNvSpPr/>
      </dsp:nvSpPr>
      <dsp:spPr>
        <a:xfrm>
          <a:off x="0" y="1812654"/>
          <a:ext cx="10764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B265C-5C92-4808-862E-D0698EBFF515}">
      <dsp:nvSpPr>
        <dsp:cNvPr id="0" name=""/>
        <dsp:cNvSpPr/>
      </dsp:nvSpPr>
      <dsp:spPr>
        <a:xfrm>
          <a:off x="0" y="1812654"/>
          <a:ext cx="10764520" cy="90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u="none" kern="1200" dirty="0">
              <a:solidFill>
                <a:schemeClr val="tx2"/>
              </a:solidFill>
            </a:rPr>
            <a:t>Ensure</a:t>
          </a:r>
          <a:r>
            <a:rPr lang="en-US" sz="1800" kern="1200" dirty="0">
              <a:solidFill>
                <a:schemeClr val="tx2"/>
              </a:solidFill>
            </a:rPr>
            <a:t> the same availability to all members regardless of payer.</a:t>
          </a:r>
        </a:p>
      </dsp:txBody>
      <dsp:txXfrm>
        <a:off x="0" y="1812654"/>
        <a:ext cx="10764520" cy="906050"/>
      </dsp:txXfrm>
    </dsp:sp>
    <dsp:sp modelId="{D0891B72-87C8-453D-AEF7-02E43E7E08ED}">
      <dsp:nvSpPr>
        <dsp:cNvPr id="0" name=""/>
        <dsp:cNvSpPr/>
      </dsp:nvSpPr>
      <dsp:spPr>
        <a:xfrm>
          <a:off x="0" y="2718705"/>
          <a:ext cx="10764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AEEC0-7F19-480A-8410-13C0762D03C4}">
      <dsp:nvSpPr>
        <dsp:cNvPr id="0" name=""/>
        <dsp:cNvSpPr/>
      </dsp:nvSpPr>
      <dsp:spPr>
        <a:xfrm>
          <a:off x="0" y="2718705"/>
          <a:ext cx="10764520" cy="90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Support minimum hours of operation to include service coverage from 8:00 a.m.–5:00 p.m. Mountain Time, Monday through Friday.</a:t>
          </a:r>
        </a:p>
      </dsp:txBody>
      <dsp:txXfrm>
        <a:off x="0" y="2718705"/>
        <a:ext cx="10764520" cy="906050"/>
      </dsp:txXfrm>
    </dsp:sp>
    <dsp:sp modelId="{9CB0366C-06B2-4E32-8DC0-EBD530A62054}">
      <dsp:nvSpPr>
        <dsp:cNvPr id="0" name=""/>
        <dsp:cNvSpPr/>
      </dsp:nvSpPr>
      <dsp:spPr>
        <a:xfrm>
          <a:off x="0" y="3624756"/>
          <a:ext cx="10764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C3064-1840-444B-8EB0-5BCC72E81E73}">
      <dsp:nvSpPr>
        <dsp:cNvPr id="0" name=""/>
        <dsp:cNvSpPr/>
      </dsp:nvSpPr>
      <dsp:spPr>
        <a:xfrm>
          <a:off x="0" y="3624756"/>
          <a:ext cx="10764520" cy="90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Offer extended hours, outside the hours from 8:00 a.m.–5:00 p.m., on evenings and weekends, and/or offer alternatives for emergency room visits for after-hour urgent care to include access to clinical staff, not just an answering service or referral service staff.</a:t>
          </a:r>
        </a:p>
      </dsp:txBody>
      <dsp:txXfrm>
        <a:off x="0" y="3624756"/>
        <a:ext cx="10764520" cy="906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8B564-A7C9-4DED-B53F-F3FAAE8BA574}">
      <dsp:nvSpPr>
        <dsp:cNvPr id="0" name=""/>
        <dsp:cNvSpPr/>
      </dsp:nvSpPr>
      <dsp:spPr>
        <a:xfrm>
          <a:off x="0" y="511"/>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3635D-DB1F-4B25-A71B-35B9E6D28809}">
      <dsp:nvSpPr>
        <dsp:cNvPr id="0" name=""/>
        <dsp:cNvSpPr/>
      </dsp:nvSpPr>
      <dsp:spPr>
        <a:xfrm>
          <a:off x="362075" y="269823"/>
          <a:ext cx="658318" cy="658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F90FF6-E4C8-4A66-B177-913409AD9DFD}">
      <dsp:nvSpPr>
        <dsp:cNvPr id="0" name=""/>
        <dsp:cNvSpPr/>
      </dsp:nvSpPr>
      <dsp:spPr>
        <a:xfrm>
          <a:off x="1382468" y="511"/>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solidFill>
            </a:rPr>
            <a:t>Hours of Operation: </a:t>
          </a:r>
          <a:r>
            <a:rPr lang="en-US" sz="1600" kern="1200" dirty="0">
              <a:solidFill>
                <a:schemeClr val="accent1"/>
              </a:solidFill>
            </a:rPr>
            <a:t>Providers who serve Health First Colorado members shall offer hours of operation that are no less than the hours of operation offered to commercial enrollees. Minimum hours of provider operation shall include covered service coverage from 8 a.m. to 5 p.m. Monday through Friday and emergency coverage 24 hours a day, seven (7) days a week.</a:t>
          </a:r>
        </a:p>
      </dsp:txBody>
      <dsp:txXfrm>
        <a:off x="1382468" y="511"/>
        <a:ext cx="9133131" cy="1196942"/>
      </dsp:txXfrm>
    </dsp:sp>
    <dsp:sp modelId="{EFF342F0-05A1-4573-8C36-519ECF3B6D9B}">
      <dsp:nvSpPr>
        <dsp:cNvPr id="0" name=""/>
        <dsp:cNvSpPr/>
      </dsp:nvSpPr>
      <dsp:spPr>
        <a:xfrm>
          <a:off x="0" y="1496690"/>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EF204-6B33-4B5A-8D59-0E49F0CD7555}">
      <dsp:nvSpPr>
        <dsp:cNvPr id="0" name=""/>
        <dsp:cNvSpPr/>
      </dsp:nvSpPr>
      <dsp:spPr>
        <a:xfrm>
          <a:off x="362075" y="1766002"/>
          <a:ext cx="658318" cy="658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FC3E90-451E-4A35-B5B5-BBC08D2315AE}">
      <dsp:nvSpPr>
        <dsp:cNvPr id="0" name=""/>
        <dsp:cNvSpPr/>
      </dsp:nvSpPr>
      <dsp:spPr>
        <a:xfrm>
          <a:off x="1382468" y="1496690"/>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solidFill>
            </a:rPr>
            <a:t>Extended Hours of Operation: </a:t>
          </a:r>
          <a:r>
            <a:rPr lang="en-US" sz="1600" kern="1200" dirty="0">
              <a:solidFill>
                <a:schemeClr val="accent1"/>
              </a:solidFill>
            </a:rPr>
            <a:t>Extended Hours of Operation and covered service coverage must be provided for at least two (2) days per week at clinic treatment sites, which should include a combination of additional morning, evening, or weekend hours, to accommodate members who are unable to attend appointments during standard business hours.</a:t>
          </a:r>
        </a:p>
      </dsp:txBody>
      <dsp:txXfrm>
        <a:off x="1382468" y="1496690"/>
        <a:ext cx="9133131" cy="1196942"/>
      </dsp:txXfrm>
    </dsp:sp>
    <dsp:sp modelId="{34EAB92B-2304-4952-AD30-8888C51CC573}">
      <dsp:nvSpPr>
        <dsp:cNvPr id="0" name=""/>
        <dsp:cNvSpPr/>
      </dsp:nvSpPr>
      <dsp:spPr>
        <a:xfrm>
          <a:off x="0" y="2992868"/>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6A2FC-BC2F-41CF-9AC5-DC3A5707A154}">
      <dsp:nvSpPr>
        <dsp:cNvPr id="0" name=""/>
        <dsp:cNvSpPr/>
      </dsp:nvSpPr>
      <dsp:spPr>
        <a:xfrm>
          <a:off x="362075" y="3262180"/>
          <a:ext cx="658318" cy="658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6BDCF-F734-4C17-B1FD-B4D5AD30B65C}">
      <dsp:nvSpPr>
        <dsp:cNvPr id="0" name=""/>
        <dsp:cNvSpPr/>
      </dsp:nvSpPr>
      <dsp:spPr>
        <a:xfrm>
          <a:off x="1382468" y="2992868"/>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solidFill>
            </a:rPr>
            <a:t>Evening and/or Weekend Support Services: </a:t>
          </a:r>
          <a:r>
            <a:rPr lang="en-US" sz="1600" kern="1200" dirty="0">
              <a:solidFill>
                <a:schemeClr val="accent1"/>
              </a:solidFill>
            </a:rPr>
            <a:t>Members and families should have access to clinical staff over evenings and weekends, not just an answering service or referral service staff.</a:t>
          </a:r>
        </a:p>
      </dsp:txBody>
      <dsp:txXfrm>
        <a:off x="1382468" y="2992868"/>
        <a:ext cx="9133131" cy="1196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8B564-A7C9-4DED-B53F-F3FAAE8BA574}">
      <dsp:nvSpPr>
        <dsp:cNvPr id="0" name=""/>
        <dsp:cNvSpPr/>
      </dsp:nvSpPr>
      <dsp:spPr>
        <a:xfrm>
          <a:off x="0" y="511"/>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3635D-DB1F-4B25-A71B-35B9E6D28809}">
      <dsp:nvSpPr>
        <dsp:cNvPr id="0" name=""/>
        <dsp:cNvSpPr/>
      </dsp:nvSpPr>
      <dsp:spPr>
        <a:xfrm>
          <a:off x="362075" y="269823"/>
          <a:ext cx="658318" cy="65831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F90FF6-E4C8-4A66-B177-913409AD9DFD}">
      <dsp:nvSpPr>
        <dsp:cNvPr id="0" name=""/>
        <dsp:cNvSpPr/>
      </dsp:nvSpPr>
      <dsp:spPr>
        <a:xfrm>
          <a:off x="1382468" y="511"/>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977900">
            <a:lnSpc>
              <a:spcPct val="90000"/>
            </a:lnSpc>
            <a:spcBef>
              <a:spcPct val="0"/>
            </a:spcBef>
            <a:spcAft>
              <a:spcPct val="35000"/>
            </a:spcAft>
            <a:buNone/>
          </a:pPr>
          <a:r>
            <a:rPr lang="en-GB" sz="2200" b="1" kern="1200" dirty="0">
              <a:solidFill>
                <a:schemeClr val="accent1"/>
              </a:solidFill>
            </a:rPr>
            <a:t>PCMPs may limit or adjust their panel size at any time. </a:t>
          </a:r>
        </a:p>
        <a:p>
          <a:pPr marL="0" lvl="0" indent="0" algn="l" defTabSz="977900">
            <a:lnSpc>
              <a:spcPct val="90000"/>
            </a:lnSpc>
            <a:spcBef>
              <a:spcPct val="0"/>
            </a:spcBef>
            <a:spcAft>
              <a:spcPct val="35000"/>
            </a:spcAft>
            <a:buNone/>
          </a:pPr>
          <a:r>
            <a:rPr lang="en-GB" sz="2200" b="1" kern="1200" dirty="0">
              <a:solidFill>
                <a:schemeClr val="accent1"/>
              </a:solidFill>
            </a:rPr>
            <a:t>Once a panel limit is reached, no further attributions will be made.</a:t>
          </a:r>
        </a:p>
      </dsp:txBody>
      <dsp:txXfrm>
        <a:off x="1382468" y="511"/>
        <a:ext cx="9133131" cy="1196942"/>
      </dsp:txXfrm>
    </dsp:sp>
    <dsp:sp modelId="{EFF342F0-05A1-4573-8C36-519ECF3B6D9B}">
      <dsp:nvSpPr>
        <dsp:cNvPr id="0" name=""/>
        <dsp:cNvSpPr/>
      </dsp:nvSpPr>
      <dsp:spPr>
        <a:xfrm>
          <a:off x="0" y="1496690"/>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EF204-6B33-4B5A-8D59-0E49F0CD7555}">
      <dsp:nvSpPr>
        <dsp:cNvPr id="0" name=""/>
        <dsp:cNvSpPr/>
      </dsp:nvSpPr>
      <dsp:spPr>
        <a:xfrm>
          <a:off x="362075" y="1766002"/>
          <a:ext cx="658318" cy="65831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FC3E90-451E-4A35-B5B5-BBC08D2315AE}">
      <dsp:nvSpPr>
        <dsp:cNvPr id="0" name=""/>
        <dsp:cNvSpPr/>
      </dsp:nvSpPr>
      <dsp:spPr>
        <a:xfrm>
          <a:off x="1382468" y="1496690"/>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977900">
            <a:lnSpc>
              <a:spcPct val="90000"/>
            </a:lnSpc>
            <a:spcBef>
              <a:spcPct val="0"/>
            </a:spcBef>
            <a:spcAft>
              <a:spcPct val="35000"/>
            </a:spcAft>
            <a:buNone/>
          </a:pPr>
          <a:r>
            <a:rPr lang="en-GB" sz="2200" b="1" kern="1200" dirty="0">
              <a:solidFill>
                <a:schemeClr val="accent1"/>
              </a:solidFill>
            </a:rPr>
            <a:t>PCMPs may turn auto-assignment (geographically based attributions) on or off at any time by contacting their RAE Network Representative.</a:t>
          </a:r>
        </a:p>
      </dsp:txBody>
      <dsp:txXfrm>
        <a:off x="1382468" y="1496690"/>
        <a:ext cx="9133131" cy="1196942"/>
      </dsp:txXfrm>
    </dsp:sp>
    <dsp:sp modelId="{34EAB92B-2304-4952-AD30-8888C51CC573}">
      <dsp:nvSpPr>
        <dsp:cNvPr id="0" name=""/>
        <dsp:cNvSpPr/>
      </dsp:nvSpPr>
      <dsp:spPr>
        <a:xfrm>
          <a:off x="0" y="2992868"/>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6A2FC-BC2F-41CF-9AC5-DC3A5707A154}">
      <dsp:nvSpPr>
        <dsp:cNvPr id="0" name=""/>
        <dsp:cNvSpPr/>
      </dsp:nvSpPr>
      <dsp:spPr>
        <a:xfrm>
          <a:off x="362075" y="3262180"/>
          <a:ext cx="658318" cy="65831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6BDCF-F734-4C17-B1FD-B4D5AD30B65C}">
      <dsp:nvSpPr>
        <dsp:cNvPr id="0" name=""/>
        <dsp:cNvSpPr/>
      </dsp:nvSpPr>
      <dsp:spPr>
        <a:xfrm>
          <a:off x="1382468" y="2992868"/>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977900">
            <a:lnSpc>
              <a:spcPct val="90000"/>
            </a:lnSpc>
            <a:spcBef>
              <a:spcPct val="0"/>
            </a:spcBef>
            <a:spcAft>
              <a:spcPct val="35000"/>
            </a:spcAft>
            <a:buNone/>
          </a:pPr>
          <a:r>
            <a:rPr lang="en-GB" sz="2200" b="1" kern="1200" dirty="0">
              <a:solidFill>
                <a:schemeClr val="accent1"/>
              </a:solidFill>
            </a:rPr>
            <a:t>PCMPs can configure their RAE Member attribution panel in the following ways:</a:t>
          </a:r>
        </a:p>
        <a:p>
          <a:pPr marL="0" lvl="0" indent="0" algn="l" defTabSz="977900">
            <a:lnSpc>
              <a:spcPct val="90000"/>
            </a:lnSpc>
            <a:spcBef>
              <a:spcPct val="0"/>
            </a:spcBef>
            <a:spcAft>
              <a:spcPct val="35000"/>
            </a:spcAft>
            <a:buNone/>
          </a:pPr>
          <a:r>
            <a:rPr lang="en-GB" sz="2200" b="1" kern="1200" dirty="0">
              <a:solidFill>
                <a:schemeClr val="accent1"/>
              </a:solidFill>
            </a:rPr>
            <a:t>Auto-Assignment		Panel Limit		Population Parameters</a:t>
          </a:r>
        </a:p>
      </dsp:txBody>
      <dsp:txXfrm>
        <a:off x="1382468" y="2992868"/>
        <a:ext cx="9133131" cy="1196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CFDC4-2E56-4AF8-A80C-BEC8E816B90B}">
      <dsp:nvSpPr>
        <dsp:cNvPr id="0" name=""/>
        <dsp:cNvSpPr/>
      </dsp:nvSpPr>
      <dsp:spPr>
        <a:xfrm>
          <a:off x="5133" y="799901"/>
          <a:ext cx="2443028" cy="16832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5DF9E4-7057-4D1B-BA32-A9D098907234}">
      <dsp:nvSpPr>
        <dsp:cNvPr id="0" name=""/>
        <dsp:cNvSpPr/>
      </dsp:nvSpPr>
      <dsp:spPr>
        <a:xfrm>
          <a:off x="5133"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rtl="0">
            <a:lnSpc>
              <a:spcPct val="90000"/>
            </a:lnSpc>
            <a:spcBef>
              <a:spcPct val="0"/>
            </a:spcBef>
            <a:spcAft>
              <a:spcPct val="35000"/>
            </a:spcAft>
            <a:buNone/>
          </a:pPr>
          <a:r>
            <a:rPr lang="en-US" sz="2000" b="1" kern="1200" dirty="0">
              <a:solidFill>
                <a:schemeClr val="tx2"/>
              </a:solidFill>
              <a:latin typeface="Dante"/>
            </a:rPr>
            <a:t>PERSON CENTERED</a:t>
          </a:r>
          <a:endParaRPr lang="en-US" sz="2000" b="1" kern="1200" dirty="0">
            <a:solidFill>
              <a:schemeClr val="tx2"/>
            </a:solidFill>
          </a:endParaRPr>
        </a:p>
        <a:p>
          <a:pPr marL="171450" lvl="1" indent="-171450" algn="l" defTabSz="800100" rtl="0">
            <a:lnSpc>
              <a:spcPct val="90000"/>
            </a:lnSpc>
            <a:spcBef>
              <a:spcPct val="0"/>
            </a:spcBef>
            <a:spcAft>
              <a:spcPct val="15000"/>
            </a:spcAft>
            <a:buNone/>
          </a:pPr>
          <a:r>
            <a:rPr lang="en-US" sz="1800" kern="1200" dirty="0">
              <a:solidFill>
                <a:schemeClr val="tx2"/>
              </a:solidFill>
              <a:latin typeface="Dante"/>
            </a:rPr>
            <a:t>Adapting outreach strategies and support service to the needs of the individuals- culture, religion, disabilities, health, literacy &amp; financial.</a:t>
          </a:r>
          <a:endParaRPr lang="en-US" sz="1800" kern="1200" dirty="0">
            <a:solidFill>
              <a:schemeClr val="tx2"/>
            </a:solidFill>
          </a:endParaRPr>
        </a:p>
      </dsp:txBody>
      <dsp:txXfrm>
        <a:off x="5133" y="2483148"/>
        <a:ext cx="2443028" cy="906363"/>
      </dsp:txXfrm>
    </dsp:sp>
    <dsp:sp modelId="{1EAB482F-3AF6-4FF8-BB79-BE53AA548139}">
      <dsp:nvSpPr>
        <dsp:cNvPr id="0" name=""/>
        <dsp:cNvSpPr/>
      </dsp:nvSpPr>
      <dsp:spPr>
        <a:xfrm>
          <a:off x="2692568" y="799901"/>
          <a:ext cx="2443028" cy="16832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CE45E-54B7-4C72-860E-1FBC0643A134}">
      <dsp:nvSpPr>
        <dsp:cNvPr id="0" name=""/>
        <dsp:cNvSpPr/>
      </dsp:nvSpPr>
      <dsp:spPr>
        <a:xfrm>
          <a:off x="2692568"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Dante"/>
            </a:rPr>
            <a:t>COLLABORATION</a:t>
          </a:r>
          <a:endParaRPr lang="en-US" sz="2000" b="1" kern="1200" dirty="0">
            <a:solidFill>
              <a:schemeClr val="tx2"/>
            </a:solidFill>
          </a:endParaRPr>
        </a:p>
        <a:p>
          <a:pPr marL="171450" lvl="1" indent="-171450" algn="l" defTabSz="844550" rtl="0">
            <a:lnSpc>
              <a:spcPct val="90000"/>
            </a:lnSpc>
            <a:spcBef>
              <a:spcPct val="0"/>
            </a:spcBef>
            <a:spcAft>
              <a:spcPct val="15000"/>
            </a:spcAft>
            <a:buNone/>
          </a:pPr>
          <a:r>
            <a:rPr lang="en-US" sz="1900" kern="1200" dirty="0">
              <a:solidFill>
                <a:schemeClr val="tx2"/>
              </a:solidFill>
              <a:latin typeface="Dante"/>
            </a:rPr>
            <a:t>Defining roles and responsibilities, flexibility, training, communication channels, sharing information, data sharing, action plans – who, what, when, where, and being aligned.</a:t>
          </a:r>
          <a:endParaRPr lang="en-US" sz="1900" kern="1200" dirty="0">
            <a:solidFill>
              <a:schemeClr val="tx2"/>
            </a:solidFill>
          </a:endParaRPr>
        </a:p>
      </dsp:txBody>
      <dsp:txXfrm>
        <a:off x="2692568" y="2483148"/>
        <a:ext cx="2443028" cy="906363"/>
      </dsp:txXfrm>
    </dsp:sp>
    <dsp:sp modelId="{9EB87545-FB16-4826-895C-164FF4E27C76}">
      <dsp:nvSpPr>
        <dsp:cNvPr id="0" name=""/>
        <dsp:cNvSpPr/>
      </dsp:nvSpPr>
      <dsp:spPr>
        <a:xfrm>
          <a:off x="5380002" y="799901"/>
          <a:ext cx="2443028" cy="16832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0A0B18-7E7A-4696-8D27-FBF7F0450589}">
      <dsp:nvSpPr>
        <dsp:cNvPr id="0" name=""/>
        <dsp:cNvSpPr/>
      </dsp:nvSpPr>
      <dsp:spPr>
        <a:xfrm>
          <a:off x="5380002"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Dante"/>
            </a:rPr>
            <a:t>EFFICIENCY</a:t>
          </a:r>
          <a:endParaRPr lang="en-US" sz="2000" b="1" kern="1200" dirty="0">
            <a:solidFill>
              <a:schemeClr val="tx2"/>
            </a:solidFill>
          </a:endParaRPr>
        </a:p>
        <a:p>
          <a:pPr marL="171450" lvl="1" indent="-171450" algn="l" defTabSz="800100" rtl="0">
            <a:lnSpc>
              <a:spcPct val="90000"/>
            </a:lnSpc>
            <a:spcBef>
              <a:spcPct val="0"/>
            </a:spcBef>
            <a:spcAft>
              <a:spcPct val="15000"/>
            </a:spcAft>
            <a:buNone/>
          </a:pPr>
          <a:r>
            <a:rPr lang="en-US" sz="1800" b="0" kern="1200" dirty="0">
              <a:solidFill>
                <a:schemeClr val="tx2"/>
              </a:solidFill>
              <a:latin typeface="Dante"/>
            </a:rPr>
            <a:t>Data sharing agreements, standardized meetings, policy and procedures. </a:t>
          </a:r>
          <a:endParaRPr lang="en-US" sz="1800" b="0" kern="1200" dirty="0">
            <a:solidFill>
              <a:schemeClr val="tx2"/>
            </a:solidFill>
          </a:endParaRPr>
        </a:p>
      </dsp:txBody>
      <dsp:txXfrm>
        <a:off x="5380002" y="2483148"/>
        <a:ext cx="2443028" cy="906363"/>
      </dsp:txXfrm>
    </dsp:sp>
    <dsp:sp modelId="{784FA404-604F-47FA-AA9C-F68E97020B55}">
      <dsp:nvSpPr>
        <dsp:cNvPr id="0" name=""/>
        <dsp:cNvSpPr/>
      </dsp:nvSpPr>
      <dsp:spPr>
        <a:xfrm>
          <a:off x="8081753" y="799901"/>
          <a:ext cx="2424657" cy="168324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96E90E-0DD3-4D21-A725-E680C52512C2}">
      <dsp:nvSpPr>
        <dsp:cNvPr id="0" name=""/>
        <dsp:cNvSpPr/>
      </dsp:nvSpPr>
      <dsp:spPr>
        <a:xfrm>
          <a:off x="8067437"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Dante"/>
            </a:rPr>
            <a:t>TRAINING</a:t>
          </a:r>
          <a:endParaRPr lang="en-US" sz="2000" b="1" kern="1200" dirty="0">
            <a:solidFill>
              <a:schemeClr val="tx2"/>
            </a:solidFill>
          </a:endParaRPr>
        </a:p>
        <a:p>
          <a:pPr marL="228600" lvl="1" indent="-228600" algn="l" defTabSz="889000" rtl="0">
            <a:lnSpc>
              <a:spcPct val="90000"/>
            </a:lnSpc>
            <a:spcBef>
              <a:spcPct val="0"/>
            </a:spcBef>
            <a:spcAft>
              <a:spcPct val="15000"/>
            </a:spcAft>
            <a:buNone/>
          </a:pPr>
          <a:r>
            <a:rPr lang="en-US" sz="2000" b="1" kern="1200" dirty="0">
              <a:solidFill>
                <a:schemeClr val="tx2"/>
              </a:solidFill>
              <a:latin typeface="Dante"/>
            </a:rPr>
            <a:t>Comprehensive training programs regarding waivers, behavioral health, State plan benefits, creative solutions, tools &amp; technology. </a:t>
          </a:r>
          <a:endParaRPr lang="en-US" sz="2000" b="1" kern="1200" dirty="0">
            <a:solidFill>
              <a:schemeClr val="tx2"/>
            </a:solidFill>
          </a:endParaRPr>
        </a:p>
      </dsp:txBody>
      <dsp:txXfrm>
        <a:off x="8067437" y="2483148"/>
        <a:ext cx="2443028" cy="906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CFDC4-2E56-4AF8-A80C-BEC8E816B90B}">
      <dsp:nvSpPr>
        <dsp:cNvPr id="0" name=""/>
        <dsp:cNvSpPr/>
      </dsp:nvSpPr>
      <dsp:spPr>
        <a:xfrm>
          <a:off x="5133" y="799901"/>
          <a:ext cx="2443028" cy="16832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5DF9E4-7057-4D1B-BA32-A9D098907234}">
      <dsp:nvSpPr>
        <dsp:cNvPr id="0" name=""/>
        <dsp:cNvSpPr/>
      </dsp:nvSpPr>
      <dsp:spPr>
        <a:xfrm>
          <a:off x="5133"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2"/>
              </a:solidFill>
              <a:latin typeface="Dante"/>
            </a:rPr>
            <a:t>CONNECTING</a:t>
          </a:r>
          <a:endParaRPr lang="en-US" sz="2000" b="1" kern="1200">
            <a:solidFill>
              <a:schemeClr val="tx2"/>
            </a:solidFill>
          </a:endParaRPr>
        </a:p>
        <a:p>
          <a:pPr marL="171450" lvl="1" indent="-171450" algn="l" defTabSz="800100" rtl="0">
            <a:lnSpc>
              <a:spcPct val="90000"/>
            </a:lnSpc>
            <a:spcBef>
              <a:spcPct val="0"/>
            </a:spcBef>
            <a:spcAft>
              <a:spcPct val="15000"/>
            </a:spcAft>
            <a:buNone/>
          </a:pPr>
          <a:r>
            <a:rPr lang="en-US" sz="1800" kern="1200" dirty="0">
              <a:solidFill>
                <a:schemeClr val="tx2"/>
              </a:solidFill>
              <a:latin typeface="Dante"/>
            </a:rPr>
            <a:t>Connecting members with services and providers</a:t>
          </a:r>
          <a:endParaRPr lang="en-US" sz="1800" kern="1200" dirty="0">
            <a:solidFill>
              <a:schemeClr val="tx2"/>
            </a:solidFill>
          </a:endParaRPr>
        </a:p>
      </dsp:txBody>
      <dsp:txXfrm>
        <a:off x="5133" y="2483148"/>
        <a:ext cx="2443028" cy="906363"/>
      </dsp:txXfrm>
    </dsp:sp>
    <dsp:sp modelId="{1EAB482F-3AF6-4FF8-BB79-BE53AA548139}">
      <dsp:nvSpPr>
        <dsp:cNvPr id="0" name=""/>
        <dsp:cNvSpPr/>
      </dsp:nvSpPr>
      <dsp:spPr>
        <a:xfrm>
          <a:off x="2692568" y="799901"/>
          <a:ext cx="2443028" cy="16832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CE45E-54B7-4C72-860E-1FBC0643A134}">
      <dsp:nvSpPr>
        <dsp:cNvPr id="0" name=""/>
        <dsp:cNvSpPr/>
      </dsp:nvSpPr>
      <dsp:spPr>
        <a:xfrm>
          <a:off x="2692568"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2"/>
              </a:solidFill>
              <a:latin typeface="Dante"/>
            </a:rPr>
            <a:t>LINKING</a:t>
          </a:r>
          <a:endParaRPr lang="en-US" sz="2000" b="1" kern="1200">
            <a:solidFill>
              <a:schemeClr val="tx2"/>
            </a:solidFill>
          </a:endParaRPr>
        </a:p>
        <a:p>
          <a:pPr marL="171450" lvl="1" indent="-171450" algn="l" defTabSz="844550" rtl="0">
            <a:lnSpc>
              <a:spcPct val="90000"/>
            </a:lnSpc>
            <a:spcBef>
              <a:spcPct val="0"/>
            </a:spcBef>
            <a:spcAft>
              <a:spcPct val="15000"/>
            </a:spcAft>
            <a:buNone/>
          </a:pPr>
          <a:r>
            <a:rPr lang="en-US" sz="1900" kern="1200" dirty="0">
              <a:solidFill>
                <a:schemeClr val="tx2"/>
              </a:solidFill>
              <a:latin typeface="Dante"/>
            </a:rPr>
            <a:t>Linking members to resources such as transportation, food assistance, housing and other social services</a:t>
          </a:r>
          <a:endParaRPr lang="en-US" sz="1900" kern="1200" dirty="0">
            <a:solidFill>
              <a:schemeClr val="tx2"/>
            </a:solidFill>
          </a:endParaRPr>
        </a:p>
      </dsp:txBody>
      <dsp:txXfrm>
        <a:off x="2692568" y="2483148"/>
        <a:ext cx="2443028" cy="906363"/>
      </dsp:txXfrm>
    </dsp:sp>
    <dsp:sp modelId="{9EB87545-FB16-4826-895C-164FF4E27C76}">
      <dsp:nvSpPr>
        <dsp:cNvPr id="0" name=""/>
        <dsp:cNvSpPr/>
      </dsp:nvSpPr>
      <dsp:spPr>
        <a:xfrm>
          <a:off x="5380002" y="799901"/>
          <a:ext cx="2443028" cy="16832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0A0B18-7E7A-4696-8D27-FBF7F0450589}">
      <dsp:nvSpPr>
        <dsp:cNvPr id="0" name=""/>
        <dsp:cNvSpPr/>
      </dsp:nvSpPr>
      <dsp:spPr>
        <a:xfrm>
          <a:off x="5380002"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2"/>
              </a:solidFill>
              <a:latin typeface="Dante"/>
            </a:rPr>
            <a:t>ASSISTING</a:t>
          </a:r>
          <a:endParaRPr lang="en-US" sz="2000" b="1" kern="1200">
            <a:solidFill>
              <a:schemeClr val="tx2"/>
            </a:solidFill>
          </a:endParaRPr>
        </a:p>
        <a:p>
          <a:pPr marL="171450" lvl="1" indent="-171450" algn="l" defTabSz="800100" rtl="0">
            <a:lnSpc>
              <a:spcPct val="90000"/>
            </a:lnSpc>
            <a:spcBef>
              <a:spcPct val="0"/>
            </a:spcBef>
            <a:spcAft>
              <a:spcPct val="15000"/>
            </a:spcAft>
            <a:buNone/>
          </a:pPr>
          <a:r>
            <a:rPr lang="en-US" sz="1800" b="0" kern="1200" dirty="0">
              <a:solidFill>
                <a:schemeClr val="tx2"/>
              </a:solidFill>
              <a:latin typeface="Dante"/>
            </a:rPr>
            <a:t>Assisting members with understanding their medical conditions</a:t>
          </a:r>
          <a:endParaRPr lang="en-US" sz="1800" b="0" kern="1200" dirty="0">
            <a:solidFill>
              <a:schemeClr val="tx2"/>
            </a:solidFill>
          </a:endParaRPr>
        </a:p>
      </dsp:txBody>
      <dsp:txXfrm>
        <a:off x="5380002" y="2483148"/>
        <a:ext cx="2443028" cy="906363"/>
      </dsp:txXfrm>
    </dsp:sp>
    <dsp:sp modelId="{784FA404-604F-47FA-AA9C-F68E97020B55}">
      <dsp:nvSpPr>
        <dsp:cNvPr id="0" name=""/>
        <dsp:cNvSpPr/>
      </dsp:nvSpPr>
      <dsp:spPr>
        <a:xfrm>
          <a:off x="8081753" y="799901"/>
          <a:ext cx="2424657" cy="168324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96E90E-0DD3-4D21-A725-E680C52512C2}">
      <dsp:nvSpPr>
        <dsp:cNvPr id="0" name=""/>
        <dsp:cNvSpPr/>
      </dsp:nvSpPr>
      <dsp:spPr>
        <a:xfrm>
          <a:off x="8067437"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2"/>
              </a:solidFill>
              <a:latin typeface="Dante"/>
            </a:rPr>
            <a:t>SUPPORTING</a:t>
          </a:r>
          <a:endParaRPr lang="en-US" sz="2000" b="1" kern="1200">
            <a:solidFill>
              <a:schemeClr val="tx2"/>
            </a:solidFill>
          </a:endParaRPr>
        </a:p>
        <a:p>
          <a:pPr marL="228600" lvl="1" indent="-228600" algn="l" defTabSz="889000" rtl="0">
            <a:lnSpc>
              <a:spcPct val="90000"/>
            </a:lnSpc>
            <a:spcBef>
              <a:spcPct val="0"/>
            </a:spcBef>
            <a:spcAft>
              <a:spcPct val="15000"/>
            </a:spcAft>
            <a:buNone/>
          </a:pPr>
          <a:r>
            <a:rPr lang="en-US" sz="2000" b="1" kern="1200" dirty="0">
              <a:solidFill>
                <a:schemeClr val="tx2"/>
              </a:solidFill>
              <a:latin typeface="Dante"/>
            </a:rPr>
            <a:t>Supporting members in managing physical and behavioral benefits</a:t>
          </a:r>
          <a:endParaRPr lang="en-US" sz="2000" b="1" kern="1200" dirty="0">
            <a:solidFill>
              <a:schemeClr val="tx2"/>
            </a:solidFill>
          </a:endParaRPr>
        </a:p>
      </dsp:txBody>
      <dsp:txXfrm>
        <a:off x="8067437" y="2483148"/>
        <a:ext cx="2443028" cy="9063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75763-BEBD-4308-A614-AE17AA87B0F0}">
      <dsp:nvSpPr>
        <dsp:cNvPr id="0" name=""/>
        <dsp:cNvSpPr/>
      </dsp:nvSpPr>
      <dsp:spPr>
        <a:xfrm>
          <a:off x="-508746" y="0"/>
          <a:ext cx="4351338" cy="4351338"/>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24BCC-4D62-4723-8B13-5E4FBBFA6B3B}">
      <dsp:nvSpPr>
        <dsp:cNvPr id="0" name=""/>
        <dsp:cNvSpPr/>
      </dsp:nvSpPr>
      <dsp:spPr>
        <a:xfrm>
          <a:off x="1666922" y="0"/>
          <a:ext cx="83399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Year 1</a:t>
          </a:r>
        </a:p>
      </dsp:txBody>
      <dsp:txXfrm>
        <a:off x="1666922" y="0"/>
        <a:ext cx="4169965" cy="1305404"/>
      </dsp:txXfrm>
    </dsp:sp>
    <dsp:sp modelId="{0D3EDCF1-D8D9-43BA-9513-C69FE7F06E8A}">
      <dsp:nvSpPr>
        <dsp:cNvPr id="0" name=""/>
        <dsp:cNvSpPr/>
      </dsp:nvSpPr>
      <dsp:spPr>
        <a:xfrm>
          <a:off x="252739" y="1305404"/>
          <a:ext cx="2828366" cy="2828366"/>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24BBB-14CB-4AFE-95F0-E6D2096C957A}">
      <dsp:nvSpPr>
        <dsp:cNvPr id="0" name=""/>
        <dsp:cNvSpPr/>
      </dsp:nvSpPr>
      <dsp:spPr>
        <a:xfrm>
          <a:off x="1666922" y="1305404"/>
          <a:ext cx="8339931" cy="28283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Year 2+</a:t>
          </a:r>
        </a:p>
      </dsp:txBody>
      <dsp:txXfrm>
        <a:off x="1666922" y="1305404"/>
        <a:ext cx="4169965" cy="1305399"/>
      </dsp:txXfrm>
    </dsp:sp>
    <dsp:sp modelId="{DC67E20E-5B44-49CC-AC2F-88B45522C31B}">
      <dsp:nvSpPr>
        <dsp:cNvPr id="0" name=""/>
        <dsp:cNvSpPr/>
      </dsp:nvSpPr>
      <dsp:spPr>
        <a:xfrm>
          <a:off x="1014222" y="2610804"/>
          <a:ext cx="1305400" cy="1305400"/>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65D563-DAB8-4091-8938-899EF079E1D3}">
      <dsp:nvSpPr>
        <dsp:cNvPr id="0" name=""/>
        <dsp:cNvSpPr/>
      </dsp:nvSpPr>
      <dsp:spPr>
        <a:xfrm>
          <a:off x="1666922" y="2610804"/>
          <a:ext cx="8339931" cy="1305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Incentive </a:t>
          </a:r>
        </a:p>
        <a:p>
          <a:pPr marL="0" lvl="0" indent="0" algn="ctr" defTabSz="1066800">
            <a:lnSpc>
              <a:spcPct val="90000"/>
            </a:lnSpc>
            <a:spcBef>
              <a:spcPct val="0"/>
            </a:spcBef>
            <a:spcAft>
              <a:spcPct val="35000"/>
            </a:spcAft>
            <a:buNone/>
          </a:pPr>
          <a:r>
            <a:rPr lang="en-US" sz="2400" kern="1200"/>
            <a:t>Payments</a:t>
          </a:r>
        </a:p>
      </dsp:txBody>
      <dsp:txXfrm>
        <a:off x="1666922" y="2610804"/>
        <a:ext cx="4169965" cy="1305400"/>
      </dsp:txXfrm>
    </dsp:sp>
    <dsp:sp modelId="{6E940445-5DDD-48DB-BE02-2A46BEA0E068}">
      <dsp:nvSpPr>
        <dsp:cNvPr id="0" name=""/>
        <dsp:cNvSpPr/>
      </dsp:nvSpPr>
      <dsp:spPr>
        <a:xfrm>
          <a:off x="4303195" y="0"/>
          <a:ext cx="6162500" cy="13054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a:t>No KPIs</a:t>
          </a:r>
        </a:p>
        <a:p>
          <a:pPr marL="171450" lvl="1" indent="-171450" algn="l" defTabSz="711200">
            <a:lnSpc>
              <a:spcPct val="90000"/>
            </a:lnSpc>
            <a:spcBef>
              <a:spcPct val="0"/>
            </a:spcBef>
            <a:spcAft>
              <a:spcPct val="15000"/>
            </a:spcAft>
            <a:buChar char="•"/>
          </a:pPr>
          <a:r>
            <a:rPr lang="en-US" sz="1600" kern="1200"/>
            <a:t>All Practices will engage in Practice Transformation</a:t>
          </a:r>
        </a:p>
        <a:p>
          <a:pPr marL="171450" lvl="1" indent="-171450" algn="l" defTabSz="711200">
            <a:lnSpc>
              <a:spcPct val="90000"/>
            </a:lnSpc>
            <a:spcBef>
              <a:spcPct val="0"/>
            </a:spcBef>
            <a:spcAft>
              <a:spcPct val="15000"/>
            </a:spcAft>
            <a:buChar char="•"/>
          </a:pPr>
          <a:r>
            <a:rPr lang="en-US" sz="1600" kern="1200"/>
            <a:t>Performance measurement will be PI activities around improving baseline performance on future KPIs</a:t>
          </a:r>
        </a:p>
      </dsp:txBody>
      <dsp:txXfrm>
        <a:off x="4303195" y="0"/>
        <a:ext cx="6162500" cy="1305404"/>
      </dsp:txXfrm>
    </dsp:sp>
    <dsp:sp modelId="{ED4895AC-39C5-4F21-A596-285F1DD31DCE}">
      <dsp:nvSpPr>
        <dsp:cNvPr id="0" name=""/>
        <dsp:cNvSpPr/>
      </dsp:nvSpPr>
      <dsp:spPr>
        <a:xfrm>
          <a:off x="4280511" y="1286554"/>
          <a:ext cx="6204950" cy="13053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a:t>KPIs Begin</a:t>
          </a:r>
        </a:p>
        <a:p>
          <a:pPr marL="171450" lvl="1" indent="-171450" algn="l" defTabSz="711200">
            <a:lnSpc>
              <a:spcPct val="90000"/>
            </a:lnSpc>
            <a:spcBef>
              <a:spcPct val="0"/>
            </a:spcBef>
            <a:spcAft>
              <a:spcPct val="15000"/>
            </a:spcAft>
            <a:buChar char="•"/>
          </a:pPr>
          <a:r>
            <a:rPr lang="en-US" sz="1600" kern="1200"/>
            <a:t>Practices are broken into ether a Practice Transformation Track or      a Performance Measures Track – depending on membership size</a:t>
          </a:r>
        </a:p>
        <a:p>
          <a:pPr marL="342900" lvl="2" indent="-171450" algn="l" defTabSz="711200">
            <a:lnSpc>
              <a:spcPct val="90000"/>
            </a:lnSpc>
            <a:spcBef>
              <a:spcPct val="0"/>
            </a:spcBef>
            <a:spcAft>
              <a:spcPct val="15000"/>
            </a:spcAft>
            <a:buChar char="•"/>
          </a:pPr>
          <a:r>
            <a:rPr lang="en-US" sz="1600" kern="1200"/>
            <a:t>Practice Transformation Track will continue PI activities</a:t>
          </a:r>
        </a:p>
        <a:p>
          <a:pPr marL="342900" lvl="2" indent="-171450" algn="l" defTabSz="711200">
            <a:lnSpc>
              <a:spcPct val="90000"/>
            </a:lnSpc>
            <a:spcBef>
              <a:spcPct val="0"/>
            </a:spcBef>
            <a:spcAft>
              <a:spcPct val="15000"/>
            </a:spcAft>
            <a:buChar char="•"/>
          </a:pPr>
          <a:r>
            <a:rPr lang="en-US" sz="1600" kern="1200"/>
            <a:t>Performance Track will work on KPIs similar to Phase II</a:t>
          </a:r>
        </a:p>
      </dsp:txBody>
      <dsp:txXfrm>
        <a:off x="4280511" y="1286554"/>
        <a:ext cx="6204950" cy="1305399"/>
      </dsp:txXfrm>
    </dsp:sp>
    <dsp:sp modelId="{1F5B9873-83EC-4C59-B412-6547919DB080}">
      <dsp:nvSpPr>
        <dsp:cNvPr id="0" name=""/>
        <dsp:cNvSpPr/>
      </dsp:nvSpPr>
      <dsp:spPr>
        <a:xfrm>
          <a:off x="4254094" y="2601379"/>
          <a:ext cx="6080893" cy="13054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a:t>Because the state is moving to a calendar year, the first payments may not be received until 18 months (or more) after the start of     the new contract.</a:t>
          </a:r>
        </a:p>
        <a:p>
          <a:pPr marL="342900" lvl="2" indent="-171450" algn="l" defTabSz="711200">
            <a:lnSpc>
              <a:spcPct val="90000"/>
            </a:lnSpc>
            <a:spcBef>
              <a:spcPct val="0"/>
            </a:spcBef>
            <a:spcAft>
              <a:spcPct val="15000"/>
            </a:spcAft>
            <a:buChar char="•"/>
          </a:pPr>
          <a:r>
            <a:rPr lang="en-US" sz="1600" kern="1200"/>
            <a:t>Time to close the calendar year – starting in January of 2026</a:t>
          </a:r>
        </a:p>
        <a:p>
          <a:pPr marL="342900" lvl="2" indent="-171450" algn="l" defTabSz="711200">
            <a:lnSpc>
              <a:spcPct val="90000"/>
            </a:lnSpc>
            <a:spcBef>
              <a:spcPct val="0"/>
            </a:spcBef>
            <a:spcAft>
              <a:spcPct val="15000"/>
            </a:spcAft>
            <a:buChar char="•"/>
          </a:pPr>
          <a:r>
            <a:rPr lang="en-US" sz="1600" kern="1200"/>
            <a:t>Plus time to calculate measures</a:t>
          </a:r>
        </a:p>
      </dsp:txBody>
      <dsp:txXfrm>
        <a:off x="4254094" y="2601379"/>
        <a:ext cx="6080893" cy="13054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85773-E831-40C3-B08E-FE9BDAA69383}" type="slidenum">
              <a:rPr lang="en-US" smtClean="0"/>
              <a:t>1</a:t>
            </a:fld>
            <a:endParaRPr lang="en-US"/>
          </a:p>
        </p:txBody>
      </p:sp>
    </p:spTree>
    <p:extLst>
      <p:ext uri="{BB962C8B-B14F-4D97-AF65-F5344CB8AC3E}">
        <p14:creationId xmlns:p14="http://schemas.microsoft.com/office/powerpoint/2010/main" val="518013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37</a:t>
            </a:fld>
            <a:endParaRPr lang="en-US"/>
          </a:p>
        </p:txBody>
      </p:sp>
    </p:spTree>
    <p:extLst>
      <p:ext uri="{BB962C8B-B14F-4D97-AF65-F5344CB8AC3E}">
        <p14:creationId xmlns:p14="http://schemas.microsoft.com/office/powerpoint/2010/main" val="316171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41</a:t>
            </a:fld>
            <a:endParaRPr lang="en-US"/>
          </a:p>
        </p:txBody>
      </p:sp>
    </p:spTree>
    <p:extLst>
      <p:ext uri="{BB962C8B-B14F-4D97-AF65-F5344CB8AC3E}">
        <p14:creationId xmlns:p14="http://schemas.microsoft.com/office/powerpoint/2010/main" val="390608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485773-E831-40C3-B08E-FE9BDAA69383}" type="slidenum">
              <a:rPr lang="en-US" smtClean="0"/>
              <a:t>48</a:t>
            </a:fld>
            <a:endParaRPr lang="en-US"/>
          </a:p>
        </p:txBody>
      </p:sp>
    </p:spTree>
    <p:extLst>
      <p:ext uri="{BB962C8B-B14F-4D97-AF65-F5344CB8AC3E}">
        <p14:creationId xmlns:p14="http://schemas.microsoft.com/office/powerpoint/2010/main" val="338169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PT Coaches collaborate with clinic team members to optimize workflows across the practice.</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5E485773-E831-40C3-B08E-FE9BDAA69383}" type="slidenum">
              <a:rPr lang="en-US" smtClean="0"/>
              <a:t>51</a:t>
            </a:fld>
            <a:endParaRPr lang="en-US"/>
          </a:p>
        </p:txBody>
      </p:sp>
    </p:spTree>
    <p:extLst>
      <p:ext uri="{BB962C8B-B14F-4D97-AF65-F5344CB8AC3E}">
        <p14:creationId xmlns:p14="http://schemas.microsoft.com/office/powerpoint/2010/main" val="51730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85773-E831-40C3-B08E-FE9BDAA69383}" type="slidenum">
              <a:rPr lang="en-US" smtClean="0"/>
              <a:t>52</a:t>
            </a:fld>
            <a:endParaRPr lang="en-US"/>
          </a:p>
        </p:txBody>
      </p:sp>
    </p:spTree>
    <p:extLst>
      <p:ext uri="{BB962C8B-B14F-4D97-AF65-F5344CB8AC3E}">
        <p14:creationId xmlns:p14="http://schemas.microsoft.com/office/powerpoint/2010/main" val="42536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485773-E831-40C3-B08E-FE9BDAA69383}" type="slidenum">
              <a:rPr lang="en-US" smtClean="0"/>
              <a:t>56</a:t>
            </a:fld>
            <a:endParaRPr lang="en-US"/>
          </a:p>
        </p:txBody>
      </p:sp>
    </p:spTree>
    <p:extLst>
      <p:ext uri="{BB962C8B-B14F-4D97-AF65-F5344CB8AC3E}">
        <p14:creationId xmlns:p14="http://schemas.microsoft.com/office/powerpoint/2010/main" val="141710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59</a:t>
            </a:fld>
            <a:endParaRPr lang="en-US"/>
          </a:p>
        </p:txBody>
      </p:sp>
    </p:spTree>
    <p:extLst>
      <p:ext uri="{BB962C8B-B14F-4D97-AF65-F5344CB8AC3E}">
        <p14:creationId xmlns:p14="http://schemas.microsoft.com/office/powerpoint/2010/main" val="40922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85773-E831-40C3-B08E-FE9BDAA69383}" type="slidenum">
              <a:rPr lang="en-US" smtClean="0"/>
              <a:t>60</a:t>
            </a:fld>
            <a:endParaRPr lang="en-US"/>
          </a:p>
        </p:txBody>
      </p:sp>
    </p:spTree>
    <p:extLst>
      <p:ext uri="{BB962C8B-B14F-4D97-AF65-F5344CB8AC3E}">
        <p14:creationId xmlns:p14="http://schemas.microsoft.com/office/powerpoint/2010/main" val="483098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1F4F-4B59-3FF9-23F5-55A516132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83E67-7637-51FA-E2DC-3CCDA598A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EE7EB-6DE0-4958-33B0-03AAD583CBE0}"/>
              </a:ext>
            </a:extLst>
          </p:cNvPr>
          <p:cNvSpPr>
            <a:spLocks noGrp="1"/>
          </p:cNvSpPr>
          <p:nvPr>
            <p:ph type="body" idx="1"/>
          </p:nvPr>
        </p:nvSpPr>
        <p:spPr/>
        <p:txBody>
          <a:bodyPr/>
          <a:lstStyle/>
          <a:p>
            <a:pPr marL="171450" indent="-171450">
              <a:buFont typeface="Calibri,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6AD07BAF-21A6-2BC7-4C90-7AB0D80E402B}"/>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084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1DAD-FE09-ACA8-8853-0F79EB86D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F5C2B-2092-3029-2878-ADF3B4894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F6061-4506-8271-C03D-2CAB2A1FD2FF}"/>
              </a:ext>
            </a:extLst>
          </p:cNvPr>
          <p:cNvSpPr>
            <a:spLocks noGrp="1"/>
          </p:cNvSpPr>
          <p:nvPr>
            <p:ph type="body" idx="1"/>
          </p:nvPr>
        </p:nvSpPr>
        <p:spPr/>
        <p:txBody>
          <a:bodyPr/>
          <a:lstStyle/>
          <a:p>
            <a:pPr marL="171450" indent="-171450">
              <a:buFont typeface="Calibri,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23487D35-D878-E4C0-C386-4AB49CC1B435}"/>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487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85773-E831-40C3-B08E-FE9BDAA69383}" type="slidenum">
              <a:rPr lang="en-US" smtClean="0"/>
              <a:t>3</a:t>
            </a:fld>
            <a:endParaRPr lang="en-US"/>
          </a:p>
        </p:txBody>
      </p:sp>
    </p:spTree>
    <p:extLst>
      <p:ext uri="{BB962C8B-B14F-4D97-AF65-F5344CB8AC3E}">
        <p14:creationId xmlns:p14="http://schemas.microsoft.com/office/powerpoint/2010/main" val="100743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Most of the information we will briefly review today is on the PCMP Manual available on the Provider Page of the NHP Website. We encourage that you download the PCMP Manual and review it. </a:t>
            </a:r>
          </a:p>
          <a:p>
            <a:endParaRPr lang="en-US">
              <a:ea typeface="Calibri"/>
              <a:cs typeface="Calibri"/>
            </a:endParaRPr>
          </a:p>
          <a:p>
            <a:r>
              <a:rPr lang="en-US">
                <a:ea typeface="Calibri"/>
                <a:cs typeface="Calibri"/>
              </a:rPr>
              <a:t>The website is currently under construction and will go live starting July 1, 2025. However, we have created a temporary page for Providers that has all of this information for your use. </a:t>
            </a:r>
          </a:p>
          <a:p>
            <a:endParaRPr lang="en-US">
              <a:ea typeface="Calibri"/>
              <a:cs typeface="Calibri"/>
            </a:endParaRPr>
          </a:p>
          <a:p>
            <a:r>
              <a:rPr lang="en-US">
                <a:ea typeface="Calibri"/>
                <a:cs typeface="Calibri"/>
              </a:rPr>
              <a:t>Note that the PCMP Manual is subject to update to reflect state, federal or NHP policy changes.</a:t>
            </a:r>
          </a:p>
          <a:p>
            <a:endParaRPr lang="en-US">
              <a:ea typeface="Calibri"/>
              <a:cs typeface="Calibri"/>
            </a:endParaRPr>
          </a:p>
          <a:p>
            <a:r>
              <a:rPr lang="en-US">
                <a:ea typeface="Calibri"/>
                <a:cs typeface="Calibri"/>
              </a:rPr>
              <a:t>Should you have any questions, please email Network Management.</a:t>
            </a:r>
          </a:p>
        </p:txBody>
      </p:sp>
      <p:sp>
        <p:nvSpPr>
          <p:cNvPr id="4" name="Slide Number Placeholder 3"/>
          <p:cNvSpPr>
            <a:spLocks noGrp="1"/>
          </p:cNvSpPr>
          <p:nvPr>
            <p:ph type="sldNum" sz="quarter" idx="5"/>
          </p:nvPr>
        </p:nvSpPr>
        <p:spPr/>
        <p:txBody>
          <a:bodyPr/>
          <a:lstStyle/>
          <a:p>
            <a:fld id="{5E485773-E831-40C3-B08E-FE9BDAA69383}" type="slidenum">
              <a:rPr lang="en-US" smtClean="0"/>
              <a:t>4</a:t>
            </a:fld>
            <a:endParaRPr lang="en-US"/>
          </a:p>
        </p:txBody>
      </p:sp>
    </p:spTree>
    <p:extLst>
      <p:ext uri="{BB962C8B-B14F-4D97-AF65-F5344CB8AC3E}">
        <p14:creationId xmlns:p14="http://schemas.microsoft.com/office/powerpoint/2010/main" val="220653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85773-E831-40C3-B08E-FE9BDAA69383}" type="slidenum">
              <a:rPr lang="en-US" smtClean="0"/>
              <a:t>5</a:t>
            </a:fld>
            <a:endParaRPr lang="en-US"/>
          </a:p>
        </p:txBody>
      </p:sp>
    </p:spTree>
    <p:extLst>
      <p:ext uri="{BB962C8B-B14F-4D97-AF65-F5344CB8AC3E}">
        <p14:creationId xmlns:p14="http://schemas.microsoft.com/office/powerpoint/2010/main" val="14271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539F0-BF90-0914-0A82-1FCA1C17F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5D87C-026C-CAEB-A622-42230A5F5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CD119-C0B3-017F-8A52-034AAF936C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F76764-E55C-ECD6-96FB-452FDC0DFE40}"/>
              </a:ext>
            </a:extLst>
          </p:cNvPr>
          <p:cNvSpPr>
            <a:spLocks noGrp="1"/>
          </p:cNvSpPr>
          <p:nvPr>
            <p:ph type="sldNum" sz="quarter" idx="5"/>
          </p:nvPr>
        </p:nvSpPr>
        <p:spPr/>
        <p:txBody>
          <a:bodyPr/>
          <a:lstStyle/>
          <a:p>
            <a:fld id="{5E485773-E831-40C3-B08E-FE9BDAA69383}" type="slidenum">
              <a:rPr lang="en-US" smtClean="0"/>
              <a:t>10</a:t>
            </a:fld>
            <a:endParaRPr lang="en-US"/>
          </a:p>
        </p:txBody>
      </p:sp>
    </p:spTree>
    <p:extLst>
      <p:ext uri="{BB962C8B-B14F-4D97-AF65-F5344CB8AC3E}">
        <p14:creationId xmlns:p14="http://schemas.microsoft.com/office/powerpoint/2010/main" val="347912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Dante"/>
                <a:cs typeface="Arial"/>
              </a:rPr>
              <a:t>All Tier 3 practice sites must accept geographic-proximity auto attributions, also known as auto- assignment, for all months in which they intend to operate as a Tier 3. If geographic auto-attribution exceeds a panel limit set by the practice, the practice must adjust it in the Department’s PCMP system appropriately to receive additional member assignments — no later than the first day of the </a:t>
            </a:r>
            <a:r>
              <a:rPr lang="en-US" sz="1050" dirty="0">
                <a:solidFill>
                  <a:srgbClr val="FFFFFF"/>
                </a:solidFill>
                <a:latin typeface="Dante"/>
                <a:cs typeface="Arial"/>
              </a:rPr>
              <a:t>next calendar quarter. The practice should consult in advance with NHP if it expects a panel limit to affect auto-attribution and tier status.</a:t>
            </a:r>
            <a:endParaRPr lang="en-GB" sz="1050" dirty="0">
              <a:solidFill>
                <a:srgbClr val="FFFFFF"/>
              </a:solidFill>
              <a:latin typeface="Dante"/>
              <a:cs typeface="Arial"/>
            </a:endParaRPr>
          </a:p>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34</a:t>
            </a:fld>
            <a:endParaRPr lang="en-US"/>
          </a:p>
        </p:txBody>
      </p:sp>
    </p:spTree>
    <p:extLst>
      <p:ext uri="{BB962C8B-B14F-4D97-AF65-F5344CB8AC3E}">
        <p14:creationId xmlns:p14="http://schemas.microsoft.com/office/powerpoint/2010/main" val="118287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E0FA-E2EA-DF51-2BC0-05A999FFA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4FB7F-2371-F6A1-E1BE-28F8D8162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24AE0-5EF5-12A2-9E87-A9A4E3D03DD0}"/>
              </a:ext>
            </a:extLst>
          </p:cNvPr>
          <p:cNvSpPr>
            <a:spLocks noGrp="1"/>
          </p:cNvSpPr>
          <p:nvPr>
            <p:ph type="body" idx="1"/>
          </p:nvPr>
        </p:nvSpPr>
        <p:spPr/>
        <p:txBody>
          <a:bodyPr/>
          <a:lstStyle/>
          <a:p>
            <a:r>
              <a:rPr lang="en-US"/>
              <a:t>PCMP contracted with the RAE assigned to your county will allow the PCMP practices to be the Medical Home for the members attributed. PCMPs will receive a Per Member Per Month payment for those members attributed. </a:t>
            </a:r>
          </a:p>
          <a:p>
            <a:endParaRPr lang="en-US"/>
          </a:p>
          <a:p>
            <a:r>
              <a:rPr lang="en-US"/>
              <a:t>Other services that the PCMP will receive is:</a:t>
            </a:r>
          </a:p>
          <a:p>
            <a:r>
              <a:rPr lang="en-US"/>
              <a:t>-Care coordination support, specifically in transitions of care from hospitalizations and support for complex members. </a:t>
            </a:r>
          </a:p>
          <a:p>
            <a:r>
              <a:rPr lang="en-US"/>
              <a:t>-Practice Transformation support to enhance your practice as a medical home</a:t>
            </a:r>
          </a:p>
          <a:p>
            <a:r>
              <a:rPr lang="en-US"/>
              <a:t>-Potential to earn incentives based on performance of the individual practices based on performance measures.</a:t>
            </a:r>
          </a:p>
          <a:p>
            <a:endParaRPr lang="en-US"/>
          </a:p>
          <a:p>
            <a:r>
              <a:rPr lang="en-US"/>
              <a:t>The PMPM amounts and performance measures are being finalized based on the final budget with the State. We are hoping to have completed soon. </a:t>
            </a:r>
          </a:p>
          <a:p>
            <a:endParaRPr lang="en-US"/>
          </a:p>
          <a:p>
            <a:r>
              <a:rPr lang="en-US"/>
              <a:t>In the meantime, work with me to get you ready when the contract is released. </a:t>
            </a:r>
          </a:p>
        </p:txBody>
      </p:sp>
      <p:sp>
        <p:nvSpPr>
          <p:cNvPr id="4" name="Slide Number Placeholder 3">
            <a:extLst>
              <a:ext uri="{FF2B5EF4-FFF2-40B4-BE49-F238E27FC236}">
                <a16:creationId xmlns:a16="http://schemas.microsoft.com/office/drawing/2014/main" id="{076C58A3-DCE5-01F1-F5AC-5E5B8F88104C}"/>
              </a:ext>
            </a:extLst>
          </p:cNvPr>
          <p:cNvSpPr>
            <a:spLocks noGrp="1"/>
          </p:cNvSpPr>
          <p:nvPr>
            <p:ph type="sldNum" sz="quarter" idx="5"/>
          </p:nvPr>
        </p:nvSpPr>
        <p:spPr/>
        <p:txBody>
          <a:bodyPr/>
          <a:lstStyle/>
          <a:p>
            <a:fld id="{5E485773-E831-40C3-B08E-FE9BDAA69383}" type="slidenum">
              <a:rPr lang="en-US" smtClean="0"/>
              <a:t>35</a:t>
            </a:fld>
            <a:endParaRPr lang="en-US"/>
          </a:p>
        </p:txBody>
      </p:sp>
    </p:spTree>
    <p:extLst>
      <p:ext uri="{BB962C8B-B14F-4D97-AF65-F5344CB8AC3E}">
        <p14:creationId xmlns:p14="http://schemas.microsoft.com/office/powerpoint/2010/main" val="3044492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0F880-6D7E-0AAD-A8FE-22438624B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BBC11-46B0-321A-BE41-63198E6E7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11BC1-EF4E-A0CC-A3A8-B0CD023794C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7C2D50D-F4BA-42F0-9E44-92B7CB16E092}"/>
              </a:ext>
            </a:extLst>
          </p:cNvPr>
          <p:cNvSpPr>
            <a:spLocks noGrp="1"/>
          </p:cNvSpPr>
          <p:nvPr>
            <p:ph type="sldNum" sz="quarter" idx="5"/>
          </p:nvPr>
        </p:nvSpPr>
        <p:spPr/>
        <p:txBody>
          <a:bodyPr/>
          <a:lstStyle/>
          <a:p>
            <a:fld id="{5E485773-E831-40C3-B08E-FE9BDAA69383}" type="slidenum">
              <a:rPr lang="en-US" smtClean="0"/>
              <a:t>36</a:t>
            </a:fld>
            <a:endParaRPr lang="en-US"/>
          </a:p>
        </p:txBody>
      </p:sp>
    </p:spTree>
    <p:extLst>
      <p:ext uri="{BB962C8B-B14F-4D97-AF65-F5344CB8AC3E}">
        <p14:creationId xmlns:p14="http://schemas.microsoft.com/office/powerpoint/2010/main" val="55644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1027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9735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r>
              <a:rPr lang="en-US"/>
              <a:t>Click to edit Master title style</a:t>
            </a:r>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r>
              <a:rPr lang="en-US"/>
              <a:t>Click icon to add picture</a:t>
            </a:r>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89412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r>
              <a:rPr lang="en-US"/>
              <a:t>Click to edit Master title style</a:t>
            </a:r>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6506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r>
              <a:rPr lang="en-US"/>
              <a:t>Click to edit Master title style</a:t>
            </a:r>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r>
              <a:rPr lang="en-US"/>
              <a:t>Click icon to add picture</a:t>
            </a:r>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r>
              <a:rPr lang="en-US"/>
              <a:t>Click to edit Master title style</a:t>
            </a:r>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45164" y="1900962"/>
            <a:ext cx="10112375"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r>
              <a:rPr lang="en-US"/>
              <a:t>Click icon to add picture</a:t>
            </a:r>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r>
              <a:rPr lang="en-US"/>
              <a:t>Click icon to add picture</a:t>
            </a:r>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r>
              <a:rPr lang="en-US" sz="4000"/>
              <a:t>Click to edit Master title style</a:t>
            </a:r>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r>
              <a:rPr lang="en-US" sz="1600"/>
              <a:t>Click to edit Master subtitle style</a:t>
            </a:r>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F31BABDF-AA85-4A10-A98B-507CF2428AD6}"/>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58717800-ADD4-4E93-B0D0-271E7848D565}"/>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70AC3ECC-84E8-497F-BC52-5189149B0392}"/>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953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786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r>
              <a:rPr lang="en-US"/>
              <a:t>Click to edit Master title style</a:t>
            </a:r>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r>
              <a:rPr lang="en-US" sz="1600"/>
              <a:t>Click to edit Master subtitle style</a:t>
            </a:r>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r>
              <a:rPr lang="en-US"/>
              <a:t>Click icon to add picture</a:t>
            </a:r>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5467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479255"/>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4322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3912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50" r:id="rId5"/>
    <p:sldLayoutId id="2147483671" r:id="rId6"/>
    <p:sldLayoutId id="2147483670" r:id="rId7"/>
    <p:sldLayoutId id="2147483672" r:id="rId8"/>
    <p:sldLayoutId id="2147483654" r:id="rId9"/>
    <p:sldLayoutId id="2147483653" r:id="rId10"/>
    <p:sldLayoutId id="2147483667" r:id="rId11"/>
    <p:sldLayoutId id="2147483668" r:id="rId12"/>
    <p:sldLayoutId id="2147483669" r:id="rId13"/>
    <p:sldLayoutId id="2147483649" r:id="rId14"/>
    <p:sldLayoutId id="2147483651" r:id="rId15"/>
    <p:sldLayoutId id="2147483652" r:id="rId16"/>
    <p:sldLayoutId id="2147483655" r:id="rId17"/>
    <p:sldLayoutId id="2147483656" r:id="rId18"/>
    <p:sldLayoutId id="2147483657" r:id="rId19"/>
  </p:sldLayoutIdLst>
  <p:hf hdr="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ealthfirstcolorado.com/wp-content/uploads/2021/07/NEMT-%20CountyMap.pdf"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loradocrisisservices.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ealthfirstcolorado.com/benefits-services/nurse-advice-line"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hpmembersupport@nhpllc.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hcpf.colorado.gov/early-and-periodic-screening-diagnostic-and-treatment-epsdt"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Contracting@nhpllc.org"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hprae2.or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am10.safelinks.protection.outlook.com/?url=https%3A%2F%2Fsite-emju3.powerappsportals.com%2Fen-US%2F&amp;data=05%7C02%7Calma%40nhpllc.org%7C41202c12abc844b6b66508dda3b8c163%7C4f00b2c36cf543c18355084f2879206c%7C0%7C0%7C638846736115054855%7CUnknown%7CTWFpbGZsb3d8eyJFbXB0eU1hcGkiOnRydWUsIlYiOiIwLjAuMDAwMCIsIlAiOiJXaW4zMiIsIkFOIjoiTWFpbCIsIldUIjoyfQ%3D%3D%7C0%7C%7C%7C&amp;sdata=wBgUD9%2BsK6S%2B5saw0EGvWTMZfS%2B6smdCmpeHL6rUeaM%3D&amp;reserved=0" TargetMode="Externa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nhprae2.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hyperlink" Target="https://www.joinviolet.com/partner/northeast-health-partners"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mailto:nhpccreferrals@nhpllc.org" TargetMode="External"/><Relationship Id="rId2" Type="http://schemas.openxmlformats.org/officeDocument/2006/relationships/hyperlink" Target="mailto:NHPproviders@nhpllc.org" TargetMode="Externa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hyperlink" Target="mailto:nhpmembersupport@nhpllc.org" TargetMode="External"/><Relationship Id="rId4" Type="http://schemas.openxmlformats.org/officeDocument/2006/relationships/hyperlink" Target="http://www.nhprae2.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F8DCB8-CEAD-2FBC-DE1C-FB1117653424}"/>
              </a:ext>
            </a:extLst>
          </p:cNvPr>
          <p:cNvCxnSpPr/>
          <p:nvPr/>
        </p:nvCxnSpPr>
        <p:spPr>
          <a:xfrm>
            <a:off x="3586480" y="3596640"/>
            <a:ext cx="4927600" cy="0"/>
          </a:xfrm>
          <a:prstGeom prst="line">
            <a:avLst/>
          </a:prstGeom>
          <a:ln w="38100"/>
        </p:spPr>
        <p:style>
          <a:lnRef idx="3">
            <a:schemeClr val="accent4"/>
          </a:lnRef>
          <a:fillRef idx="0">
            <a:schemeClr val="accent4"/>
          </a:fillRef>
          <a:effectRef idx="2">
            <a:schemeClr val="accent4"/>
          </a:effectRef>
          <a:fontRef idx="minor">
            <a:schemeClr val="tx1"/>
          </a:fontRef>
        </p:style>
      </p:cxnSp>
      <p:pic>
        <p:nvPicPr>
          <p:cNvPr id="9" name="Picture 8" descr="A blue and green logo with a leaf&#10;&#10;AI-generated content may be incorrect.">
            <a:extLst>
              <a:ext uri="{FF2B5EF4-FFF2-40B4-BE49-F238E27FC236}">
                <a16:creationId xmlns:a16="http://schemas.microsoft.com/office/drawing/2014/main" id="{DCD8275F-5AD1-5F7F-10F6-677F22B9E78E}"/>
              </a:ext>
            </a:extLst>
          </p:cNvPr>
          <p:cNvPicPr>
            <a:picLocks noChangeAspect="1"/>
          </p:cNvPicPr>
          <p:nvPr/>
        </p:nvPicPr>
        <p:blipFill>
          <a:blip r:embed="rId3"/>
          <a:stretch>
            <a:fillRect/>
          </a:stretch>
        </p:blipFill>
        <p:spPr>
          <a:xfrm>
            <a:off x="3553641" y="553673"/>
            <a:ext cx="4385154" cy="1736521"/>
          </a:xfrm>
          <a:prstGeom prst="rect">
            <a:avLst/>
          </a:prstGeom>
        </p:spPr>
      </p:pic>
      <p:sp>
        <p:nvSpPr>
          <p:cNvPr id="11" name="TextBox 10">
            <a:extLst>
              <a:ext uri="{FF2B5EF4-FFF2-40B4-BE49-F238E27FC236}">
                <a16:creationId xmlns:a16="http://schemas.microsoft.com/office/drawing/2014/main" id="{1F4ABF75-0700-5EC3-27DC-54604ABFE92A}"/>
              </a:ext>
            </a:extLst>
          </p:cNvPr>
          <p:cNvSpPr txBox="1"/>
          <p:nvPr/>
        </p:nvSpPr>
        <p:spPr>
          <a:xfrm>
            <a:off x="995493" y="2488644"/>
            <a:ext cx="10201012" cy="1107996"/>
          </a:xfrm>
          <a:prstGeom prst="rect">
            <a:avLst/>
          </a:prstGeom>
          <a:noFill/>
        </p:spPr>
        <p:txBody>
          <a:bodyPr wrap="square" rtlCol="0">
            <a:spAutoFit/>
          </a:bodyPr>
          <a:lstStyle/>
          <a:p>
            <a:pPr algn="ctr"/>
            <a:r>
              <a:rPr lang="en-US" sz="6600" dirty="0">
                <a:solidFill>
                  <a:schemeClr val="tx2"/>
                </a:solidFill>
              </a:rPr>
              <a:t>PCMP Onboarding</a:t>
            </a:r>
          </a:p>
        </p:txBody>
      </p:sp>
      <p:sp>
        <p:nvSpPr>
          <p:cNvPr id="12" name="TextBox 11">
            <a:extLst>
              <a:ext uri="{FF2B5EF4-FFF2-40B4-BE49-F238E27FC236}">
                <a16:creationId xmlns:a16="http://schemas.microsoft.com/office/drawing/2014/main" id="{E7299C24-F6D5-6A79-990A-AA20CD937460}"/>
              </a:ext>
            </a:extLst>
          </p:cNvPr>
          <p:cNvSpPr txBox="1"/>
          <p:nvPr/>
        </p:nvSpPr>
        <p:spPr>
          <a:xfrm>
            <a:off x="2086709" y="3719421"/>
            <a:ext cx="7932614" cy="769441"/>
          </a:xfrm>
          <a:prstGeom prst="rect">
            <a:avLst/>
          </a:prstGeom>
          <a:noFill/>
        </p:spPr>
        <p:txBody>
          <a:bodyPr wrap="square" rtlCol="0">
            <a:spAutoFit/>
          </a:bodyPr>
          <a:lstStyle/>
          <a:p>
            <a:r>
              <a:rPr lang="en-US" sz="4400">
                <a:solidFill>
                  <a:schemeClr val="tx2"/>
                </a:solidFill>
              </a:rPr>
              <a:t>Northeast Health Partners - RAE  2</a:t>
            </a:r>
          </a:p>
        </p:txBody>
      </p:sp>
      <p:sp>
        <p:nvSpPr>
          <p:cNvPr id="13" name="Subtitle 2">
            <a:extLst>
              <a:ext uri="{FF2B5EF4-FFF2-40B4-BE49-F238E27FC236}">
                <a16:creationId xmlns:a16="http://schemas.microsoft.com/office/drawing/2014/main" id="{605A7CE2-CC06-DA5F-9A4E-A5F8D437904E}"/>
              </a:ext>
            </a:extLst>
          </p:cNvPr>
          <p:cNvSpPr txBox="1">
            <a:spLocks/>
          </p:cNvSpPr>
          <p:nvPr/>
        </p:nvSpPr>
        <p:spPr bwMode="blackGray">
          <a:xfrm>
            <a:off x="3797087" y="4694610"/>
            <a:ext cx="4499842" cy="882001"/>
          </a:xfrm>
          <a:prstGeom prst="rect">
            <a:avLst/>
          </a:prstGeom>
          <a:solidFill>
            <a:schemeClr val="accent1">
              <a:alpha val="90000"/>
            </a:schemeClr>
          </a:solidFill>
          <a:ln>
            <a:solidFill>
              <a:schemeClr val="accent1"/>
            </a:solidFill>
          </a:ln>
        </p:spPr>
        <p:txBody>
          <a:bodyPr lIns="91440" tIns="45720" rIns="91440" bIns="45720" anchor="ctr" anchorCtr="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tx2"/>
                </a:solidFill>
              </a:rPr>
              <a:t>June 11, 2025</a:t>
            </a:r>
            <a:endParaRPr lang="en-US" sz="2500" b="1" i="1" spc="65">
              <a:solidFill>
                <a:schemeClr val="tx2"/>
              </a:solidFill>
              <a:cs typeface="Arial"/>
            </a:endParaRPr>
          </a:p>
        </p:txBody>
      </p:sp>
    </p:spTree>
    <p:extLst>
      <p:ext uri="{BB962C8B-B14F-4D97-AF65-F5344CB8AC3E}">
        <p14:creationId xmlns:p14="http://schemas.microsoft.com/office/powerpoint/2010/main" val="387018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2947-E54D-B798-9C07-99CB7DB67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292E4-0AF1-4E9B-B671-136339C85B9E}"/>
              </a:ext>
            </a:extLst>
          </p:cNvPr>
          <p:cNvSpPr>
            <a:spLocks noGrp="1"/>
          </p:cNvSpPr>
          <p:nvPr>
            <p:ph type="ctrTitle"/>
          </p:nvPr>
        </p:nvSpPr>
        <p:spPr/>
        <p:txBody>
          <a:bodyPr>
            <a:normAutofit/>
          </a:bodyPr>
          <a:lstStyle/>
          <a:p>
            <a:r>
              <a:rPr lang="en-GB"/>
              <a:t>NHP Overview</a:t>
            </a:r>
          </a:p>
        </p:txBody>
      </p:sp>
      <p:sp>
        <p:nvSpPr>
          <p:cNvPr id="4" name="TextBox 3">
            <a:extLst>
              <a:ext uri="{FF2B5EF4-FFF2-40B4-BE49-F238E27FC236}">
                <a16:creationId xmlns:a16="http://schemas.microsoft.com/office/drawing/2014/main" id="{2D23AFE8-D0D6-8E29-129C-9D6DFC38FFB7}"/>
              </a:ext>
            </a:extLst>
          </p:cNvPr>
          <p:cNvSpPr txBox="1"/>
          <p:nvPr/>
        </p:nvSpPr>
        <p:spPr>
          <a:xfrm>
            <a:off x="3048000" y="3244334"/>
            <a:ext cx="6096000" cy="369332"/>
          </a:xfrm>
          <a:prstGeom prst="rect">
            <a:avLst/>
          </a:prstGeom>
          <a:noFill/>
        </p:spPr>
        <p:txBody>
          <a:bodyPr wrap="square">
            <a:spAutoFit/>
          </a:bodyPr>
          <a:lstStyle/>
          <a:p>
            <a:r>
              <a:rPr lang="en-GB"/>
              <a:t> </a:t>
            </a:r>
          </a:p>
        </p:txBody>
      </p:sp>
    </p:spTree>
    <p:extLst>
      <p:ext uri="{BB962C8B-B14F-4D97-AF65-F5344CB8AC3E}">
        <p14:creationId xmlns:p14="http://schemas.microsoft.com/office/powerpoint/2010/main" val="968091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2E1F-B42A-D9F4-DB47-B47DAD0122E0}"/>
            </a:ext>
          </a:extLst>
        </p:cNvPr>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50EF2295-738B-8E0B-FBA7-FC887FB65E7F}"/>
              </a:ext>
            </a:extLst>
          </p:cNvPr>
          <p:cNvPicPr>
            <a:picLocks noChangeAspect="1"/>
          </p:cNvPicPr>
          <p:nvPr/>
        </p:nvPicPr>
        <p:blipFill>
          <a:blip r:embed="rId2"/>
          <a:srcRect l="6465" r="14477" b="1"/>
          <a:stretch/>
        </p:blipFill>
        <p:spPr>
          <a:xfrm>
            <a:off x="791407" y="2003541"/>
            <a:ext cx="4518113" cy="3282165"/>
          </a:xfrm>
          <a:prstGeom prst="rect">
            <a:avLst/>
          </a:prstGeom>
          <a:noFill/>
        </p:spPr>
      </p:pic>
      <p:sp>
        <p:nvSpPr>
          <p:cNvPr id="6" name="Slide Number Placeholder 5">
            <a:extLst>
              <a:ext uri="{FF2B5EF4-FFF2-40B4-BE49-F238E27FC236}">
                <a16:creationId xmlns:a16="http://schemas.microsoft.com/office/drawing/2014/main" id="{552D060B-5206-AEE6-F357-8EFFC90134CB}"/>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11</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FDC9DBBD-FEDE-8BA9-D609-A2D33EFE44A1}"/>
              </a:ext>
            </a:extLst>
          </p:cNvPr>
          <p:cNvPicPr>
            <a:picLocks noChangeAspect="1"/>
          </p:cNvPicPr>
          <p:nvPr/>
        </p:nvPicPr>
        <p:blipFill>
          <a:blip r:embed="rId3"/>
          <a:stretch>
            <a:fillRect/>
          </a:stretch>
        </p:blipFill>
        <p:spPr>
          <a:xfrm>
            <a:off x="308077" y="6227815"/>
            <a:ext cx="1155265" cy="457485"/>
          </a:xfrm>
          <a:prstGeom prst="rect">
            <a:avLst/>
          </a:prstGeom>
        </p:spPr>
      </p:pic>
      <p:sp>
        <p:nvSpPr>
          <p:cNvPr id="8" name="Title 3">
            <a:extLst>
              <a:ext uri="{FF2B5EF4-FFF2-40B4-BE49-F238E27FC236}">
                <a16:creationId xmlns:a16="http://schemas.microsoft.com/office/drawing/2014/main" id="{4A2867D9-D865-F7AE-8206-8B6D58E530CE}"/>
              </a:ext>
            </a:extLst>
          </p:cNvPr>
          <p:cNvSpPr txBox="1">
            <a:spLocks/>
          </p:cNvSpPr>
          <p:nvPr/>
        </p:nvSpPr>
        <p:spPr>
          <a:xfrm>
            <a:off x="748553" y="662427"/>
            <a:ext cx="3717022" cy="81973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a:solidFill>
                  <a:srgbClr val="E2D4CA">
                    <a:alpha val="75000"/>
                  </a:srgbClr>
                </a:solidFill>
              </a:rPr>
              <a:t>Who Is NHP?</a:t>
            </a:r>
            <a:endParaRPr lang="en-US"/>
          </a:p>
        </p:txBody>
      </p:sp>
      <p:sp>
        <p:nvSpPr>
          <p:cNvPr id="16" name="TextBox 15">
            <a:extLst>
              <a:ext uri="{FF2B5EF4-FFF2-40B4-BE49-F238E27FC236}">
                <a16:creationId xmlns:a16="http://schemas.microsoft.com/office/drawing/2014/main" id="{31E34E72-2F03-A9AE-CB32-D957B94BC99D}"/>
              </a:ext>
            </a:extLst>
          </p:cNvPr>
          <p:cNvSpPr txBox="1"/>
          <p:nvPr/>
        </p:nvSpPr>
        <p:spPr>
          <a:xfrm>
            <a:off x="5710162" y="2390019"/>
            <a:ext cx="5646057" cy="2757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25"/>
              </a:lnSpc>
            </a:pPr>
            <a:r>
              <a:rPr lang="en-US" sz="2200" dirty="0">
                <a:solidFill>
                  <a:schemeClr val="tx2"/>
                </a:solidFill>
                <a:cs typeface="Arial"/>
              </a:rPr>
              <a:t>Northeast Health Partners (NHP) is a non-profit regional organization. </a:t>
            </a:r>
            <a:endParaRPr lang="en-US" dirty="0">
              <a:solidFill>
                <a:schemeClr val="tx2"/>
              </a:solidFill>
              <a:cs typeface="Arial"/>
            </a:endParaRPr>
          </a:p>
          <a:p>
            <a:pPr>
              <a:lnSpc>
                <a:spcPts val="2325"/>
              </a:lnSpc>
            </a:pPr>
            <a:endParaRPr lang="en-US" sz="2200" dirty="0">
              <a:solidFill>
                <a:schemeClr val="tx2"/>
              </a:solidFill>
              <a:cs typeface="Arial"/>
            </a:endParaRPr>
          </a:p>
          <a:p>
            <a:pPr>
              <a:lnSpc>
                <a:spcPts val="2325"/>
              </a:lnSpc>
            </a:pPr>
            <a:r>
              <a:rPr lang="en-US" sz="2200" dirty="0">
                <a:solidFill>
                  <a:schemeClr val="tx2"/>
                </a:solidFill>
                <a:cs typeface="Arial"/>
              </a:rPr>
              <a:t>We manage physical and behavioral health services for individuals who live within our 18 counties.</a:t>
            </a:r>
            <a:endParaRPr lang="en-US" dirty="0">
              <a:solidFill>
                <a:schemeClr val="tx2"/>
              </a:solidFill>
            </a:endParaRPr>
          </a:p>
          <a:p>
            <a:pPr>
              <a:lnSpc>
                <a:spcPts val="2325"/>
              </a:lnSpc>
            </a:pPr>
            <a:endParaRPr lang="en-US" sz="2200" dirty="0">
              <a:solidFill>
                <a:srgbClr val="FFFFFF"/>
              </a:solidFill>
              <a:cs typeface="Arial"/>
            </a:endParaRPr>
          </a:p>
          <a:p>
            <a:pPr>
              <a:lnSpc>
                <a:spcPts val="2325"/>
              </a:lnSpc>
            </a:pPr>
            <a:endParaRPr lang="en-US" sz="2200" dirty="0">
              <a:solidFill>
                <a:srgbClr val="FFFFFF"/>
              </a:solidFill>
              <a:cs typeface="Arial"/>
            </a:endParaRPr>
          </a:p>
          <a:p>
            <a:pPr marL="228600" indent="-228600">
              <a:lnSpc>
                <a:spcPts val="2325"/>
              </a:lnSpc>
              <a:buFont typeface=""/>
              <a:buChar char="•"/>
            </a:pPr>
            <a:endParaRPr lang="en-US" sz="2200" dirty="0">
              <a:solidFill>
                <a:srgbClr val="E7DFD9"/>
              </a:solidFill>
              <a:latin typeface="Dante"/>
              <a:cs typeface="Arial"/>
            </a:endParaRPr>
          </a:p>
        </p:txBody>
      </p:sp>
    </p:spTree>
    <p:extLst>
      <p:ext uri="{BB962C8B-B14F-4D97-AF65-F5344CB8AC3E}">
        <p14:creationId xmlns:p14="http://schemas.microsoft.com/office/powerpoint/2010/main" val="301230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6C797F-15E3-E748-9F7A-55EF9616797C}"/>
              </a:ext>
            </a:extLst>
          </p:cNvPr>
          <p:cNvSpPr>
            <a:spLocks noGrp="1"/>
          </p:cNvSpPr>
          <p:nvPr>
            <p:ph type="sldNum" sz="quarter" idx="4"/>
          </p:nvPr>
        </p:nvSpPr>
        <p:spPr/>
        <p:txBody>
          <a:bodyPr/>
          <a:lstStyle/>
          <a:p>
            <a:fld id="{AE208ADF-3ADD-483D-A721-14E3EEE2C135}" type="slidenum">
              <a:rPr lang="en-US" smtClean="0"/>
              <a:pPr/>
              <a:t>12</a:t>
            </a:fld>
            <a:endParaRPr lang="en-US"/>
          </a:p>
        </p:txBody>
      </p:sp>
      <p:sp>
        <p:nvSpPr>
          <p:cNvPr id="9" name="Title 1">
            <a:extLst>
              <a:ext uri="{FF2B5EF4-FFF2-40B4-BE49-F238E27FC236}">
                <a16:creationId xmlns:a16="http://schemas.microsoft.com/office/drawing/2014/main" id="{7B8195CE-DF7A-371A-6CA8-D8AD10EFFEBF}"/>
              </a:ext>
            </a:extLst>
          </p:cNvPr>
          <p:cNvSpPr>
            <a:spLocks noGrp="1"/>
          </p:cNvSpPr>
          <p:nvPr/>
        </p:nvSpPr>
        <p:spPr>
          <a:xfrm>
            <a:off x="335560" y="136525"/>
            <a:ext cx="11018240" cy="134564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pPr algn="ctr"/>
            <a:r>
              <a:rPr lang="en-US"/>
              <a:t>Mission &amp; Vision</a:t>
            </a:r>
            <a:endParaRPr lang="en-US">
              <a:solidFill>
                <a:srgbClr val="E2D4CA">
                  <a:alpha val="75000"/>
                </a:srgbClr>
              </a:solidFill>
            </a:endParaRPr>
          </a:p>
        </p:txBody>
      </p:sp>
      <p:sp>
        <p:nvSpPr>
          <p:cNvPr id="10" name="Content Placeholder 4">
            <a:extLst>
              <a:ext uri="{FF2B5EF4-FFF2-40B4-BE49-F238E27FC236}">
                <a16:creationId xmlns:a16="http://schemas.microsoft.com/office/drawing/2014/main" id="{2FC13D29-981C-421B-FD49-A9E21649F576}"/>
              </a:ext>
            </a:extLst>
          </p:cNvPr>
          <p:cNvSpPr>
            <a:spLocks noGrp="1"/>
          </p:cNvSpPr>
          <p:nvPr/>
        </p:nvSpPr>
        <p:spPr>
          <a:xfrm>
            <a:off x="838200" y="1711557"/>
            <a:ext cx="10524423" cy="435368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800" b="1" dirty="0">
                <a:solidFill>
                  <a:schemeClr val="tx2"/>
                </a:solidFill>
                <a:latin typeface="+mj-lt"/>
              </a:rPr>
              <a:t>Mission</a:t>
            </a:r>
            <a:endParaRPr lang="en-US" sz="2800" u="sng" dirty="0">
              <a:solidFill>
                <a:schemeClr val="tx2"/>
              </a:solidFill>
            </a:endParaRPr>
          </a:p>
          <a:p>
            <a:pPr marL="0" indent="0">
              <a:spcBef>
                <a:spcPts val="0"/>
              </a:spcBef>
              <a:buNone/>
            </a:pPr>
            <a:r>
              <a:rPr lang="en-US" dirty="0">
                <a:solidFill>
                  <a:schemeClr val="tx2"/>
                </a:solidFill>
                <a:latin typeface="+mj-lt"/>
              </a:rPr>
              <a:t>It is our mission to serve the members in our communities and provide a comprehensive range of physical and behavioral health services with commitment to compassionate service to meet the needs of our members.</a:t>
            </a:r>
            <a:endParaRPr lang="en-US" dirty="0">
              <a:solidFill>
                <a:schemeClr val="tx2"/>
              </a:solidFill>
            </a:endParaRPr>
          </a:p>
          <a:p>
            <a:pPr marL="342900" indent="-342900">
              <a:spcBef>
                <a:spcPts val="0"/>
              </a:spcBef>
            </a:pPr>
            <a:endParaRPr lang="en-US" dirty="0">
              <a:solidFill>
                <a:schemeClr val="tx2"/>
              </a:solidFill>
            </a:endParaRPr>
          </a:p>
          <a:p>
            <a:pPr marL="342900" indent="-342900">
              <a:spcBef>
                <a:spcPts val="0"/>
              </a:spcBef>
            </a:pPr>
            <a:endParaRPr lang="en-US" dirty="0">
              <a:solidFill>
                <a:schemeClr val="tx2"/>
              </a:solidFill>
              <a:latin typeface="+mj-lt"/>
            </a:endParaRPr>
          </a:p>
          <a:p>
            <a:pPr marL="0" indent="0" algn="ctr">
              <a:spcBef>
                <a:spcPts val="0"/>
              </a:spcBef>
              <a:buNone/>
            </a:pPr>
            <a:r>
              <a:rPr lang="en-US" sz="2800" b="1" dirty="0">
                <a:solidFill>
                  <a:schemeClr val="tx2"/>
                </a:solidFill>
                <a:latin typeface="+mj-lt"/>
              </a:rPr>
              <a:t>Vision</a:t>
            </a:r>
            <a:endParaRPr lang="en-US" sz="2800" b="1" dirty="0">
              <a:solidFill>
                <a:schemeClr val="tx2"/>
              </a:solidFill>
            </a:endParaRPr>
          </a:p>
          <a:p>
            <a:pPr marL="0" indent="0">
              <a:spcBef>
                <a:spcPts val="0"/>
              </a:spcBef>
              <a:buNone/>
            </a:pPr>
            <a:r>
              <a:rPr lang="en-US" dirty="0">
                <a:solidFill>
                  <a:schemeClr val="tx2"/>
                </a:solidFill>
                <a:latin typeface="+mj-lt"/>
              </a:rPr>
              <a:t>To become the state’s preeminent Medicaid health plan by connecting local communities and resources together to meet member and provider needs.</a:t>
            </a:r>
            <a:endParaRPr lang="en-US" dirty="0">
              <a:solidFill>
                <a:schemeClr val="tx2"/>
              </a:solidFill>
            </a:endParaRPr>
          </a:p>
          <a:p>
            <a:pPr marL="342900" indent="-342900">
              <a:spcBef>
                <a:spcPts val="0"/>
              </a:spcBef>
            </a:pPr>
            <a:endParaRPr lang="en-US" dirty="0">
              <a:solidFill>
                <a:schemeClr val="tx2"/>
              </a:solidFill>
            </a:endParaRPr>
          </a:p>
          <a:p>
            <a:pPr marL="0" indent="0">
              <a:spcBef>
                <a:spcPts val="0"/>
              </a:spcBef>
              <a:buNone/>
            </a:pPr>
            <a:r>
              <a:rPr lang="en-US" dirty="0">
                <a:solidFill>
                  <a:schemeClr val="tx2"/>
                </a:solidFill>
              </a:rPr>
              <a:t>	</a:t>
            </a:r>
          </a:p>
        </p:txBody>
      </p:sp>
      <p:pic>
        <p:nvPicPr>
          <p:cNvPr id="7" name="Picture 6" descr="A blue and green logo with a leaf&#10;&#10;AI-generated content may be incorrect.">
            <a:extLst>
              <a:ext uri="{FF2B5EF4-FFF2-40B4-BE49-F238E27FC236}">
                <a16:creationId xmlns:a16="http://schemas.microsoft.com/office/drawing/2014/main" id="{03D71B7B-7B2C-C80E-E2BA-CCC8D87788F6}"/>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74839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11E61C-B8D4-3355-6C21-07EF1A11B530}"/>
              </a:ext>
            </a:extLst>
          </p:cNvPr>
          <p:cNvSpPr>
            <a:spLocks noGrp="1"/>
          </p:cNvSpPr>
          <p:nvPr>
            <p:ph type="sldNum" sz="quarter" idx="4"/>
          </p:nvPr>
        </p:nvSpPr>
        <p:spPr/>
        <p:txBody>
          <a:bodyPr/>
          <a:lstStyle/>
          <a:p>
            <a:fld id="{AE208ADF-3ADD-483D-A721-14E3EEE2C135}" type="slidenum">
              <a:rPr lang="en-US" smtClean="0"/>
              <a:pPr/>
              <a:t>13</a:t>
            </a:fld>
            <a:endParaRPr lang="en-US"/>
          </a:p>
        </p:txBody>
      </p:sp>
      <p:sp>
        <p:nvSpPr>
          <p:cNvPr id="7" name="Title 1">
            <a:extLst>
              <a:ext uri="{FF2B5EF4-FFF2-40B4-BE49-F238E27FC236}">
                <a16:creationId xmlns:a16="http://schemas.microsoft.com/office/drawing/2014/main" id="{3BE71770-B297-FCF4-6AAB-3DC8EC181E0A}"/>
              </a:ext>
            </a:extLst>
          </p:cNvPr>
          <p:cNvSpPr>
            <a:spLocks noGrp="1"/>
          </p:cNvSpPr>
          <p:nvPr/>
        </p:nvSpPr>
        <p:spPr>
          <a:xfrm>
            <a:off x="335560" y="136525"/>
            <a:ext cx="11018240" cy="134564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pPr algn="ctr"/>
            <a:r>
              <a:rPr lang="en-US">
                <a:solidFill>
                  <a:srgbClr val="E2D4CA">
                    <a:alpha val="75000"/>
                  </a:srgbClr>
                </a:solidFill>
              </a:rPr>
              <a:t>Values</a:t>
            </a:r>
          </a:p>
        </p:txBody>
      </p:sp>
      <p:sp>
        <p:nvSpPr>
          <p:cNvPr id="8" name="Content Placeholder 4">
            <a:extLst>
              <a:ext uri="{FF2B5EF4-FFF2-40B4-BE49-F238E27FC236}">
                <a16:creationId xmlns:a16="http://schemas.microsoft.com/office/drawing/2014/main" id="{684241B2-F135-5A5B-8E27-76997896A062}"/>
              </a:ext>
            </a:extLst>
          </p:cNvPr>
          <p:cNvSpPr>
            <a:spLocks noGrp="1"/>
          </p:cNvSpPr>
          <p:nvPr/>
        </p:nvSpPr>
        <p:spPr>
          <a:xfrm>
            <a:off x="838200" y="1711557"/>
            <a:ext cx="11018240" cy="435368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u="sng" dirty="0">
                <a:solidFill>
                  <a:schemeClr val="tx2"/>
                </a:solidFill>
              </a:rPr>
              <a:t>Unwavering Leadership</a:t>
            </a:r>
            <a:r>
              <a:rPr lang="en-US" sz="2000" b="1" dirty="0">
                <a:solidFill>
                  <a:schemeClr val="tx2"/>
                </a:solidFill>
              </a:rPr>
              <a:t>: </a:t>
            </a:r>
            <a:r>
              <a:rPr lang="en-US" sz="2000" dirty="0">
                <a:solidFill>
                  <a:schemeClr val="tx2"/>
                </a:solidFill>
              </a:rPr>
              <a:t>We strive to take the lead in advocating for our members, our providers, and our community groups to streamline process and eliminate unnecessary burdens to ensure seamless access to services.</a:t>
            </a:r>
          </a:p>
          <a:p>
            <a:pPr marL="342900" indent="-342900">
              <a:spcBef>
                <a:spcPts val="0"/>
              </a:spcBef>
            </a:pPr>
            <a:endParaRPr lang="en-US" sz="2000" dirty="0">
              <a:solidFill>
                <a:schemeClr val="tx2"/>
              </a:solidFill>
            </a:endParaRPr>
          </a:p>
          <a:p>
            <a:pPr marL="0" indent="0">
              <a:spcBef>
                <a:spcPts val="0"/>
              </a:spcBef>
              <a:buNone/>
            </a:pPr>
            <a:r>
              <a:rPr lang="en-US" sz="2000" b="1" u="sng" dirty="0">
                <a:solidFill>
                  <a:schemeClr val="tx2"/>
                </a:solidFill>
              </a:rPr>
              <a:t>Customer Service</a:t>
            </a:r>
            <a:r>
              <a:rPr lang="en-US" sz="2000" b="1" dirty="0">
                <a:solidFill>
                  <a:schemeClr val="tx2"/>
                </a:solidFill>
              </a:rPr>
              <a:t>: </a:t>
            </a:r>
            <a:r>
              <a:rPr lang="en-US" sz="2000" dirty="0">
                <a:solidFill>
                  <a:schemeClr val="tx2"/>
                </a:solidFill>
              </a:rPr>
              <a:t>We are committed to maintaining high-satisfaction for the service we provide across members, providers, and community-based organizations.  </a:t>
            </a:r>
          </a:p>
          <a:p>
            <a:pPr marL="342900" indent="-342900">
              <a:spcBef>
                <a:spcPts val="0"/>
              </a:spcBef>
            </a:pPr>
            <a:endParaRPr lang="en-US" sz="2000" dirty="0">
              <a:solidFill>
                <a:schemeClr val="tx2"/>
              </a:solidFill>
            </a:endParaRPr>
          </a:p>
          <a:p>
            <a:pPr marL="0" indent="0">
              <a:spcBef>
                <a:spcPts val="0"/>
              </a:spcBef>
              <a:buNone/>
            </a:pPr>
            <a:r>
              <a:rPr lang="en-US" sz="2000" b="1" u="sng" dirty="0">
                <a:solidFill>
                  <a:schemeClr val="tx2"/>
                </a:solidFill>
              </a:rPr>
              <a:t>Achievement</a:t>
            </a:r>
            <a:r>
              <a:rPr lang="en-US" sz="2000" b="1" dirty="0">
                <a:solidFill>
                  <a:schemeClr val="tx2"/>
                </a:solidFill>
              </a:rPr>
              <a:t>: </a:t>
            </a:r>
            <a:r>
              <a:rPr lang="en-US" sz="2000" dirty="0">
                <a:solidFill>
                  <a:schemeClr val="tx2"/>
                </a:solidFill>
              </a:rPr>
              <a:t>We believe in continuous improvement and constant refinement to achieve results and offer high-quality care to Coloradans.</a:t>
            </a:r>
          </a:p>
          <a:p>
            <a:pPr marL="342900" indent="-342900">
              <a:spcBef>
                <a:spcPts val="0"/>
              </a:spcBef>
            </a:pPr>
            <a:endParaRPr lang="en-US" sz="1600" dirty="0">
              <a:solidFill>
                <a:schemeClr val="tx2"/>
              </a:solidFill>
            </a:endParaRPr>
          </a:p>
        </p:txBody>
      </p:sp>
      <p:pic>
        <p:nvPicPr>
          <p:cNvPr id="2" name="Picture 1" descr="A blue and green logo with a leaf&#10;&#10;AI-generated content may be incorrect.">
            <a:extLst>
              <a:ext uri="{FF2B5EF4-FFF2-40B4-BE49-F238E27FC236}">
                <a16:creationId xmlns:a16="http://schemas.microsoft.com/office/drawing/2014/main" id="{155AA9F2-E272-56B9-017C-001503C885F2}"/>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61489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4354D-A969-B62B-58D3-444B7396956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DD4667F-354C-EDD5-4E17-C6D5B3183DCC}"/>
              </a:ext>
            </a:extLst>
          </p:cNvPr>
          <p:cNvSpPr>
            <a:spLocks noGrp="1"/>
          </p:cNvSpPr>
          <p:nvPr>
            <p:ph type="sldNum" sz="quarter" idx="4"/>
          </p:nvPr>
        </p:nvSpPr>
        <p:spPr/>
        <p:txBody>
          <a:bodyPr/>
          <a:lstStyle/>
          <a:p>
            <a:fld id="{AE208ADF-3ADD-483D-A721-14E3EEE2C135}" type="slidenum">
              <a:rPr lang="en-US" smtClean="0"/>
              <a:pPr/>
              <a:t>14</a:t>
            </a:fld>
            <a:endParaRPr lang="en-US"/>
          </a:p>
        </p:txBody>
      </p:sp>
      <p:sp>
        <p:nvSpPr>
          <p:cNvPr id="7" name="Title 1">
            <a:extLst>
              <a:ext uri="{FF2B5EF4-FFF2-40B4-BE49-F238E27FC236}">
                <a16:creationId xmlns:a16="http://schemas.microsoft.com/office/drawing/2014/main" id="{FCE15124-69F2-7FBF-381D-C7F063FB97F1}"/>
              </a:ext>
            </a:extLst>
          </p:cNvPr>
          <p:cNvSpPr>
            <a:spLocks noGrp="1"/>
          </p:cNvSpPr>
          <p:nvPr/>
        </p:nvSpPr>
        <p:spPr>
          <a:xfrm>
            <a:off x="335560" y="136525"/>
            <a:ext cx="11018240" cy="134564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pPr algn="ctr"/>
            <a:r>
              <a:rPr lang="en-US">
                <a:solidFill>
                  <a:srgbClr val="E2D4CA">
                    <a:alpha val="75000"/>
                  </a:srgbClr>
                </a:solidFill>
              </a:rPr>
              <a:t>Values</a:t>
            </a:r>
          </a:p>
        </p:txBody>
      </p:sp>
      <p:sp>
        <p:nvSpPr>
          <p:cNvPr id="8" name="Content Placeholder 4">
            <a:extLst>
              <a:ext uri="{FF2B5EF4-FFF2-40B4-BE49-F238E27FC236}">
                <a16:creationId xmlns:a16="http://schemas.microsoft.com/office/drawing/2014/main" id="{EBF5CF45-4B5E-F5BA-216B-96778BB4F00F}"/>
              </a:ext>
            </a:extLst>
          </p:cNvPr>
          <p:cNvSpPr>
            <a:spLocks noGrp="1"/>
          </p:cNvSpPr>
          <p:nvPr/>
        </p:nvSpPr>
        <p:spPr>
          <a:xfrm>
            <a:off x="838200" y="1711557"/>
            <a:ext cx="11018240" cy="435368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u="sng" dirty="0">
                <a:solidFill>
                  <a:schemeClr val="tx2"/>
                </a:solidFill>
              </a:rPr>
              <a:t>Responsiveness</a:t>
            </a:r>
            <a:r>
              <a:rPr lang="en-US" sz="2000" b="1" dirty="0">
                <a:solidFill>
                  <a:schemeClr val="tx2"/>
                </a:solidFill>
              </a:rPr>
              <a:t>:</a:t>
            </a:r>
            <a:r>
              <a:rPr lang="en-US" sz="2000" dirty="0">
                <a:solidFill>
                  <a:schemeClr val="tx2"/>
                </a:solidFill>
              </a:rPr>
              <a:t> We strive to be nimble and efficient in our operations and services.</a:t>
            </a:r>
          </a:p>
          <a:p>
            <a:pPr marL="342900" indent="-342900">
              <a:spcBef>
                <a:spcPts val="0"/>
              </a:spcBef>
            </a:pPr>
            <a:endParaRPr lang="en-US" sz="2000" dirty="0">
              <a:solidFill>
                <a:schemeClr val="tx2"/>
              </a:solidFill>
            </a:endParaRPr>
          </a:p>
          <a:p>
            <a:pPr marL="0" indent="0">
              <a:spcBef>
                <a:spcPts val="0"/>
              </a:spcBef>
              <a:buNone/>
            </a:pPr>
            <a:r>
              <a:rPr lang="en-US" sz="2000" b="1" u="sng" dirty="0">
                <a:solidFill>
                  <a:schemeClr val="tx2"/>
                </a:solidFill>
              </a:rPr>
              <a:t>Commitment</a:t>
            </a:r>
            <a:r>
              <a:rPr lang="en-US" sz="2000" b="1" dirty="0">
                <a:solidFill>
                  <a:schemeClr val="tx2"/>
                </a:solidFill>
              </a:rPr>
              <a:t>:  </a:t>
            </a:r>
            <a:r>
              <a:rPr lang="en-US" sz="2000" dirty="0">
                <a:solidFill>
                  <a:schemeClr val="tx2"/>
                </a:solidFill>
              </a:rPr>
              <a:t>As a local organization focused on healthcare, we are committed to the community to ensure high-value services are available and accessible.</a:t>
            </a:r>
          </a:p>
          <a:p>
            <a:pPr marL="342900" indent="-342900">
              <a:spcBef>
                <a:spcPts val="0"/>
              </a:spcBef>
            </a:pPr>
            <a:endParaRPr lang="en-US" sz="2000" dirty="0">
              <a:solidFill>
                <a:schemeClr val="tx2"/>
              </a:solidFill>
            </a:endParaRPr>
          </a:p>
          <a:p>
            <a:pPr marL="0" indent="0">
              <a:spcBef>
                <a:spcPts val="0"/>
              </a:spcBef>
              <a:buNone/>
            </a:pPr>
            <a:r>
              <a:rPr lang="en-US" sz="2000" b="1" u="sng" dirty="0">
                <a:solidFill>
                  <a:schemeClr val="tx2"/>
                </a:solidFill>
              </a:rPr>
              <a:t>Transparency</a:t>
            </a:r>
            <a:r>
              <a:rPr lang="en-US" sz="2000" b="1" dirty="0">
                <a:solidFill>
                  <a:schemeClr val="tx2"/>
                </a:solidFill>
              </a:rPr>
              <a:t>:</a:t>
            </a:r>
            <a:r>
              <a:rPr lang="en-US" sz="2000" dirty="0">
                <a:solidFill>
                  <a:schemeClr val="tx2"/>
                </a:solidFill>
              </a:rPr>
              <a:t> We believe in clarity and openness to our activities for both our providers network and the public.</a:t>
            </a:r>
          </a:p>
          <a:p>
            <a:pPr marL="342900" indent="-342900">
              <a:spcBef>
                <a:spcPts val="0"/>
              </a:spcBef>
            </a:pPr>
            <a:endParaRPr lang="en-US" sz="2000" dirty="0">
              <a:solidFill>
                <a:schemeClr val="tx2"/>
              </a:solidFill>
            </a:endParaRPr>
          </a:p>
          <a:p>
            <a:pPr marL="342900" indent="-342900">
              <a:spcBef>
                <a:spcPts val="0"/>
              </a:spcBef>
            </a:pPr>
            <a:endParaRPr lang="en-US" sz="2000" dirty="0">
              <a:solidFill>
                <a:schemeClr val="tx2"/>
              </a:solidFill>
            </a:endParaRPr>
          </a:p>
        </p:txBody>
      </p:sp>
      <p:pic>
        <p:nvPicPr>
          <p:cNvPr id="2" name="Picture 1" descr="A blue and green logo with a leaf&#10;&#10;AI-generated content may be incorrect.">
            <a:extLst>
              <a:ext uri="{FF2B5EF4-FFF2-40B4-BE49-F238E27FC236}">
                <a16:creationId xmlns:a16="http://schemas.microsoft.com/office/drawing/2014/main" id="{AD872630-525B-7B82-F8F1-5A9AEC01B176}"/>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38791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31DD7-F008-8BCB-9FE3-43D29344E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D01B2-C207-97F2-80F9-33770A56EEE4}"/>
              </a:ext>
            </a:extLst>
          </p:cNvPr>
          <p:cNvSpPr>
            <a:spLocks noGrp="1"/>
          </p:cNvSpPr>
          <p:nvPr>
            <p:ph type="ctrTitle"/>
          </p:nvPr>
        </p:nvSpPr>
        <p:spPr>
          <a:xfrm>
            <a:off x="1850709" y="2827896"/>
            <a:ext cx="8490581" cy="1746195"/>
          </a:xfrm>
        </p:spPr>
        <p:txBody>
          <a:bodyPr>
            <a:normAutofit/>
          </a:bodyPr>
          <a:lstStyle/>
          <a:p>
            <a:r>
              <a:rPr lang="en-GB">
                <a:solidFill>
                  <a:srgbClr val="E2D4CA">
                    <a:alpha val="75000"/>
                  </a:srgbClr>
                </a:solidFill>
              </a:rPr>
              <a:t>Member Rights and Services</a:t>
            </a:r>
            <a:endParaRPr lang="en-GB"/>
          </a:p>
        </p:txBody>
      </p:sp>
    </p:spTree>
    <p:extLst>
      <p:ext uri="{BB962C8B-B14F-4D97-AF65-F5344CB8AC3E}">
        <p14:creationId xmlns:p14="http://schemas.microsoft.com/office/powerpoint/2010/main" val="314089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2600-2171-21C8-D75F-5623DFA3CBA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4C1B0BD-8359-7C82-3EC5-5489838E89BF}"/>
              </a:ext>
            </a:extLst>
          </p:cNvPr>
          <p:cNvSpPr>
            <a:spLocks noGrp="1"/>
          </p:cNvSpPr>
          <p:nvPr>
            <p:ph type="title"/>
          </p:nvPr>
        </p:nvSpPr>
        <p:spPr>
          <a:xfrm>
            <a:off x="439058" y="662427"/>
            <a:ext cx="11392503" cy="819738"/>
          </a:xfrm>
        </p:spPr>
        <p:txBody>
          <a:bodyPr vert="horz" lIns="91440" tIns="45720" rIns="91440" bIns="45720" rtlCol="0" anchor="ctr">
            <a:noAutofit/>
          </a:bodyPr>
          <a:lstStyle/>
          <a:p>
            <a:pPr algn="ctr">
              <a:lnSpc>
                <a:spcPct val="90000"/>
              </a:lnSpc>
            </a:pPr>
            <a:r>
              <a:rPr lang="en-US" sz="2800" dirty="0">
                <a:solidFill>
                  <a:schemeClr val="tx2"/>
                </a:solidFill>
                <a:latin typeface="Dante"/>
                <a:cs typeface="Arial"/>
              </a:rPr>
              <a:t>Providers must be aware of and uphold Health First Colorado members’ benefits, services and rights.</a:t>
            </a:r>
            <a:endParaRPr lang="en-US" sz="2800" dirty="0">
              <a:solidFill>
                <a:schemeClr val="tx2"/>
              </a:solidFill>
              <a:latin typeface="Dante"/>
            </a:endParaRPr>
          </a:p>
        </p:txBody>
      </p:sp>
      <p:pic>
        <p:nvPicPr>
          <p:cNvPr id="7" name="Content Placeholder 6" descr="A group of cows in a field with mountains in the background&#10;&#10;AI-generated content may be incorrect.">
            <a:extLst>
              <a:ext uri="{FF2B5EF4-FFF2-40B4-BE49-F238E27FC236}">
                <a16:creationId xmlns:a16="http://schemas.microsoft.com/office/drawing/2014/main" id="{50B306EF-B8AF-FB40-AE69-3D8C4A342EA4}"/>
              </a:ext>
            </a:extLst>
          </p:cNvPr>
          <p:cNvPicPr>
            <a:picLocks noGrp="1" noChangeAspect="1"/>
          </p:cNvPicPr>
          <p:nvPr>
            <p:ph idx="1"/>
          </p:nvPr>
        </p:nvPicPr>
        <p:blipFill>
          <a:blip r:embed="rId2"/>
          <a:stretch>
            <a:fillRect/>
          </a:stretch>
        </p:blipFill>
        <p:spPr>
          <a:xfrm>
            <a:off x="1107520" y="1811756"/>
            <a:ext cx="9976959" cy="4190323"/>
          </a:xfrm>
          <a:noFill/>
        </p:spPr>
      </p:pic>
      <p:sp>
        <p:nvSpPr>
          <p:cNvPr id="16" name="Slide Number Placeholder 5">
            <a:extLst>
              <a:ext uri="{FF2B5EF4-FFF2-40B4-BE49-F238E27FC236}">
                <a16:creationId xmlns:a16="http://schemas.microsoft.com/office/drawing/2014/main" id="{2285BC67-57C7-98A0-3371-332AA5F4409E}"/>
              </a:ext>
            </a:extLst>
          </p:cNvPr>
          <p:cNvSpPr>
            <a:spLocks noGrp="1"/>
          </p:cNvSpPr>
          <p:nvPr>
            <p:ph type="sldNum" sz="quarter" idx="4"/>
          </p:nvPr>
        </p:nvSpPr>
        <p:spPr>
          <a:xfrm>
            <a:off x="10518474" y="6356350"/>
            <a:ext cx="1414733" cy="365125"/>
          </a:xfrm>
        </p:spPr>
        <p:txBody>
          <a:bodyPr/>
          <a:lstStyle/>
          <a:p>
            <a:pPr>
              <a:spcAft>
                <a:spcPts val="600"/>
              </a:spcAft>
            </a:pPr>
            <a:fld id="{AE208ADF-3ADD-483D-A721-14E3EEE2C135}" type="slidenum">
              <a:rPr lang="en-US" smtClean="0"/>
              <a:pPr>
                <a:spcAft>
                  <a:spcPts val="600"/>
                </a:spcAft>
              </a:pPr>
              <a:t>16</a:t>
            </a:fld>
            <a:endParaRPr lang="en-US"/>
          </a:p>
        </p:txBody>
      </p:sp>
    </p:spTree>
    <p:extLst>
      <p:ext uri="{BB962C8B-B14F-4D97-AF65-F5344CB8AC3E}">
        <p14:creationId xmlns:p14="http://schemas.microsoft.com/office/powerpoint/2010/main" val="61627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F122-88B9-916B-916A-7ED648AAFC08}"/>
              </a:ext>
            </a:extLst>
          </p:cNvPr>
          <p:cNvSpPr>
            <a:spLocks noGrp="1"/>
          </p:cNvSpPr>
          <p:nvPr>
            <p:ph type="title"/>
          </p:nvPr>
        </p:nvSpPr>
        <p:spPr/>
        <p:txBody>
          <a:bodyPr/>
          <a:lstStyle/>
          <a:p>
            <a:r>
              <a:rPr lang="en-GB">
                <a:solidFill>
                  <a:srgbClr val="E2D4CA"/>
                </a:solidFill>
              </a:rPr>
              <a:t>Physical Health Benefits</a:t>
            </a:r>
            <a:endParaRPr lang="en-US"/>
          </a:p>
        </p:txBody>
      </p:sp>
      <p:graphicFrame>
        <p:nvGraphicFramePr>
          <p:cNvPr id="13" name="Content Placeholder 12">
            <a:extLst>
              <a:ext uri="{FF2B5EF4-FFF2-40B4-BE49-F238E27FC236}">
                <a16:creationId xmlns:a16="http://schemas.microsoft.com/office/drawing/2014/main" id="{37D65060-96FE-A795-459A-135E16201AA1}"/>
              </a:ext>
            </a:extLst>
          </p:cNvPr>
          <p:cNvGraphicFramePr>
            <a:graphicFrameLocks noGrp="1"/>
          </p:cNvGraphicFramePr>
          <p:nvPr>
            <p:ph sz="half" idx="2"/>
            <p:extLst>
              <p:ext uri="{D42A27DB-BD31-4B8C-83A1-F6EECF244321}">
                <p14:modId xmlns:p14="http://schemas.microsoft.com/office/powerpoint/2010/main" val="493763279"/>
              </p:ext>
            </p:extLst>
          </p:nvPr>
        </p:nvGraphicFramePr>
        <p:xfrm>
          <a:off x="989335" y="1702836"/>
          <a:ext cx="5577670" cy="4896461"/>
        </p:xfrm>
        <a:graphic>
          <a:graphicData uri="http://schemas.openxmlformats.org/drawingml/2006/table">
            <a:tbl>
              <a:tblPr firstRow="1" firstCol="1" bandRow="1">
                <a:tableStyleId>{5C22544A-7EE6-4342-B048-85BDC9FD1C3A}</a:tableStyleId>
              </a:tblPr>
              <a:tblGrid>
                <a:gridCol w="5577670">
                  <a:extLst>
                    <a:ext uri="{9D8B030D-6E8A-4147-A177-3AD203B41FA5}">
                      <a16:colId xmlns:a16="http://schemas.microsoft.com/office/drawing/2014/main" val="2705413097"/>
                    </a:ext>
                  </a:extLst>
                </a:gridCol>
              </a:tblGrid>
              <a:tr h="401781">
                <a:tc>
                  <a:txBody>
                    <a:bodyPr/>
                    <a:lstStyle/>
                    <a:p>
                      <a:pPr marR="418465">
                        <a:spcBef>
                          <a:spcPts val="590"/>
                        </a:spcBef>
                        <a:buNone/>
                      </a:pPr>
                      <a:r>
                        <a:rPr lang="en-US" b="0">
                          <a:solidFill>
                            <a:schemeClr val="tx2"/>
                          </a:solidFill>
                          <a:effectLst/>
                          <a:latin typeface="Dante"/>
                        </a:rPr>
                        <a:t>• Acute (short-term) home health therapies &amp; services</a:t>
                      </a:r>
                    </a:p>
                  </a:txBody>
                  <a:tcPr marL="68580" marR="68580" marT="0" marB="0">
                    <a:lnL>
                      <a:noFill/>
                    </a:lnL>
                    <a:lnR>
                      <a:noFill/>
                    </a:lnR>
                    <a:lnT>
                      <a:noFill/>
                    </a:lnT>
                    <a:lnB>
                      <a:noFill/>
                    </a:lnB>
                    <a:noFill/>
                  </a:tcPr>
                </a:tc>
                <a:extLst>
                  <a:ext uri="{0D108BD9-81ED-4DB2-BD59-A6C34878D82A}">
                    <a16:rowId xmlns:a16="http://schemas.microsoft.com/office/drawing/2014/main" val="1610925727"/>
                  </a:ext>
                </a:extLst>
              </a:tr>
              <a:tr h="320167">
                <a:tc>
                  <a:txBody>
                    <a:bodyPr/>
                    <a:lstStyle/>
                    <a:p>
                      <a:pPr marR="418465">
                        <a:spcBef>
                          <a:spcPts val="590"/>
                        </a:spcBef>
                        <a:buNone/>
                      </a:pPr>
                      <a:r>
                        <a:rPr lang="en-US" b="0">
                          <a:solidFill>
                            <a:schemeClr val="tx2"/>
                          </a:solidFill>
                          <a:effectLst/>
                          <a:latin typeface="Dante"/>
                        </a:rPr>
                        <a:t>• Allergy testing and injections</a:t>
                      </a:r>
                    </a:p>
                  </a:txBody>
                  <a:tcPr marL="68580" marR="68580" marT="0" marB="0">
                    <a:lnL>
                      <a:noFill/>
                    </a:lnL>
                    <a:lnR>
                      <a:noFill/>
                    </a:lnR>
                    <a:lnT>
                      <a:noFill/>
                    </a:lnT>
                    <a:lnB>
                      <a:noFill/>
                    </a:lnB>
                    <a:noFill/>
                  </a:tcPr>
                </a:tc>
                <a:extLst>
                  <a:ext uri="{0D108BD9-81ED-4DB2-BD59-A6C34878D82A}">
                    <a16:rowId xmlns:a16="http://schemas.microsoft.com/office/drawing/2014/main" val="1253798672"/>
                  </a:ext>
                </a:extLst>
              </a:tr>
              <a:tr h="320167">
                <a:tc>
                  <a:txBody>
                    <a:bodyPr/>
                    <a:lstStyle/>
                    <a:p>
                      <a:pPr marR="418465">
                        <a:spcBef>
                          <a:spcPts val="590"/>
                        </a:spcBef>
                        <a:buNone/>
                      </a:pPr>
                      <a:r>
                        <a:rPr lang="en-US" b="0" dirty="0">
                          <a:solidFill>
                            <a:schemeClr val="tx2"/>
                          </a:solidFill>
                          <a:effectLst/>
                          <a:latin typeface="Dante"/>
                        </a:rPr>
                        <a:t>• Ambulance services for an emergency</a:t>
                      </a:r>
                    </a:p>
                  </a:txBody>
                  <a:tcPr marL="68580" marR="68580" marT="0" marB="0">
                    <a:lnL>
                      <a:noFill/>
                    </a:lnL>
                    <a:lnR>
                      <a:noFill/>
                    </a:lnR>
                    <a:lnT>
                      <a:noFill/>
                    </a:lnT>
                    <a:lnB>
                      <a:noFill/>
                    </a:lnB>
                    <a:noFill/>
                  </a:tcPr>
                </a:tc>
                <a:extLst>
                  <a:ext uri="{0D108BD9-81ED-4DB2-BD59-A6C34878D82A}">
                    <a16:rowId xmlns:a16="http://schemas.microsoft.com/office/drawing/2014/main" val="3276547747"/>
                  </a:ext>
                </a:extLst>
              </a:tr>
              <a:tr h="320167">
                <a:tc>
                  <a:txBody>
                    <a:bodyPr/>
                    <a:lstStyle/>
                    <a:p>
                      <a:pPr marR="418465">
                        <a:spcBef>
                          <a:spcPts val="590"/>
                        </a:spcBef>
                        <a:buNone/>
                      </a:pPr>
                      <a:r>
                        <a:rPr lang="en-US" b="0">
                          <a:solidFill>
                            <a:schemeClr val="tx2"/>
                          </a:solidFill>
                          <a:effectLst/>
                          <a:latin typeface="Dante"/>
                        </a:rPr>
                        <a:t>• Transportation to your appointments and services</a:t>
                      </a:r>
                    </a:p>
                  </a:txBody>
                  <a:tcPr marL="68580" marR="68580" marT="0" marB="0">
                    <a:lnL>
                      <a:noFill/>
                    </a:lnL>
                    <a:lnR>
                      <a:noFill/>
                    </a:lnR>
                    <a:lnT>
                      <a:noFill/>
                    </a:lnT>
                    <a:lnB>
                      <a:noFill/>
                    </a:lnB>
                    <a:noFill/>
                  </a:tcPr>
                </a:tc>
                <a:extLst>
                  <a:ext uri="{0D108BD9-81ED-4DB2-BD59-A6C34878D82A}">
                    <a16:rowId xmlns:a16="http://schemas.microsoft.com/office/drawing/2014/main" val="2531483302"/>
                  </a:ext>
                </a:extLst>
              </a:tr>
              <a:tr h="320167">
                <a:tc>
                  <a:txBody>
                    <a:bodyPr/>
                    <a:lstStyle/>
                    <a:p>
                      <a:pPr marR="418465">
                        <a:spcBef>
                          <a:spcPts val="590"/>
                        </a:spcBef>
                        <a:buNone/>
                      </a:pPr>
                      <a:r>
                        <a:rPr lang="en-US" b="0">
                          <a:solidFill>
                            <a:schemeClr val="tx2"/>
                          </a:solidFill>
                          <a:effectLst/>
                          <a:latin typeface="Dante"/>
                        </a:rPr>
                        <a:t>• Audiology</a:t>
                      </a:r>
                    </a:p>
                  </a:txBody>
                  <a:tcPr marL="68580" marR="68580" marT="0" marB="0">
                    <a:lnL>
                      <a:noFill/>
                    </a:lnL>
                    <a:lnR>
                      <a:noFill/>
                    </a:lnR>
                    <a:lnT>
                      <a:noFill/>
                    </a:lnT>
                    <a:lnB>
                      <a:noFill/>
                    </a:lnB>
                    <a:noFill/>
                  </a:tcPr>
                </a:tc>
                <a:extLst>
                  <a:ext uri="{0D108BD9-81ED-4DB2-BD59-A6C34878D82A}">
                    <a16:rowId xmlns:a16="http://schemas.microsoft.com/office/drawing/2014/main" val="1644303402"/>
                  </a:ext>
                </a:extLst>
              </a:tr>
              <a:tr h="320167">
                <a:tc>
                  <a:txBody>
                    <a:bodyPr/>
                    <a:lstStyle/>
                    <a:p>
                      <a:pPr marR="418465">
                        <a:spcBef>
                          <a:spcPts val="590"/>
                        </a:spcBef>
                        <a:buNone/>
                      </a:pPr>
                      <a:r>
                        <a:rPr lang="en-US" b="0" dirty="0">
                          <a:solidFill>
                            <a:schemeClr val="tx2"/>
                          </a:solidFill>
                          <a:effectLst/>
                          <a:latin typeface="Dante"/>
                        </a:rPr>
                        <a:t>• Durable medical equipment (DME)</a:t>
                      </a:r>
                    </a:p>
                  </a:txBody>
                  <a:tcPr marL="68580" marR="68580" marT="0" marB="0">
                    <a:lnL>
                      <a:noFill/>
                    </a:lnL>
                    <a:lnR>
                      <a:noFill/>
                    </a:lnR>
                    <a:lnT>
                      <a:noFill/>
                    </a:lnT>
                    <a:lnB>
                      <a:noFill/>
                    </a:lnB>
                    <a:noFill/>
                  </a:tcPr>
                </a:tc>
                <a:extLst>
                  <a:ext uri="{0D108BD9-81ED-4DB2-BD59-A6C34878D82A}">
                    <a16:rowId xmlns:a16="http://schemas.microsoft.com/office/drawing/2014/main" val="3829084226"/>
                  </a:ext>
                </a:extLst>
              </a:tr>
              <a:tr h="320167">
                <a:tc>
                  <a:txBody>
                    <a:bodyPr/>
                    <a:lstStyle/>
                    <a:p>
                      <a:pPr marR="418465">
                        <a:spcBef>
                          <a:spcPts val="590"/>
                        </a:spcBef>
                        <a:buNone/>
                      </a:pPr>
                      <a:r>
                        <a:rPr lang="en-US" b="0">
                          <a:solidFill>
                            <a:schemeClr val="tx2"/>
                          </a:solidFill>
                          <a:effectLst/>
                          <a:latin typeface="Dante"/>
                        </a:rPr>
                        <a:t>• Emergency room visits</a:t>
                      </a:r>
                    </a:p>
                  </a:txBody>
                  <a:tcPr marL="68580" marR="68580" marT="0" marB="0">
                    <a:lnL>
                      <a:noFill/>
                    </a:lnL>
                    <a:lnR>
                      <a:noFill/>
                    </a:lnR>
                    <a:lnT>
                      <a:noFill/>
                    </a:lnT>
                    <a:lnB>
                      <a:noFill/>
                    </a:lnB>
                    <a:noFill/>
                  </a:tcPr>
                </a:tc>
                <a:extLst>
                  <a:ext uri="{0D108BD9-81ED-4DB2-BD59-A6C34878D82A}">
                    <a16:rowId xmlns:a16="http://schemas.microsoft.com/office/drawing/2014/main" val="1457230852"/>
                  </a:ext>
                </a:extLst>
              </a:tr>
              <a:tr h="332509">
                <a:tc>
                  <a:txBody>
                    <a:bodyPr/>
                    <a:lstStyle/>
                    <a:p>
                      <a:pPr marR="418465">
                        <a:spcBef>
                          <a:spcPts val="590"/>
                        </a:spcBef>
                        <a:buNone/>
                      </a:pPr>
                      <a:r>
                        <a:rPr lang="en-US" b="0">
                          <a:solidFill>
                            <a:schemeClr val="tx2"/>
                          </a:solidFill>
                          <a:effectLst/>
                          <a:latin typeface="Dante"/>
                        </a:rPr>
                        <a:t>• Family planning services</a:t>
                      </a:r>
                    </a:p>
                  </a:txBody>
                  <a:tcPr marL="68580" marR="68580" marT="0" marB="0">
                    <a:lnL>
                      <a:noFill/>
                    </a:lnL>
                    <a:lnR>
                      <a:noFill/>
                    </a:lnR>
                    <a:lnT>
                      <a:noFill/>
                    </a:lnT>
                    <a:lnB>
                      <a:noFill/>
                    </a:lnB>
                    <a:noFill/>
                  </a:tcPr>
                </a:tc>
                <a:extLst>
                  <a:ext uri="{0D108BD9-81ED-4DB2-BD59-A6C34878D82A}">
                    <a16:rowId xmlns:a16="http://schemas.microsoft.com/office/drawing/2014/main" val="4115135226"/>
                  </a:ext>
                </a:extLst>
              </a:tr>
              <a:tr h="320167">
                <a:tc>
                  <a:txBody>
                    <a:bodyPr/>
                    <a:lstStyle/>
                    <a:p>
                      <a:pPr marR="418465">
                        <a:spcBef>
                          <a:spcPts val="590"/>
                        </a:spcBef>
                        <a:buNone/>
                      </a:pPr>
                      <a:r>
                        <a:rPr lang="en-US" b="0" dirty="0">
                          <a:solidFill>
                            <a:schemeClr val="tx2"/>
                          </a:solidFill>
                          <a:effectLst/>
                          <a:latin typeface="Dante"/>
                        </a:rPr>
                        <a:t>• Habilitative services and devices</a:t>
                      </a:r>
                    </a:p>
                  </a:txBody>
                  <a:tcPr marL="68580" marR="68580" marT="0" marB="0">
                    <a:lnL>
                      <a:noFill/>
                    </a:lnL>
                    <a:lnR>
                      <a:noFill/>
                    </a:lnR>
                    <a:lnT>
                      <a:noFill/>
                    </a:lnT>
                    <a:lnB>
                      <a:noFill/>
                    </a:lnB>
                    <a:noFill/>
                  </a:tcPr>
                </a:tc>
                <a:extLst>
                  <a:ext uri="{0D108BD9-81ED-4DB2-BD59-A6C34878D82A}">
                    <a16:rowId xmlns:a16="http://schemas.microsoft.com/office/drawing/2014/main" val="157782801"/>
                  </a:ext>
                </a:extLst>
              </a:tr>
              <a:tr h="320167">
                <a:tc>
                  <a:txBody>
                    <a:bodyPr/>
                    <a:lstStyle/>
                    <a:p>
                      <a:pPr marR="418465">
                        <a:spcBef>
                          <a:spcPts val="590"/>
                        </a:spcBef>
                        <a:buNone/>
                      </a:pPr>
                      <a:r>
                        <a:rPr lang="en-US" b="0">
                          <a:solidFill>
                            <a:schemeClr val="tx2"/>
                          </a:solidFill>
                          <a:effectLst/>
                          <a:latin typeface="Dante"/>
                        </a:rPr>
                        <a:t>• Rehabilitation services and devices</a:t>
                      </a:r>
                    </a:p>
                  </a:txBody>
                  <a:tcPr marL="68580" marR="68580" marT="0" marB="0">
                    <a:lnL>
                      <a:noFill/>
                    </a:lnL>
                    <a:lnR>
                      <a:noFill/>
                    </a:lnR>
                    <a:lnT>
                      <a:noFill/>
                    </a:lnT>
                    <a:lnB>
                      <a:noFill/>
                    </a:lnB>
                    <a:noFill/>
                  </a:tcPr>
                </a:tc>
                <a:extLst>
                  <a:ext uri="{0D108BD9-81ED-4DB2-BD59-A6C34878D82A}">
                    <a16:rowId xmlns:a16="http://schemas.microsoft.com/office/drawing/2014/main" val="259620257"/>
                  </a:ext>
                </a:extLst>
              </a:tr>
              <a:tr h="320167">
                <a:tc>
                  <a:txBody>
                    <a:bodyPr/>
                    <a:lstStyle/>
                    <a:p>
                      <a:pPr marR="418465">
                        <a:spcBef>
                          <a:spcPts val="590"/>
                        </a:spcBef>
                        <a:buNone/>
                      </a:pPr>
                      <a:r>
                        <a:rPr lang="en-US" b="0" dirty="0">
                          <a:solidFill>
                            <a:schemeClr val="tx2"/>
                          </a:solidFill>
                          <a:effectLst/>
                          <a:latin typeface="Dante"/>
                        </a:rPr>
                        <a:t>• Home health care</a:t>
                      </a:r>
                    </a:p>
                  </a:txBody>
                  <a:tcPr marL="68580" marR="68580" marT="0" marB="0">
                    <a:lnL>
                      <a:noFill/>
                    </a:lnL>
                    <a:lnR>
                      <a:noFill/>
                    </a:lnR>
                    <a:lnT>
                      <a:noFill/>
                    </a:lnT>
                    <a:lnB>
                      <a:noFill/>
                    </a:lnB>
                    <a:noFill/>
                  </a:tcPr>
                </a:tc>
                <a:extLst>
                  <a:ext uri="{0D108BD9-81ED-4DB2-BD59-A6C34878D82A}">
                    <a16:rowId xmlns:a16="http://schemas.microsoft.com/office/drawing/2014/main" val="970736149"/>
                  </a:ext>
                </a:extLst>
              </a:tr>
              <a:tr h="320167">
                <a:tc>
                  <a:txBody>
                    <a:bodyPr/>
                    <a:lstStyle/>
                    <a:p>
                      <a:pPr marR="418465">
                        <a:spcBef>
                          <a:spcPts val="590"/>
                        </a:spcBef>
                        <a:buNone/>
                      </a:pPr>
                      <a:r>
                        <a:rPr lang="en-US" b="0">
                          <a:solidFill>
                            <a:schemeClr val="tx2"/>
                          </a:solidFill>
                          <a:effectLst/>
                          <a:latin typeface="Dante"/>
                        </a:rPr>
                        <a:t>• Hospice care</a:t>
                      </a:r>
                    </a:p>
                  </a:txBody>
                  <a:tcPr marL="68580" marR="68580" marT="0" marB="0">
                    <a:lnL>
                      <a:noFill/>
                    </a:lnL>
                    <a:lnR>
                      <a:noFill/>
                    </a:lnR>
                    <a:lnT>
                      <a:noFill/>
                    </a:lnT>
                    <a:lnB>
                      <a:noFill/>
                    </a:lnB>
                    <a:noFill/>
                  </a:tcPr>
                </a:tc>
                <a:extLst>
                  <a:ext uri="{0D108BD9-81ED-4DB2-BD59-A6C34878D82A}">
                    <a16:rowId xmlns:a16="http://schemas.microsoft.com/office/drawing/2014/main" val="1319455940"/>
                  </a:ext>
                </a:extLst>
              </a:tr>
              <a:tr h="320167">
                <a:tc>
                  <a:txBody>
                    <a:bodyPr/>
                    <a:lstStyle/>
                    <a:p>
                      <a:pPr marR="418465">
                        <a:spcBef>
                          <a:spcPts val="590"/>
                        </a:spcBef>
                        <a:buNone/>
                      </a:pPr>
                      <a:r>
                        <a:rPr lang="en-US" b="0">
                          <a:solidFill>
                            <a:schemeClr val="tx2"/>
                          </a:solidFill>
                          <a:effectLst/>
                          <a:latin typeface="Dante"/>
                        </a:rPr>
                        <a:t>• Inpatient medical and surgical care</a:t>
                      </a:r>
                    </a:p>
                  </a:txBody>
                  <a:tcPr marL="68580" marR="68580" marT="0" marB="0">
                    <a:lnL>
                      <a:noFill/>
                    </a:lnL>
                    <a:lnR>
                      <a:noFill/>
                    </a:lnR>
                    <a:lnT>
                      <a:noFill/>
                    </a:lnT>
                    <a:lnB>
                      <a:noFill/>
                    </a:lnB>
                    <a:noFill/>
                  </a:tcPr>
                </a:tc>
                <a:extLst>
                  <a:ext uri="{0D108BD9-81ED-4DB2-BD59-A6C34878D82A}">
                    <a16:rowId xmlns:a16="http://schemas.microsoft.com/office/drawing/2014/main" val="1413538340"/>
                  </a:ext>
                </a:extLst>
              </a:tr>
              <a:tr h="320167">
                <a:tc>
                  <a:txBody>
                    <a:bodyPr/>
                    <a:lstStyle/>
                    <a:p>
                      <a:pPr marR="418465">
                        <a:spcBef>
                          <a:spcPts val="590"/>
                        </a:spcBef>
                        <a:buNone/>
                      </a:pPr>
                      <a:r>
                        <a:rPr lang="en-US" b="0">
                          <a:solidFill>
                            <a:schemeClr val="tx2"/>
                          </a:solidFill>
                          <a:effectLst/>
                          <a:latin typeface="Dante"/>
                        </a:rPr>
                        <a:t>• Lab and radiology</a:t>
                      </a:r>
                    </a:p>
                  </a:txBody>
                  <a:tcPr marL="68580" marR="68580" marT="0" marB="0">
                    <a:lnL>
                      <a:noFill/>
                    </a:lnL>
                    <a:lnR>
                      <a:noFill/>
                    </a:lnR>
                    <a:lnT>
                      <a:noFill/>
                    </a:lnT>
                    <a:lnB>
                      <a:noFill/>
                    </a:lnB>
                    <a:noFill/>
                  </a:tcPr>
                </a:tc>
                <a:extLst>
                  <a:ext uri="{0D108BD9-81ED-4DB2-BD59-A6C34878D82A}">
                    <a16:rowId xmlns:a16="http://schemas.microsoft.com/office/drawing/2014/main" val="3456319447"/>
                  </a:ext>
                </a:extLst>
              </a:tr>
              <a:tr h="320167">
                <a:tc>
                  <a:txBody>
                    <a:bodyPr/>
                    <a:lstStyle/>
                    <a:p>
                      <a:pPr marR="418465">
                        <a:spcBef>
                          <a:spcPts val="590"/>
                        </a:spcBef>
                        <a:buNone/>
                      </a:pPr>
                      <a:endParaRPr lang="en-US" b="0" dirty="0">
                        <a:solidFill>
                          <a:schemeClr val="tx2"/>
                        </a:solidFill>
                        <a:effectLst/>
                        <a:latin typeface="Dante"/>
                      </a:endParaRPr>
                    </a:p>
                  </a:txBody>
                  <a:tcPr marL="68580" marR="68580" marT="0" marB="0">
                    <a:lnL>
                      <a:noFill/>
                    </a:lnL>
                    <a:lnR>
                      <a:noFill/>
                    </a:lnR>
                    <a:lnT>
                      <a:noFill/>
                    </a:lnT>
                    <a:lnB>
                      <a:noFill/>
                    </a:lnB>
                    <a:noFill/>
                  </a:tcPr>
                </a:tc>
                <a:extLst>
                  <a:ext uri="{0D108BD9-81ED-4DB2-BD59-A6C34878D82A}">
                    <a16:rowId xmlns:a16="http://schemas.microsoft.com/office/drawing/2014/main" val="1987861935"/>
                  </a:ext>
                </a:extLst>
              </a:tr>
            </a:tbl>
          </a:graphicData>
        </a:graphic>
      </p:graphicFrame>
      <p:graphicFrame>
        <p:nvGraphicFramePr>
          <p:cNvPr id="15" name="Content Placeholder 14">
            <a:extLst>
              <a:ext uri="{FF2B5EF4-FFF2-40B4-BE49-F238E27FC236}">
                <a16:creationId xmlns:a16="http://schemas.microsoft.com/office/drawing/2014/main" id="{CFD1A82F-2836-D052-2D0F-D522B000D817}"/>
              </a:ext>
            </a:extLst>
          </p:cNvPr>
          <p:cNvGraphicFramePr>
            <a:graphicFrameLocks noGrp="1"/>
          </p:cNvGraphicFramePr>
          <p:nvPr>
            <p:ph sz="quarter" idx="4"/>
            <p:extLst>
              <p:ext uri="{D42A27DB-BD31-4B8C-83A1-F6EECF244321}">
                <p14:modId xmlns:p14="http://schemas.microsoft.com/office/powerpoint/2010/main" val="2030159963"/>
              </p:ext>
            </p:extLst>
          </p:nvPr>
        </p:nvGraphicFramePr>
        <p:xfrm>
          <a:off x="6393274" y="1757920"/>
          <a:ext cx="5584975" cy="4841376"/>
        </p:xfrm>
        <a:graphic>
          <a:graphicData uri="http://schemas.openxmlformats.org/drawingml/2006/table">
            <a:tbl>
              <a:tblPr firstRow="1" firstCol="1" bandRow="1">
                <a:tableStyleId>{5C22544A-7EE6-4342-B048-85BDC9FD1C3A}</a:tableStyleId>
              </a:tblPr>
              <a:tblGrid>
                <a:gridCol w="5584975">
                  <a:extLst>
                    <a:ext uri="{9D8B030D-6E8A-4147-A177-3AD203B41FA5}">
                      <a16:colId xmlns:a16="http://schemas.microsoft.com/office/drawing/2014/main" val="3084174704"/>
                    </a:ext>
                  </a:extLst>
                </a:gridCol>
              </a:tblGrid>
              <a:tr h="324349">
                <a:tc>
                  <a:txBody>
                    <a:bodyPr/>
                    <a:lstStyle/>
                    <a:p>
                      <a:pPr marL="0" marR="418465" lvl="0" indent="0" algn="l" defTabSz="914400" rtl="0" eaLnBrk="1" fontAlgn="auto" latinLnBrk="0" hangingPunct="1">
                        <a:lnSpc>
                          <a:spcPct val="100000"/>
                        </a:lnSpc>
                        <a:spcBef>
                          <a:spcPts val="590"/>
                        </a:spcBef>
                        <a:spcAft>
                          <a:spcPts val="0"/>
                        </a:spcAft>
                        <a:buClrTx/>
                        <a:buSzTx/>
                        <a:buFontTx/>
                        <a:buNone/>
                        <a:tabLst/>
                        <a:defRPr/>
                      </a:pPr>
                      <a:r>
                        <a:rPr lang="en-US" b="0" dirty="0">
                          <a:solidFill>
                            <a:schemeClr val="tx2"/>
                          </a:solidFill>
                          <a:effectLst/>
                        </a:rPr>
                        <a:t>• </a:t>
                      </a:r>
                      <a:r>
                        <a:rPr lang="en-US" b="0" dirty="0">
                          <a:solidFill>
                            <a:schemeClr val="tx2"/>
                          </a:solidFill>
                          <a:effectLst/>
                          <a:latin typeface="+mn-lt"/>
                        </a:rPr>
                        <a:t>Long-term home health therapies and services</a:t>
                      </a:r>
                    </a:p>
                    <a:p>
                      <a:pPr marR="418465" algn="l">
                        <a:spcBef>
                          <a:spcPts val="590"/>
                        </a:spcBef>
                        <a:buNone/>
                      </a:pPr>
                      <a:r>
                        <a:rPr lang="en-US" b="0" dirty="0">
                          <a:solidFill>
                            <a:schemeClr val="tx2"/>
                          </a:solidFill>
                          <a:effectLst/>
                        </a:rPr>
                        <a:t>• Outpatient hospital services</a:t>
                      </a:r>
                    </a:p>
                  </a:txBody>
                  <a:tcPr marL="68580" marR="68580" marT="0" marB="0">
                    <a:lnL>
                      <a:noFill/>
                    </a:lnL>
                    <a:lnR>
                      <a:noFill/>
                    </a:lnR>
                    <a:lnT>
                      <a:noFill/>
                    </a:lnT>
                    <a:lnB>
                      <a:noFill/>
                    </a:lnB>
                    <a:noFill/>
                  </a:tcPr>
                </a:tc>
                <a:extLst>
                  <a:ext uri="{0D108BD9-81ED-4DB2-BD59-A6C34878D82A}">
                    <a16:rowId xmlns:a16="http://schemas.microsoft.com/office/drawing/2014/main" val="3516306580"/>
                  </a:ext>
                </a:extLst>
              </a:tr>
              <a:tr h="324349">
                <a:tc>
                  <a:txBody>
                    <a:bodyPr/>
                    <a:lstStyle/>
                    <a:p>
                      <a:pPr marR="418465" algn="l">
                        <a:spcBef>
                          <a:spcPts val="590"/>
                        </a:spcBef>
                        <a:buNone/>
                      </a:pPr>
                      <a:r>
                        <a:rPr lang="en-US" b="0" dirty="0">
                          <a:solidFill>
                            <a:schemeClr val="tx2"/>
                          </a:solidFill>
                          <a:effectLst/>
                        </a:rPr>
                        <a:t>• Outpatient surgery</a:t>
                      </a:r>
                    </a:p>
                  </a:txBody>
                  <a:tcPr marL="68580" marR="68580" marT="0" marB="0">
                    <a:lnL>
                      <a:noFill/>
                    </a:lnL>
                    <a:lnR>
                      <a:noFill/>
                    </a:lnR>
                    <a:lnT>
                      <a:noFill/>
                    </a:lnT>
                    <a:lnB>
                      <a:noFill/>
                    </a:lnB>
                    <a:noFill/>
                  </a:tcPr>
                </a:tc>
                <a:extLst>
                  <a:ext uri="{0D108BD9-81ED-4DB2-BD59-A6C34878D82A}">
                    <a16:rowId xmlns:a16="http://schemas.microsoft.com/office/drawing/2014/main" val="3044758984"/>
                  </a:ext>
                </a:extLst>
              </a:tr>
              <a:tr h="324349">
                <a:tc>
                  <a:txBody>
                    <a:bodyPr/>
                    <a:lstStyle/>
                    <a:p>
                      <a:pPr marR="418465" algn="l">
                        <a:spcBef>
                          <a:spcPts val="590"/>
                        </a:spcBef>
                        <a:buNone/>
                      </a:pPr>
                      <a:r>
                        <a:rPr lang="en-US" b="0" dirty="0">
                          <a:solidFill>
                            <a:schemeClr val="tx2"/>
                          </a:solidFill>
                          <a:effectLst/>
                        </a:rPr>
                        <a:t>• PCP visits</a:t>
                      </a:r>
                    </a:p>
                  </a:txBody>
                  <a:tcPr marL="68580" marR="68580" marT="0" marB="0">
                    <a:lnL>
                      <a:noFill/>
                    </a:lnL>
                    <a:lnR>
                      <a:noFill/>
                    </a:lnR>
                    <a:lnT>
                      <a:noFill/>
                    </a:lnT>
                    <a:lnB>
                      <a:noFill/>
                    </a:lnB>
                    <a:noFill/>
                  </a:tcPr>
                </a:tc>
                <a:extLst>
                  <a:ext uri="{0D108BD9-81ED-4DB2-BD59-A6C34878D82A}">
                    <a16:rowId xmlns:a16="http://schemas.microsoft.com/office/drawing/2014/main" val="1107360786"/>
                  </a:ext>
                </a:extLst>
              </a:tr>
              <a:tr h="324349">
                <a:tc>
                  <a:txBody>
                    <a:bodyPr/>
                    <a:lstStyle/>
                    <a:p>
                      <a:pPr marR="418465" algn="l">
                        <a:spcBef>
                          <a:spcPts val="590"/>
                        </a:spcBef>
                        <a:buNone/>
                      </a:pPr>
                      <a:r>
                        <a:rPr lang="en-US" b="0" dirty="0">
                          <a:solidFill>
                            <a:schemeClr val="tx2"/>
                          </a:solidFill>
                          <a:effectLst/>
                        </a:rPr>
                        <a:t>• Pediatric services, including oral and vision care </a:t>
                      </a:r>
                    </a:p>
                  </a:txBody>
                  <a:tcPr marL="68580" marR="68580" marT="0" marB="0">
                    <a:lnL>
                      <a:noFill/>
                    </a:lnL>
                    <a:lnR>
                      <a:noFill/>
                    </a:lnR>
                    <a:lnT>
                      <a:noFill/>
                    </a:lnT>
                    <a:lnB>
                      <a:noFill/>
                    </a:lnB>
                    <a:noFill/>
                  </a:tcPr>
                </a:tc>
                <a:extLst>
                  <a:ext uri="{0D108BD9-81ED-4DB2-BD59-A6C34878D82A}">
                    <a16:rowId xmlns:a16="http://schemas.microsoft.com/office/drawing/2014/main" val="2988100732"/>
                  </a:ext>
                </a:extLst>
              </a:tr>
              <a:tr h="324349">
                <a:tc>
                  <a:txBody>
                    <a:bodyPr/>
                    <a:lstStyle/>
                    <a:p>
                      <a:pPr marR="418465" algn="l">
                        <a:spcBef>
                          <a:spcPts val="590"/>
                        </a:spcBef>
                        <a:buNone/>
                      </a:pPr>
                      <a:r>
                        <a:rPr lang="en-US" b="0" dirty="0">
                          <a:solidFill>
                            <a:schemeClr val="tx2"/>
                          </a:solidFill>
                          <a:effectLst/>
                        </a:rPr>
                        <a:t>• Prescription drugs</a:t>
                      </a:r>
                    </a:p>
                  </a:txBody>
                  <a:tcPr marL="68580" marR="68580" marT="0" marB="0">
                    <a:lnL>
                      <a:noFill/>
                    </a:lnL>
                    <a:lnR>
                      <a:noFill/>
                    </a:lnR>
                    <a:lnT>
                      <a:noFill/>
                    </a:lnT>
                    <a:lnB>
                      <a:noFill/>
                    </a:lnB>
                    <a:noFill/>
                  </a:tcPr>
                </a:tc>
                <a:extLst>
                  <a:ext uri="{0D108BD9-81ED-4DB2-BD59-A6C34878D82A}">
                    <a16:rowId xmlns:a16="http://schemas.microsoft.com/office/drawing/2014/main" val="2243999275"/>
                  </a:ext>
                </a:extLst>
              </a:tr>
              <a:tr h="324349">
                <a:tc>
                  <a:txBody>
                    <a:bodyPr/>
                    <a:lstStyle/>
                    <a:p>
                      <a:pPr marR="418465" algn="l">
                        <a:spcBef>
                          <a:spcPts val="590"/>
                        </a:spcBef>
                        <a:buNone/>
                      </a:pPr>
                      <a:r>
                        <a:rPr lang="en-US" b="0" dirty="0">
                          <a:solidFill>
                            <a:schemeClr val="tx2"/>
                          </a:solidFill>
                          <a:effectLst/>
                        </a:rPr>
                        <a:t>• Preventive and wellness services, such as screenings</a:t>
                      </a:r>
                    </a:p>
                  </a:txBody>
                  <a:tcPr marL="68580" marR="68580" marT="0" marB="0">
                    <a:lnL>
                      <a:noFill/>
                    </a:lnL>
                    <a:lnR>
                      <a:noFill/>
                    </a:lnR>
                    <a:lnT>
                      <a:noFill/>
                    </a:lnT>
                    <a:lnB>
                      <a:noFill/>
                    </a:lnB>
                    <a:noFill/>
                  </a:tcPr>
                </a:tc>
                <a:extLst>
                  <a:ext uri="{0D108BD9-81ED-4DB2-BD59-A6C34878D82A}">
                    <a16:rowId xmlns:a16="http://schemas.microsoft.com/office/drawing/2014/main" val="3947290008"/>
                  </a:ext>
                </a:extLst>
              </a:tr>
              <a:tr h="324348">
                <a:tc>
                  <a:txBody>
                    <a:bodyPr/>
                    <a:lstStyle/>
                    <a:p>
                      <a:pPr marL="0" lvl="0" indent="0" algn="l">
                        <a:spcBef>
                          <a:spcPts val="590"/>
                        </a:spcBef>
                        <a:buNone/>
                      </a:pPr>
                      <a:r>
                        <a:rPr lang="en-US" sz="1800" b="0" i="0" u="none" strike="noStrike" noProof="0" dirty="0">
                          <a:solidFill>
                            <a:schemeClr val="tx2"/>
                          </a:solidFill>
                          <a:effectLst/>
                          <a:latin typeface="Dante"/>
                        </a:rPr>
                        <a:t>• Private duty nursing</a:t>
                      </a:r>
                      <a:endParaRPr lang="en-US" dirty="0"/>
                    </a:p>
                  </a:txBody>
                  <a:tcPr marL="68580" marR="68580" marT="0" marB="0">
                    <a:lnL w="0">
                      <a:noFill/>
                    </a:lnL>
                    <a:lnR w="0">
                      <a:noFill/>
                    </a:lnR>
                    <a:lnT w="0">
                      <a:noFill/>
                    </a:lnT>
                    <a:lnB w="0">
                      <a:noFill/>
                    </a:lnB>
                    <a:noFill/>
                  </a:tcPr>
                </a:tc>
                <a:extLst>
                  <a:ext uri="{0D108BD9-81ED-4DB2-BD59-A6C34878D82A}">
                    <a16:rowId xmlns:a16="http://schemas.microsoft.com/office/drawing/2014/main" val="1730284786"/>
                  </a:ext>
                </a:extLst>
              </a:tr>
              <a:tr h="324349">
                <a:tc>
                  <a:txBody>
                    <a:bodyPr/>
                    <a:lstStyle/>
                    <a:p>
                      <a:pPr marR="418465" algn="l">
                        <a:spcBef>
                          <a:spcPts val="590"/>
                        </a:spcBef>
                        <a:buNone/>
                      </a:pPr>
                      <a:r>
                        <a:rPr lang="en-US" b="0" dirty="0">
                          <a:solidFill>
                            <a:schemeClr val="tx2"/>
                          </a:solidFill>
                          <a:effectLst/>
                        </a:rPr>
                        <a:t>• Skilled nursing services</a:t>
                      </a:r>
                    </a:p>
                  </a:txBody>
                  <a:tcPr marL="68580" marR="68580" marT="0" marB="0">
                    <a:lnL>
                      <a:noFill/>
                    </a:lnL>
                    <a:lnR>
                      <a:noFill/>
                    </a:lnR>
                    <a:lnT>
                      <a:noFill/>
                    </a:lnT>
                    <a:lnB>
                      <a:noFill/>
                    </a:lnB>
                    <a:noFill/>
                  </a:tcPr>
                </a:tc>
                <a:extLst>
                  <a:ext uri="{0D108BD9-81ED-4DB2-BD59-A6C34878D82A}">
                    <a16:rowId xmlns:a16="http://schemas.microsoft.com/office/drawing/2014/main" val="211718532"/>
                  </a:ext>
                </a:extLst>
              </a:tr>
              <a:tr h="324349">
                <a:tc>
                  <a:txBody>
                    <a:bodyPr/>
                    <a:lstStyle/>
                    <a:p>
                      <a:pPr marR="418465" algn="l">
                        <a:spcBef>
                          <a:spcPts val="590"/>
                        </a:spcBef>
                        <a:buNone/>
                      </a:pPr>
                      <a:r>
                        <a:rPr lang="en-US" b="0" dirty="0">
                          <a:solidFill>
                            <a:schemeClr val="tx2"/>
                          </a:solidFill>
                          <a:effectLst/>
                        </a:rPr>
                        <a:t>• Specialist visits</a:t>
                      </a:r>
                    </a:p>
                  </a:txBody>
                  <a:tcPr marL="68580" marR="68580" marT="0" marB="0">
                    <a:lnL>
                      <a:noFill/>
                    </a:lnL>
                    <a:lnR>
                      <a:noFill/>
                    </a:lnR>
                    <a:lnT>
                      <a:noFill/>
                    </a:lnT>
                    <a:lnB>
                      <a:noFill/>
                    </a:lnB>
                    <a:noFill/>
                  </a:tcPr>
                </a:tc>
                <a:extLst>
                  <a:ext uri="{0D108BD9-81ED-4DB2-BD59-A6C34878D82A}">
                    <a16:rowId xmlns:a16="http://schemas.microsoft.com/office/drawing/2014/main" val="1035025493"/>
                  </a:ext>
                </a:extLst>
              </a:tr>
              <a:tr h="324349">
                <a:tc>
                  <a:txBody>
                    <a:bodyPr/>
                    <a:lstStyle/>
                    <a:p>
                      <a:pPr marR="418465" algn="l">
                        <a:spcBef>
                          <a:spcPts val="590"/>
                        </a:spcBef>
                        <a:buNone/>
                      </a:pPr>
                      <a:r>
                        <a:rPr lang="en-US" b="0" dirty="0">
                          <a:solidFill>
                            <a:schemeClr val="tx2"/>
                          </a:solidFill>
                          <a:effectLst/>
                        </a:rPr>
                        <a:t>• Telehealth</a:t>
                      </a:r>
                    </a:p>
                  </a:txBody>
                  <a:tcPr marL="68580" marR="68580" marT="0" marB="0">
                    <a:lnL>
                      <a:noFill/>
                    </a:lnL>
                    <a:lnR>
                      <a:noFill/>
                    </a:lnR>
                    <a:lnT>
                      <a:noFill/>
                    </a:lnT>
                    <a:lnB>
                      <a:noFill/>
                    </a:lnB>
                    <a:noFill/>
                  </a:tcPr>
                </a:tc>
                <a:extLst>
                  <a:ext uri="{0D108BD9-81ED-4DB2-BD59-A6C34878D82A}">
                    <a16:rowId xmlns:a16="http://schemas.microsoft.com/office/drawing/2014/main" val="3694672309"/>
                  </a:ext>
                </a:extLst>
              </a:tr>
              <a:tr h="324349">
                <a:tc>
                  <a:txBody>
                    <a:bodyPr/>
                    <a:lstStyle/>
                    <a:p>
                      <a:pPr marR="418465" algn="l">
                        <a:spcBef>
                          <a:spcPts val="590"/>
                        </a:spcBef>
                        <a:buNone/>
                      </a:pPr>
                      <a:r>
                        <a:rPr lang="en-US" b="0" dirty="0">
                          <a:solidFill>
                            <a:schemeClr val="tx2"/>
                          </a:solidFill>
                          <a:effectLst/>
                        </a:rPr>
                        <a:t>• Urgent care</a:t>
                      </a:r>
                    </a:p>
                  </a:txBody>
                  <a:tcPr marL="68580" marR="68580" marT="0" marB="0">
                    <a:lnL>
                      <a:noFill/>
                    </a:lnL>
                    <a:lnR>
                      <a:noFill/>
                    </a:lnR>
                    <a:lnT>
                      <a:noFill/>
                    </a:lnT>
                    <a:lnB>
                      <a:noFill/>
                    </a:lnB>
                    <a:noFill/>
                  </a:tcPr>
                </a:tc>
                <a:extLst>
                  <a:ext uri="{0D108BD9-81ED-4DB2-BD59-A6C34878D82A}">
                    <a16:rowId xmlns:a16="http://schemas.microsoft.com/office/drawing/2014/main" val="2122408039"/>
                  </a:ext>
                </a:extLst>
              </a:tr>
              <a:tr h="324349">
                <a:tc>
                  <a:txBody>
                    <a:bodyPr/>
                    <a:lstStyle/>
                    <a:p>
                      <a:pPr marR="418465" algn="l">
                        <a:spcBef>
                          <a:spcPts val="590"/>
                        </a:spcBef>
                        <a:buNone/>
                      </a:pPr>
                      <a:r>
                        <a:rPr lang="en-US" b="0" dirty="0">
                          <a:solidFill>
                            <a:schemeClr val="tx2"/>
                          </a:solidFill>
                          <a:effectLst/>
                        </a:rPr>
                        <a:t>• Vision services</a:t>
                      </a:r>
                    </a:p>
                  </a:txBody>
                  <a:tcPr marL="68580" marR="68580" marT="0" marB="0">
                    <a:lnL>
                      <a:noFill/>
                    </a:lnL>
                    <a:lnR>
                      <a:noFill/>
                    </a:lnR>
                    <a:lnT>
                      <a:noFill/>
                    </a:lnT>
                    <a:lnB>
                      <a:noFill/>
                    </a:lnB>
                    <a:noFill/>
                  </a:tcPr>
                </a:tc>
                <a:extLst>
                  <a:ext uri="{0D108BD9-81ED-4DB2-BD59-A6C34878D82A}">
                    <a16:rowId xmlns:a16="http://schemas.microsoft.com/office/drawing/2014/main" val="3940368541"/>
                  </a:ext>
                </a:extLst>
              </a:tr>
              <a:tr h="324349">
                <a:tc>
                  <a:txBody>
                    <a:bodyPr/>
                    <a:lstStyle/>
                    <a:p>
                      <a:pPr marR="418465" algn="l">
                        <a:spcBef>
                          <a:spcPts val="590"/>
                        </a:spcBef>
                        <a:buNone/>
                      </a:pPr>
                      <a:r>
                        <a:rPr lang="en-US" b="0" dirty="0">
                          <a:solidFill>
                            <a:schemeClr val="tx2"/>
                          </a:solidFill>
                          <a:effectLst/>
                        </a:rPr>
                        <a:t>• Vaccinations (shots)</a:t>
                      </a:r>
                    </a:p>
                  </a:txBody>
                  <a:tcPr marL="68580" marR="68580" marT="0" marB="0">
                    <a:lnL>
                      <a:noFill/>
                    </a:lnL>
                    <a:lnR>
                      <a:noFill/>
                    </a:lnR>
                    <a:lnT>
                      <a:noFill/>
                    </a:lnT>
                    <a:lnB>
                      <a:noFill/>
                    </a:lnB>
                    <a:noFill/>
                  </a:tcPr>
                </a:tc>
                <a:extLst>
                  <a:ext uri="{0D108BD9-81ED-4DB2-BD59-A6C34878D82A}">
                    <a16:rowId xmlns:a16="http://schemas.microsoft.com/office/drawing/2014/main" val="2834994605"/>
                  </a:ext>
                </a:extLst>
              </a:tr>
              <a:tr h="324349">
                <a:tc>
                  <a:txBody>
                    <a:bodyPr/>
                    <a:lstStyle/>
                    <a:p>
                      <a:pPr marR="418465" algn="l">
                        <a:spcBef>
                          <a:spcPts val="590"/>
                        </a:spcBef>
                        <a:buNone/>
                      </a:pPr>
                      <a:r>
                        <a:rPr lang="en-US" b="0" dirty="0">
                          <a:solidFill>
                            <a:schemeClr val="tx2"/>
                          </a:solidFill>
                          <a:effectLst/>
                        </a:rPr>
                        <a:t>• Women’s health services</a:t>
                      </a:r>
                    </a:p>
                  </a:txBody>
                  <a:tcPr marL="68580" marR="68580" marT="0" marB="0">
                    <a:lnL>
                      <a:noFill/>
                    </a:lnL>
                    <a:lnR>
                      <a:noFill/>
                    </a:lnR>
                    <a:lnT>
                      <a:noFill/>
                    </a:lnT>
                    <a:lnB>
                      <a:noFill/>
                    </a:lnB>
                    <a:noFill/>
                  </a:tcPr>
                </a:tc>
                <a:extLst>
                  <a:ext uri="{0D108BD9-81ED-4DB2-BD59-A6C34878D82A}">
                    <a16:rowId xmlns:a16="http://schemas.microsoft.com/office/drawing/2014/main" val="1075622857"/>
                  </a:ext>
                </a:extLst>
              </a:tr>
            </a:tbl>
          </a:graphicData>
        </a:graphic>
      </p:graphicFrame>
      <p:sp>
        <p:nvSpPr>
          <p:cNvPr id="9" name="Slide Number Placeholder 8">
            <a:extLst>
              <a:ext uri="{FF2B5EF4-FFF2-40B4-BE49-F238E27FC236}">
                <a16:creationId xmlns:a16="http://schemas.microsoft.com/office/drawing/2014/main" id="{2664F204-D3A5-ECA3-026E-C681C7C7C083}"/>
              </a:ext>
            </a:extLst>
          </p:cNvPr>
          <p:cNvSpPr>
            <a:spLocks noGrp="1"/>
          </p:cNvSpPr>
          <p:nvPr>
            <p:ph type="sldNum" sz="quarter" idx="12"/>
          </p:nvPr>
        </p:nvSpPr>
        <p:spPr/>
        <p:txBody>
          <a:bodyPr/>
          <a:lstStyle/>
          <a:p>
            <a:fld id="{AE208ADF-3ADD-483D-A721-14E3EEE2C135}" type="slidenum">
              <a:rPr lang="en-US" smtClean="0"/>
              <a:pPr/>
              <a:t>17</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21F0F4D4-C7BF-6D7E-9659-8A5D8EEDEC1E}"/>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217510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5033-EA75-49C8-5E85-76E6E909AD7A}"/>
              </a:ext>
            </a:extLst>
          </p:cNvPr>
          <p:cNvSpPr>
            <a:spLocks noGrp="1"/>
          </p:cNvSpPr>
          <p:nvPr>
            <p:ph type="title"/>
          </p:nvPr>
        </p:nvSpPr>
        <p:spPr/>
        <p:txBody>
          <a:bodyPr/>
          <a:lstStyle/>
          <a:p>
            <a:r>
              <a:rPr lang="en-GB"/>
              <a:t>Transportation</a:t>
            </a:r>
          </a:p>
          <a:p>
            <a:endParaRPr lang="en-GB">
              <a:solidFill>
                <a:srgbClr val="E2D4CA">
                  <a:alpha val="75000"/>
                </a:srgbClr>
              </a:solidFill>
            </a:endParaRPr>
          </a:p>
        </p:txBody>
      </p:sp>
      <p:sp>
        <p:nvSpPr>
          <p:cNvPr id="3" name="Content Placeholder 2">
            <a:extLst>
              <a:ext uri="{FF2B5EF4-FFF2-40B4-BE49-F238E27FC236}">
                <a16:creationId xmlns:a16="http://schemas.microsoft.com/office/drawing/2014/main" id="{407A2AD9-78B7-8173-F91A-5CF5A3484C07}"/>
              </a:ext>
            </a:extLst>
          </p:cNvPr>
          <p:cNvSpPr>
            <a:spLocks noGrp="1"/>
          </p:cNvSpPr>
          <p:nvPr>
            <p:ph idx="1"/>
          </p:nvPr>
        </p:nvSpPr>
        <p:spPr>
          <a:xfrm>
            <a:off x="885709" y="1849752"/>
            <a:ext cx="10515600" cy="4190323"/>
          </a:xfrm>
        </p:spPr>
        <p:txBody>
          <a:bodyPr vert="horz" lIns="91440" tIns="45720" rIns="91440" bIns="45720" rtlCol="0" anchor="t">
            <a:normAutofit/>
          </a:bodyPr>
          <a:lstStyle/>
          <a:p>
            <a:pPr marL="0" indent="0">
              <a:buNone/>
            </a:pPr>
            <a:r>
              <a:rPr lang="en-GB" dirty="0">
                <a:solidFill>
                  <a:srgbClr val="E2D4CA">
                    <a:alpha val="85000"/>
                  </a:srgbClr>
                </a:solidFill>
              </a:rPr>
              <a:t>Non-Emergent Medical Transportation (NEMT) is a Health First Colorado benefit for members who do not have transportation to medical appointments. Members can be referred to NHP or their Care Coordination to help schedule transportation. </a:t>
            </a:r>
            <a:endParaRPr lang="en-US" dirty="0"/>
          </a:p>
          <a:p>
            <a:pPr marL="0" indent="0">
              <a:buNone/>
            </a:pPr>
            <a:endParaRPr lang="en-GB" dirty="0">
              <a:solidFill>
                <a:srgbClr val="E2D4CA">
                  <a:alpha val="85000"/>
                </a:srgbClr>
              </a:solidFill>
            </a:endParaRPr>
          </a:p>
          <a:p>
            <a:pPr marL="0" indent="0">
              <a:buNone/>
            </a:pPr>
            <a:r>
              <a:rPr lang="en-GB" dirty="0">
                <a:solidFill>
                  <a:srgbClr val="E2D4CA">
                    <a:alpha val="85000"/>
                  </a:srgbClr>
                </a:solidFill>
              </a:rPr>
              <a:t>Please see the following resource to help members identify their local NEMT resource: </a:t>
            </a:r>
            <a:r>
              <a:rPr lang="en-GB" dirty="0">
                <a:solidFill>
                  <a:srgbClr val="E2D4CA">
                    <a:alpha val="85000"/>
                  </a:srgbClr>
                </a:solidFill>
                <a:hlinkClick r:id="rId2"/>
              </a:rPr>
              <a:t>https://www.healthfirstcolorado.com/wp-content/uploads/2021/07/NEMT- CountyMap.pdf</a:t>
            </a:r>
            <a:r>
              <a:rPr lang="en-GB" dirty="0">
                <a:solidFill>
                  <a:srgbClr val="E2D4CA">
                    <a:alpha val="85000"/>
                  </a:srgbClr>
                </a:solidFill>
              </a:rPr>
              <a:t> </a:t>
            </a:r>
            <a:endParaRPr lang="en-GB" dirty="0"/>
          </a:p>
        </p:txBody>
      </p:sp>
      <p:sp>
        <p:nvSpPr>
          <p:cNvPr id="6" name="Slide Number Placeholder 5">
            <a:extLst>
              <a:ext uri="{FF2B5EF4-FFF2-40B4-BE49-F238E27FC236}">
                <a16:creationId xmlns:a16="http://schemas.microsoft.com/office/drawing/2014/main" id="{40DA64A4-558D-05E6-AFC9-09AA956A54B6}"/>
              </a:ext>
            </a:extLst>
          </p:cNvPr>
          <p:cNvSpPr>
            <a:spLocks noGrp="1"/>
          </p:cNvSpPr>
          <p:nvPr>
            <p:ph type="sldNum" sz="quarter" idx="4"/>
          </p:nvPr>
        </p:nvSpPr>
        <p:spPr/>
        <p:txBody>
          <a:bodyPr/>
          <a:lstStyle/>
          <a:p>
            <a:fld id="{AE208ADF-3ADD-483D-A721-14E3EEE2C135}" type="slidenum">
              <a:rPr lang="en-US" smtClean="0"/>
              <a:pPr/>
              <a:t>18</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A0F132E8-E4DE-1893-CA13-548CF5131DAA}"/>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8679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4E508-96F7-19A7-E17B-32C64947C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D803C-65CF-042D-0AC5-42A52651C675}"/>
              </a:ext>
            </a:extLst>
          </p:cNvPr>
          <p:cNvSpPr>
            <a:spLocks noGrp="1"/>
          </p:cNvSpPr>
          <p:nvPr>
            <p:ph type="title"/>
          </p:nvPr>
        </p:nvSpPr>
        <p:spPr/>
        <p:txBody>
          <a:bodyPr/>
          <a:lstStyle/>
          <a:p>
            <a:r>
              <a:rPr lang="en-GB" dirty="0">
                <a:solidFill>
                  <a:srgbClr val="E2D4CA"/>
                </a:solidFill>
              </a:rPr>
              <a:t>Colorado Crisis Services</a:t>
            </a:r>
            <a:endParaRPr lang="en-US" dirty="0"/>
          </a:p>
          <a:p>
            <a:endParaRPr lang="en-GB" dirty="0">
              <a:solidFill>
                <a:srgbClr val="E2D4CA">
                  <a:alpha val="75000"/>
                </a:srgbClr>
              </a:solidFill>
            </a:endParaRPr>
          </a:p>
        </p:txBody>
      </p:sp>
      <p:sp>
        <p:nvSpPr>
          <p:cNvPr id="3" name="Content Placeholder 2">
            <a:extLst>
              <a:ext uri="{FF2B5EF4-FFF2-40B4-BE49-F238E27FC236}">
                <a16:creationId xmlns:a16="http://schemas.microsoft.com/office/drawing/2014/main" id="{5ABDCD58-3D69-832B-3A70-9213A45F9E62}"/>
              </a:ext>
            </a:extLst>
          </p:cNvPr>
          <p:cNvSpPr>
            <a:spLocks noGrp="1"/>
          </p:cNvSpPr>
          <p:nvPr>
            <p:ph idx="1"/>
          </p:nvPr>
        </p:nvSpPr>
        <p:spPr>
          <a:xfrm>
            <a:off x="838199" y="1825618"/>
            <a:ext cx="10776285" cy="4245012"/>
          </a:xfrm>
        </p:spPr>
        <p:txBody>
          <a:bodyPr vert="horz" lIns="91440" tIns="45720" rIns="91440" bIns="45720" rtlCol="0" anchor="t">
            <a:normAutofit fontScale="77500" lnSpcReduction="20000"/>
          </a:bodyPr>
          <a:lstStyle/>
          <a:p>
            <a:pPr>
              <a:buNone/>
            </a:pPr>
            <a:r>
              <a:rPr lang="en-GB" sz="2800" dirty="0">
                <a:solidFill>
                  <a:srgbClr val="E2D4CA"/>
                </a:solidFill>
              </a:rPr>
              <a:t>Colorado Crisis Services provides free, confidential and immediate support</a:t>
            </a:r>
            <a:endParaRPr lang="en-US" dirty="0">
              <a:solidFill>
                <a:srgbClr val="E2D4CA">
                  <a:alpha val="85000"/>
                </a:srgbClr>
              </a:solidFill>
            </a:endParaRPr>
          </a:p>
          <a:p>
            <a:pPr>
              <a:buNone/>
            </a:pPr>
            <a:r>
              <a:rPr lang="en-GB" sz="2800" dirty="0">
                <a:solidFill>
                  <a:srgbClr val="E2D4CA"/>
                </a:solidFill>
              </a:rPr>
              <a:t>from trained professionals and peer specialists, available 24/7/365. Colorado</a:t>
            </a:r>
            <a:endParaRPr lang="en-US" dirty="0">
              <a:solidFill>
                <a:srgbClr val="E2D4CA">
                  <a:alpha val="85000"/>
                </a:srgbClr>
              </a:solidFill>
            </a:endParaRPr>
          </a:p>
          <a:p>
            <a:pPr>
              <a:buNone/>
            </a:pPr>
            <a:r>
              <a:rPr lang="en-GB" sz="2800" dirty="0">
                <a:solidFill>
                  <a:srgbClr val="E2D4CA"/>
                </a:solidFill>
              </a:rPr>
              <a:t>residents can also seek services in-person at walk-in </a:t>
            </a:r>
            <a:r>
              <a:rPr lang="en-GB" sz="2800" dirty="0" err="1">
                <a:solidFill>
                  <a:srgbClr val="E2D4CA"/>
                </a:solidFill>
              </a:rPr>
              <a:t>centers</a:t>
            </a:r>
            <a:r>
              <a:rPr lang="en-GB" sz="2800" dirty="0">
                <a:solidFill>
                  <a:srgbClr val="E2D4CA"/>
                </a:solidFill>
              </a:rPr>
              <a:t>, regardless of ability</a:t>
            </a:r>
            <a:endParaRPr lang="en-US" dirty="0">
              <a:solidFill>
                <a:srgbClr val="E2D4CA">
                  <a:alpha val="85000"/>
                </a:srgbClr>
              </a:solidFill>
            </a:endParaRPr>
          </a:p>
          <a:p>
            <a:pPr>
              <a:buNone/>
            </a:pPr>
            <a:r>
              <a:rPr lang="en-GB" sz="2800" dirty="0">
                <a:solidFill>
                  <a:srgbClr val="E2D4CA"/>
                </a:solidFill>
              </a:rPr>
              <a:t>to pay. </a:t>
            </a:r>
            <a:r>
              <a:rPr lang="en-GB" sz="2800" dirty="0">
                <a:solidFill>
                  <a:schemeClr val="tx2"/>
                </a:solidFill>
                <a:ea typeface="+mn-lt"/>
                <a:cs typeface="+mn-lt"/>
              </a:rPr>
              <a:t>Members can seek help for mental health, substance use, or emotional</a:t>
            </a:r>
            <a:endParaRPr lang="en-US" dirty="0">
              <a:solidFill>
                <a:schemeClr val="tx2"/>
              </a:solidFill>
              <a:ea typeface="+mn-lt"/>
              <a:cs typeface="+mn-lt"/>
            </a:endParaRPr>
          </a:p>
          <a:p>
            <a:pPr>
              <a:buNone/>
            </a:pPr>
            <a:r>
              <a:rPr lang="en-GB" sz="2800" dirty="0">
                <a:solidFill>
                  <a:schemeClr val="tx2"/>
                </a:solidFill>
                <a:ea typeface="+mn-lt"/>
                <a:cs typeface="+mn-lt"/>
              </a:rPr>
              <a:t>concerns—for themselves or others. When in doubt, start here. </a:t>
            </a:r>
            <a:endParaRPr lang="en-US" dirty="0">
              <a:solidFill>
                <a:schemeClr val="tx2"/>
              </a:solidFill>
              <a:ea typeface="+mn-lt"/>
              <a:cs typeface="+mn-lt"/>
            </a:endParaRPr>
          </a:p>
          <a:p>
            <a:pPr>
              <a:buNone/>
            </a:pPr>
            <a:endParaRPr lang="en-GB" sz="2800" dirty="0">
              <a:solidFill>
                <a:srgbClr val="E2D4CA"/>
              </a:solidFill>
            </a:endParaRPr>
          </a:p>
          <a:p>
            <a:pPr>
              <a:buNone/>
            </a:pPr>
            <a:r>
              <a:rPr lang="en-GB" sz="4600" dirty="0">
                <a:solidFill>
                  <a:srgbClr val="E2D4CA"/>
                </a:solidFill>
              </a:rPr>
              <a:t>Call: </a:t>
            </a:r>
            <a:r>
              <a:rPr lang="en-GB" sz="4000" dirty="0">
                <a:solidFill>
                  <a:srgbClr val="E2D4CA"/>
                </a:solidFill>
              </a:rPr>
              <a:t>844-493-TALK (8255) or Text: "TALK" to 38255</a:t>
            </a:r>
            <a:endParaRPr lang="en-GB" sz="4000">
              <a:solidFill>
                <a:srgbClr val="000000"/>
              </a:solidFill>
            </a:endParaRPr>
          </a:p>
          <a:p>
            <a:pPr>
              <a:buNone/>
            </a:pPr>
            <a:r>
              <a:rPr lang="en-GB" sz="4600" dirty="0">
                <a:solidFill>
                  <a:srgbClr val="E2D4CA">
                    <a:alpha val="85000"/>
                  </a:srgbClr>
                </a:solidFill>
              </a:rPr>
              <a:t>For more information: </a:t>
            </a:r>
            <a:r>
              <a:rPr lang="en-GB" sz="3400" dirty="0">
                <a:solidFill>
                  <a:srgbClr val="E2D4CA">
                    <a:alpha val="85000"/>
                  </a:srgbClr>
                </a:solidFill>
                <a:hlinkClick r:id="rId2"/>
              </a:rPr>
              <a:t>https://coloradocrisisservices.org/</a:t>
            </a:r>
            <a:endParaRPr lang="en-GB" sz="3400" dirty="0"/>
          </a:p>
          <a:p>
            <a:pPr marL="0" indent="0">
              <a:buNone/>
            </a:pPr>
            <a:endParaRPr lang="en-GB" dirty="0">
              <a:solidFill>
                <a:srgbClr val="E2D4CA">
                  <a:alpha val="85000"/>
                </a:srgbClr>
              </a:solidFill>
            </a:endParaRPr>
          </a:p>
        </p:txBody>
      </p:sp>
      <p:sp>
        <p:nvSpPr>
          <p:cNvPr id="6" name="Slide Number Placeholder 5">
            <a:extLst>
              <a:ext uri="{FF2B5EF4-FFF2-40B4-BE49-F238E27FC236}">
                <a16:creationId xmlns:a16="http://schemas.microsoft.com/office/drawing/2014/main" id="{1CC8C8C1-17C3-09F7-AA14-C34C34A196BB}"/>
              </a:ext>
            </a:extLst>
          </p:cNvPr>
          <p:cNvSpPr>
            <a:spLocks noGrp="1"/>
          </p:cNvSpPr>
          <p:nvPr>
            <p:ph type="sldNum" sz="quarter" idx="4"/>
          </p:nvPr>
        </p:nvSpPr>
        <p:spPr/>
        <p:txBody>
          <a:bodyPr/>
          <a:lstStyle/>
          <a:p>
            <a:fld id="{AE208ADF-3ADD-483D-A721-14E3EEE2C135}" type="slidenum">
              <a:rPr lang="en-US" smtClean="0"/>
              <a:pPr/>
              <a:t>19</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A569DFB3-359E-6A5D-1A0E-3D1884A0B60F}"/>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20451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59CF-4761-11BA-F035-4378661A0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851B3-20FE-45F8-F40D-9B3D6D268B74}"/>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a:solidFill>
                  <a:schemeClr val="accent6"/>
                </a:solidFill>
              </a:rPr>
              <a:t>Introductions</a:t>
            </a:r>
          </a:p>
        </p:txBody>
      </p:sp>
      <p:sp>
        <p:nvSpPr>
          <p:cNvPr id="4" name="Slide Number Placeholder 3">
            <a:extLst>
              <a:ext uri="{FF2B5EF4-FFF2-40B4-BE49-F238E27FC236}">
                <a16:creationId xmlns:a16="http://schemas.microsoft.com/office/drawing/2014/main" id="{D1077183-2182-C4DA-D619-61F106A0C3E3}"/>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5D57CA8F-63A4-BEE9-FEF6-80207856A9F7}"/>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1640994758"/>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367F8-0844-F617-7007-CD1051929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15690-8F90-1ECA-9100-F36B2B8456A5}"/>
              </a:ext>
            </a:extLst>
          </p:cNvPr>
          <p:cNvSpPr>
            <a:spLocks noGrp="1"/>
          </p:cNvSpPr>
          <p:nvPr>
            <p:ph type="title"/>
          </p:nvPr>
        </p:nvSpPr>
        <p:spPr/>
        <p:txBody>
          <a:bodyPr/>
          <a:lstStyle/>
          <a:p>
            <a:r>
              <a:rPr lang="en-GB">
                <a:solidFill>
                  <a:srgbClr val="E2D4CA"/>
                </a:solidFill>
              </a:rPr>
              <a:t>Nurse Advice Line</a:t>
            </a:r>
            <a:endParaRPr lang="en-US"/>
          </a:p>
          <a:p>
            <a:endParaRPr lang="en-GB">
              <a:solidFill>
                <a:srgbClr val="E2D4CA">
                  <a:alpha val="75000"/>
                </a:srgbClr>
              </a:solidFill>
            </a:endParaRPr>
          </a:p>
        </p:txBody>
      </p:sp>
      <p:sp>
        <p:nvSpPr>
          <p:cNvPr id="3" name="Content Placeholder 2">
            <a:extLst>
              <a:ext uri="{FF2B5EF4-FFF2-40B4-BE49-F238E27FC236}">
                <a16:creationId xmlns:a16="http://schemas.microsoft.com/office/drawing/2014/main" id="{40AED817-8C26-1EEB-5D06-82F4777CDEFA}"/>
              </a:ext>
            </a:extLst>
          </p:cNvPr>
          <p:cNvSpPr>
            <a:spLocks noGrp="1"/>
          </p:cNvSpPr>
          <p:nvPr>
            <p:ph idx="1"/>
          </p:nvPr>
        </p:nvSpPr>
        <p:spPr>
          <a:xfrm>
            <a:off x="838200" y="1712293"/>
            <a:ext cx="10806363" cy="4328258"/>
          </a:xfrm>
        </p:spPr>
        <p:txBody>
          <a:bodyPr vert="horz" lIns="91440" tIns="45720" rIns="91440" bIns="45720" rtlCol="0" anchor="t">
            <a:normAutofit fontScale="92500" lnSpcReduction="20000"/>
          </a:bodyPr>
          <a:lstStyle/>
          <a:p>
            <a:pPr>
              <a:buNone/>
            </a:pPr>
            <a:r>
              <a:rPr lang="en-GB" sz="2800" dirty="0">
                <a:solidFill>
                  <a:srgbClr val="E2D4CA"/>
                </a:solidFill>
              </a:rPr>
              <a:t>Nurse Advice Line provides Health First Colorado (Colorado’s</a:t>
            </a:r>
            <a:endParaRPr lang="en-GB" sz="2800" dirty="0">
              <a:solidFill>
                <a:srgbClr val="000000"/>
              </a:solidFill>
            </a:endParaRPr>
          </a:p>
          <a:p>
            <a:pPr>
              <a:buNone/>
            </a:pPr>
            <a:r>
              <a:rPr lang="en-GB" sz="2800" dirty="0">
                <a:solidFill>
                  <a:srgbClr val="E2D4CA"/>
                </a:solidFill>
              </a:rPr>
              <a:t>Medicaid program) members free medical information and advice,</a:t>
            </a:r>
            <a:endParaRPr lang="en-GB" sz="2800" dirty="0">
              <a:solidFill>
                <a:srgbClr val="000000"/>
              </a:solidFill>
            </a:endParaRPr>
          </a:p>
          <a:p>
            <a:pPr>
              <a:buNone/>
            </a:pPr>
            <a:r>
              <a:rPr lang="en-GB" sz="2800" dirty="0">
                <a:solidFill>
                  <a:srgbClr val="E2D4CA"/>
                </a:solidFill>
              </a:rPr>
              <a:t>in both English and Spanish, 24 hours a day, every day of the year. </a:t>
            </a:r>
            <a:endParaRPr lang="en-GB" sz="2800" dirty="0">
              <a:solidFill>
                <a:srgbClr val="000000"/>
              </a:solidFill>
            </a:endParaRPr>
          </a:p>
          <a:p>
            <a:pPr>
              <a:buNone/>
            </a:pPr>
            <a:endParaRPr lang="en-GB" sz="2800" dirty="0">
              <a:solidFill>
                <a:srgbClr val="E2D4CA"/>
              </a:solidFill>
            </a:endParaRPr>
          </a:p>
          <a:p>
            <a:pPr>
              <a:buNone/>
            </a:pPr>
            <a:r>
              <a:rPr lang="en-GB" sz="3000" dirty="0">
                <a:solidFill>
                  <a:srgbClr val="E2D4CA"/>
                </a:solidFill>
              </a:rPr>
              <a:t>Call 800-283-3221</a:t>
            </a:r>
            <a:endParaRPr lang="en-GB" sz="3000">
              <a:solidFill>
                <a:srgbClr val="E2D4CA">
                  <a:alpha val="85000"/>
                </a:srgbClr>
              </a:solidFill>
            </a:endParaRPr>
          </a:p>
          <a:p>
            <a:pPr>
              <a:buNone/>
            </a:pPr>
            <a:r>
              <a:rPr lang="en-GB" sz="3000" dirty="0">
                <a:solidFill>
                  <a:srgbClr val="E2D4CA"/>
                </a:solidFill>
              </a:rPr>
              <a:t>For more information:</a:t>
            </a:r>
            <a:endParaRPr lang="en-GB" sz="3000" dirty="0">
              <a:solidFill>
                <a:srgbClr val="E2D4CA">
                  <a:alpha val="85000"/>
                </a:srgbClr>
              </a:solidFill>
            </a:endParaRPr>
          </a:p>
          <a:p>
            <a:pPr>
              <a:buNone/>
            </a:pPr>
            <a:r>
              <a:rPr lang="en-GB" sz="3000" dirty="0">
                <a:solidFill>
                  <a:srgbClr val="E2D4CA">
                    <a:alpha val="85000"/>
                  </a:srgbClr>
                </a:solidFill>
                <a:hlinkClick r:id="rId2"/>
              </a:rPr>
              <a:t>https://www.healthfirstcolorado.com/benefits-services/nurseadvice</a:t>
            </a:r>
            <a:endParaRPr lang="en-GB" sz="3000">
              <a:solidFill>
                <a:srgbClr val="E2D4CA">
                  <a:alpha val="85000"/>
                </a:srgbClr>
              </a:solidFill>
            </a:endParaRPr>
          </a:p>
          <a:p>
            <a:pPr>
              <a:buNone/>
            </a:pPr>
            <a:r>
              <a:rPr lang="en-GB" sz="3000" dirty="0">
                <a:solidFill>
                  <a:srgbClr val="E2D4CA">
                    <a:alpha val="85000"/>
                  </a:srgbClr>
                </a:solidFill>
                <a:hlinkClick r:id="rId2"/>
              </a:rPr>
              <a:t>line</a:t>
            </a:r>
            <a:endParaRPr lang="en-GB" sz="3000">
              <a:solidFill>
                <a:srgbClr val="E2D4CA">
                  <a:alpha val="85000"/>
                </a:srgbClr>
              </a:solidFill>
              <a:hlinkClick r:id="rId2"/>
            </a:endParaRPr>
          </a:p>
          <a:p>
            <a:pPr marL="0" indent="0">
              <a:buNone/>
            </a:pPr>
            <a:endParaRPr lang="en-GB">
              <a:solidFill>
                <a:srgbClr val="E2D4CA">
                  <a:alpha val="85000"/>
                </a:srgbClr>
              </a:solidFill>
            </a:endParaRPr>
          </a:p>
        </p:txBody>
      </p:sp>
      <p:sp>
        <p:nvSpPr>
          <p:cNvPr id="6" name="Slide Number Placeholder 5">
            <a:extLst>
              <a:ext uri="{FF2B5EF4-FFF2-40B4-BE49-F238E27FC236}">
                <a16:creationId xmlns:a16="http://schemas.microsoft.com/office/drawing/2014/main" id="{58AAF7DD-AE1F-DD05-DD11-DDEAE5446428}"/>
              </a:ext>
            </a:extLst>
          </p:cNvPr>
          <p:cNvSpPr>
            <a:spLocks noGrp="1"/>
          </p:cNvSpPr>
          <p:nvPr>
            <p:ph type="sldNum" sz="quarter" idx="4"/>
          </p:nvPr>
        </p:nvSpPr>
        <p:spPr/>
        <p:txBody>
          <a:bodyPr/>
          <a:lstStyle/>
          <a:p>
            <a:fld id="{AE208ADF-3ADD-483D-A721-14E3EEE2C135}" type="slidenum">
              <a:rPr lang="en-US" smtClean="0"/>
              <a:pPr/>
              <a:t>20</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8415F123-B5E1-092E-BA93-6B12094948F6}"/>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772050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0DA6-C3B6-10C4-1F73-DD60303C95A1}"/>
              </a:ext>
            </a:extLst>
          </p:cNvPr>
          <p:cNvSpPr>
            <a:spLocks noGrp="1"/>
          </p:cNvSpPr>
          <p:nvPr>
            <p:ph type="title"/>
          </p:nvPr>
        </p:nvSpPr>
        <p:spPr/>
        <p:txBody>
          <a:bodyPr>
            <a:normAutofit/>
          </a:bodyPr>
          <a:lstStyle/>
          <a:p>
            <a:r>
              <a:rPr lang="en-GB" dirty="0"/>
              <a:t>Learn about Member Rights &amp; Grievances</a:t>
            </a:r>
            <a:endParaRPr lang="en-US" dirty="0"/>
          </a:p>
        </p:txBody>
      </p:sp>
      <p:sp>
        <p:nvSpPr>
          <p:cNvPr id="3" name="Content Placeholder 2">
            <a:extLst>
              <a:ext uri="{FF2B5EF4-FFF2-40B4-BE49-F238E27FC236}">
                <a16:creationId xmlns:a16="http://schemas.microsoft.com/office/drawing/2014/main" id="{023C1E56-B4D8-5349-DD4E-9AF4C57E2E7A}"/>
              </a:ext>
            </a:extLst>
          </p:cNvPr>
          <p:cNvSpPr>
            <a:spLocks noGrp="1"/>
          </p:cNvSpPr>
          <p:nvPr>
            <p:ph idx="1"/>
          </p:nvPr>
        </p:nvSpPr>
        <p:spPr>
          <a:xfrm>
            <a:off x="838200" y="1670356"/>
            <a:ext cx="10515600" cy="4313251"/>
          </a:xfrm>
        </p:spPr>
        <p:txBody>
          <a:bodyPr vert="horz" lIns="91440" tIns="45720" rIns="91440" bIns="45720" rtlCol="0" anchor="t">
            <a:normAutofit fontScale="85000" lnSpcReduction="20000"/>
          </a:bodyPr>
          <a:lstStyle/>
          <a:p>
            <a:pPr marL="0" indent="0">
              <a:buNone/>
            </a:pPr>
            <a:r>
              <a:rPr lang="en-GB" sz="2600" b="1" dirty="0">
                <a:solidFill>
                  <a:srgbClr val="E2D4CA">
                    <a:alpha val="85000"/>
                  </a:srgbClr>
                </a:solidFill>
              </a:rPr>
              <a:t>Member Rights:</a:t>
            </a:r>
            <a:endParaRPr lang="en-US" sz="2600" b="1" dirty="0"/>
          </a:p>
          <a:p>
            <a:r>
              <a:rPr lang="en-GB" dirty="0">
                <a:solidFill>
                  <a:srgbClr val="E2D4CA">
                    <a:alpha val="85000"/>
                  </a:srgbClr>
                </a:solidFill>
              </a:rPr>
              <a:t>Review Member Rights on NHP website</a:t>
            </a:r>
          </a:p>
          <a:p>
            <a:r>
              <a:rPr lang="en-GB" dirty="0">
                <a:solidFill>
                  <a:srgbClr val="E2D4CA">
                    <a:alpha val="85000"/>
                  </a:srgbClr>
                </a:solidFill>
              </a:rPr>
              <a:t>Post Member Rights in prominent place</a:t>
            </a:r>
          </a:p>
          <a:p>
            <a:pPr marL="0" indent="0">
              <a:buNone/>
            </a:pPr>
            <a:endParaRPr lang="en-GB" dirty="0">
              <a:solidFill>
                <a:srgbClr val="E2D4CA">
                  <a:alpha val="85000"/>
                </a:srgbClr>
              </a:solidFill>
            </a:endParaRPr>
          </a:p>
          <a:p>
            <a:pPr marL="0" indent="0">
              <a:buNone/>
            </a:pPr>
            <a:r>
              <a:rPr lang="en-GB" sz="2600" b="1" dirty="0">
                <a:solidFill>
                  <a:srgbClr val="E2D4CA">
                    <a:alpha val="85000"/>
                  </a:srgbClr>
                </a:solidFill>
              </a:rPr>
              <a:t>Member Complaints:</a:t>
            </a:r>
          </a:p>
          <a:p>
            <a:r>
              <a:rPr lang="en-GB" dirty="0">
                <a:solidFill>
                  <a:srgbClr val="E2D4CA">
                    <a:alpha val="85000"/>
                  </a:srgbClr>
                </a:solidFill>
              </a:rPr>
              <a:t>Post information on how a member can file a complaint</a:t>
            </a:r>
          </a:p>
          <a:p>
            <a:r>
              <a:rPr lang="en-GB" dirty="0">
                <a:solidFill>
                  <a:srgbClr val="E2D4CA">
                    <a:alpha val="85000"/>
                  </a:srgbClr>
                </a:solidFill>
              </a:rPr>
              <a:t>Members can file a complaint through member call line or emailing the member services email </a:t>
            </a:r>
            <a:br>
              <a:rPr lang="en-GB" dirty="0">
                <a:solidFill>
                  <a:srgbClr val="E2D4CA">
                    <a:alpha val="85000"/>
                  </a:srgbClr>
                </a:solidFill>
              </a:rPr>
            </a:br>
            <a:br>
              <a:rPr lang="en-GB" dirty="0">
                <a:solidFill>
                  <a:srgbClr val="E2D4CA">
                    <a:alpha val="85000"/>
                  </a:srgbClr>
                </a:solidFill>
              </a:rPr>
            </a:br>
            <a:r>
              <a:rPr lang="en-GB" dirty="0">
                <a:solidFill>
                  <a:srgbClr val="E2D4CA">
                    <a:alpha val="85000"/>
                  </a:srgbClr>
                </a:solidFill>
              </a:rPr>
              <a:t>For assistance reach out to Member Services at 800-541-6870 or email at </a:t>
            </a:r>
            <a:r>
              <a:rPr lang="en-GB" dirty="0">
                <a:solidFill>
                  <a:srgbClr val="E2D4CA">
                    <a:alpha val="85000"/>
                  </a:srgbClr>
                </a:solidFill>
                <a:hlinkClick r:id="rId2"/>
              </a:rPr>
              <a:t>nhpmembersupport@nhpllc.org</a:t>
            </a:r>
            <a:endParaRPr lang="en-GB" dirty="0">
              <a:solidFill>
                <a:srgbClr val="E2D4CA">
                  <a:alpha val="85000"/>
                </a:srgbClr>
              </a:solidFill>
            </a:endParaRPr>
          </a:p>
          <a:p>
            <a:pPr marL="0" indent="0">
              <a:buNone/>
            </a:pPr>
            <a:endParaRPr lang="en-GB" dirty="0">
              <a:solidFill>
                <a:srgbClr val="E2D4CA">
                  <a:alpha val="85000"/>
                </a:srgbClr>
              </a:solidFill>
            </a:endParaRPr>
          </a:p>
          <a:p>
            <a:endParaRPr lang="en-GB" dirty="0">
              <a:solidFill>
                <a:srgbClr val="E2D4CA">
                  <a:alpha val="85000"/>
                </a:srgbClr>
              </a:solidFill>
            </a:endParaRPr>
          </a:p>
        </p:txBody>
      </p:sp>
      <p:sp>
        <p:nvSpPr>
          <p:cNvPr id="6" name="Slide Number Placeholder 5">
            <a:extLst>
              <a:ext uri="{FF2B5EF4-FFF2-40B4-BE49-F238E27FC236}">
                <a16:creationId xmlns:a16="http://schemas.microsoft.com/office/drawing/2014/main" id="{F13C8A99-41FD-9BF9-96ED-709881EC1D05}"/>
              </a:ext>
            </a:extLst>
          </p:cNvPr>
          <p:cNvSpPr>
            <a:spLocks noGrp="1"/>
          </p:cNvSpPr>
          <p:nvPr>
            <p:ph type="sldNum" sz="quarter" idx="4"/>
          </p:nvPr>
        </p:nvSpPr>
        <p:spPr/>
        <p:txBody>
          <a:bodyPr/>
          <a:lstStyle/>
          <a:p>
            <a:fld id="{AE208ADF-3ADD-483D-A721-14E3EEE2C135}" type="slidenum">
              <a:rPr lang="en-US" smtClean="0"/>
              <a:pPr/>
              <a:t>21</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D814CD84-3694-B3E6-66C0-2EB0838FD648}"/>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06386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12637-BE09-990E-7CCA-1661AD4E8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1E0F1-658C-5567-1DD8-71F1CAC9D95D}"/>
              </a:ext>
            </a:extLst>
          </p:cNvPr>
          <p:cNvSpPr>
            <a:spLocks noGrp="1"/>
          </p:cNvSpPr>
          <p:nvPr>
            <p:ph type="ctrTitle"/>
          </p:nvPr>
        </p:nvSpPr>
        <p:spPr/>
        <p:txBody>
          <a:bodyPr>
            <a:normAutofit fontScale="90000"/>
          </a:bodyPr>
          <a:lstStyle/>
          <a:p>
            <a:r>
              <a:rPr lang="en-GB">
                <a:solidFill>
                  <a:srgbClr val="E2D4CA"/>
                </a:solidFill>
                <a:latin typeface="Dante"/>
                <a:cs typeface="Arial"/>
              </a:rPr>
              <a:t>Early and Periodic Screening, Diagnosis and Treatment (EPSDT) Services</a:t>
            </a:r>
            <a:endParaRPr lang="en-US"/>
          </a:p>
        </p:txBody>
      </p:sp>
    </p:spTree>
    <p:extLst>
      <p:ext uri="{BB962C8B-B14F-4D97-AF65-F5344CB8AC3E}">
        <p14:creationId xmlns:p14="http://schemas.microsoft.com/office/powerpoint/2010/main" val="295004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3D034-7264-5EAD-21B0-D535DEBB2161}"/>
              </a:ext>
            </a:extLst>
          </p:cNvPr>
          <p:cNvSpPr>
            <a:spLocks noGrp="1"/>
          </p:cNvSpPr>
          <p:nvPr>
            <p:ph idx="1"/>
          </p:nvPr>
        </p:nvSpPr>
        <p:spPr>
          <a:xfrm>
            <a:off x="659781" y="1610168"/>
            <a:ext cx="5846698" cy="4486286"/>
          </a:xfrm>
        </p:spPr>
        <p:txBody>
          <a:bodyPr vert="horz" lIns="91440" tIns="45720" rIns="91440" bIns="45720" rtlCol="0" anchor="t">
            <a:noAutofit/>
          </a:bodyPr>
          <a:lstStyle/>
          <a:p>
            <a:r>
              <a:rPr lang="en-US" sz="1600">
                <a:latin typeface="Dante"/>
                <a:cs typeface="Arial"/>
              </a:rPr>
              <a:t>EPSDT is a comprehensive and preventative health care service for children and youth ages 20 and under including adults who are pregnant, who are enrolled in Health First Colorado. </a:t>
            </a:r>
            <a:endParaRPr lang="en-US" sz="1600">
              <a:solidFill>
                <a:srgbClr val="E2D4CA">
                  <a:alpha val="85000"/>
                </a:srgbClr>
              </a:solidFill>
              <a:latin typeface="Dante"/>
              <a:cs typeface="Arial"/>
            </a:endParaRPr>
          </a:p>
          <a:p>
            <a:r>
              <a:rPr lang="en-US" sz="1600">
                <a:latin typeface="Dante"/>
                <a:cs typeface="Arial"/>
              </a:rPr>
              <a:t>EPSDT is key to ensuring that children and youth receive appropriate preventive, dental, mental health, developmental and specialty services. </a:t>
            </a:r>
            <a:endParaRPr lang="en-US" sz="1600">
              <a:solidFill>
                <a:srgbClr val="E2D4CA">
                  <a:alpha val="85000"/>
                </a:srgbClr>
              </a:solidFill>
              <a:latin typeface="Dante"/>
              <a:cs typeface="Arial"/>
            </a:endParaRPr>
          </a:p>
          <a:p>
            <a:r>
              <a:rPr lang="en-US" sz="1600">
                <a:latin typeface="Dante"/>
                <a:cs typeface="Arial"/>
              </a:rPr>
              <a:t>Any medically necessary health care service is covered under EPSDT. </a:t>
            </a:r>
            <a:endParaRPr lang="en-US" sz="1600">
              <a:solidFill>
                <a:srgbClr val="E2D4CA">
                  <a:alpha val="85000"/>
                </a:srgbClr>
              </a:solidFill>
              <a:latin typeface="Dante"/>
              <a:cs typeface="Arial"/>
            </a:endParaRPr>
          </a:p>
          <a:p>
            <a:r>
              <a:rPr lang="en-US" sz="1600">
                <a:latin typeface="Dante"/>
                <a:cs typeface="Arial"/>
              </a:rPr>
              <a:t>A service may be covered even if it is not a Health First Colorado benefit. </a:t>
            </a:r>
            <a:endParaRPr lang="en-US" sz="1600">
              <a:solidFill>
                <a:srgbClr val="E2D4CA">
                  <a:alpha val="85000"/>
                </a:srgbClr>
              </a:solidFill>
              <a:latin typeface="Dante"/>
              <a:cs typeface="Arial"/>
            </a:endParaRPr>
          </a:p>
          <a:p>
            <a:r>
              <a:rPr lang="en-US" sz="1600">
                <a:latin typeface="Dante"/>
                <a:cs typeface="Arial"/>
              </a:rPr>
              <a:t>No arbitrary limitations on services are allowed. </a:t>
            </a:r>
            <a:endParaRPr lang="en-US" sz="1600">
              <a:solidFill>
                <a:srgbClr val="E2D4CA">
                  <a:alpha val="85000"/>
                </a:srgbClr>
              </a:solidFill>
              <a:latin typeface="Dante"/>
              <a:cs typeface="Arial"/>
            </a:endParaRPr>
          </a:p>
          <a:p>
            <a:r>
              <a:rPr lang="en-US" sz="1600">
                <a:latin typeface="Dante"/>
                <a:cs typeface="Arial"/>
              </a:rPr>
              <a:t>All qualified Health First Colorado providers can offer EPSDT services. </a:t>
            </a:r>
            <a:endParaRPr lang="en-US" sz="1600">
              <a:solidFill>
                <a:srgbClr val="E2D4CA">
                  <a:alpha val="85000"/>
                </a:srgbClr>
              </a:solidFill>
              <a:latin typeface="Dante"/>
            </a:endParaRPr>
          </a:p>
        </p:txBody>
      </p:sp>
      <p:sp>
        <p:nvSpPr>
          <p:cNvPr id="8" name="Slide Number Placeholder 7">
            <a:extLst>
              <a:ext uri="{FF2B5EF4-FFF2-40B4-BE49-F238E27FC236}">
                <a16:creationId xmlns:a16="http://schemas.microsoft.com/office/drawing/2014/main" id="{0360CA75-6B31-BDAC-67CA-7B4DA7ADD741}"/>
              </a:ext>
            </a:extLst>
          </p:cNvPr>
          <p:cNvSpPr>
            <a:spLocks noGrp="1"/>
          </p:cNvSpPr>
          <p:nvPr>
            <p:ph type="sldNum" sz="quarter" idx="4"/>
          </p:nvPr>
        </p:nvSpPr>
        <p:spPr/>
        <p:txBody>
          <a:bodyPr/>
          <a:lstStyle/>
          <a:p>
            <a:fld id="{AE208ADF-3ADD-483D-A721-14E3EEE2C135}" type="slidenum">
              <a:rPr lang="en-US" smtClean="0"/>
              <a:pPr/>
              <a:t>23</a:t>
            </a:fld>
            <a:endParaRPr lang="en-US"/>
          </a:p>
        </p:txBody>
      </p:sp>
      <p:pic>
        <p:nvPicPr>
          <p:cNvPr id="10" name="Picture Placeholder 8" descr="A group of cows grazing in a field with the sun shining through&#10;&#10;AI-generated content may be incorrect.">
            <a:extLst>
              <a:ext uri="{FF2B5EF4-FFF2-40B4-BE49-F238E27FC236}">
                <a16:creationId xmlns:a16="http://schemas.microsoft.com/office/drawing/2014/main" id="{9DD7506A-6122-EF04-8299-B9C8D5E9B275}"/>
              </a:ext>
            </a:extLst>
          </p:cNvPr>
          <p:cNvPicPr>
            <a:picLocks noChangeAspect="1"/>
          </p:cNvPicPr>
          <p:nvPr/>
        </p:nvPicPr>
        <p:blipFill>
          <a:blip r:embed="rId2"/>
          <a:srcRect l="6465" r="14477" b="1"/>
          <a:stretch/>
        </p:blipFill>
        <p:spPr>
          <a:xfrm>
            <a:off x="6999066" y="3265133"/>
            <a:ext cx="3889161" cy="2828594"/>
          </a:xfrm>
          <a:prstGeom prst="rect">
            <a:avLst/>
          </a:prstGeom>
          <a:noFill/>
        </p:spPr>
      </p:pic>
      <p:sp>
        <p:nvSpPr>
          <p:cNvPr id="11" name="TextBox 10">
            <a:extLst>
              <a:ext uri="{FF2B5EF4-FFF2-40B4-BE49-F238E27FC236}">
                <a16:creationId xmlns:a16="http://schemas.microsoft.com/office/drawing/2014/main" id="{3828BDE6-7414-A58A-2209-FDA24F5281E1}"/>
              </a:ext>
            </a:extLst>
          </p:cNvPr>
          <p:cNvSpPr txBox="1"/>
          <p:nvPr/>
        </p:nvSpPr>
        <p:spPr>
          <a:xfrm>
            <a:off x="6727017" y="519209"/>
            <a:ext cx="511628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solidFill>
                <a:ea typeface="+mn-lt"/>
                <a:cs typeface="+mn-lt"/>
              </a:rPr>
              <a:t>For resources related to EPSDT, please go to the Health Care, Policy and Financing website at </a:t>
            </a:r>
            <a:r>
              <a:rPr lang="en-US" dirty="0">
                <a:solidFill>
                  <a:srgbClr val="6F2F9F"/>
                </a:solidFill>
                <a:ea typeface="+mn-lt"/>
                <a:cs typeface="+mn-lt"/>
                <a:hlinkClick r:id="rId3"/>
              </a:rPr>
              <a:t>https://hcpf.colorado.gov/early-</a:t>
            </a:r>
            <a:r>
              <a:rPr lang="en-US" dirty="0">
                <a:solidFill>
                  <a:srgbClr val="6F2F9F"/>
                </a:solidFill>
                <a:ea typeface="+mn-lt"/>
                <a:cs typeface="+mn-lt"/>
              </a:rPr>
              <a:t> </a:t>
            </a:r>
            <a:r>
              <a:rPr lang="en-US" dirty="0">
                <a:solidFill>
                  <a:srgbClr val="6F2F9F"/>
                </a:solidFill>
                <a:ea typeface="+mn-lt"/>
                <a:cs typeface="+mn-lt"/>
                <a:hlinkClick r:id="rId3"/>
              </a:rPr>
              <a:t>and-periodic-screening-diagnostic-and-treatment-</a:t>
            </a:r>
            <a:r>
              <a:rPr lang="en-US" dirty="0" err="1">
                <a:solidFill>
                  <a:srgbClr val="6F2F9F"/>
                </a:solidFill>
                <a:ea typeface="+mn-lt"/>
                <a:cs typeface="+mn-lt"/>
                <a:hlinkClick r:id="rId3"/>
              </a:rPr>
              <a:t>epsdt</a:t>
            </a:r>
            <a:r>
              <a:rPr lang="en-US" dirty="0">
                <a:solidFill>
                  <a:srgbClr val="6F2F9F"/>
                </a:solidFill>
                <a:ea typeface="+mn-lt"/>
                <a:cs typeface="+mn-lt"/>
              </a:rPr>
              <a:t>. </a:t>
            </a:r>
            <a:endParaRPr lang="en-US" dirty="0"/>
          </a:p>
          <a:p>
            <a:endParaRPr lang="en-US" dirty="0">
              <a:ea typeface="+mn-lt"/>
              <a:cs typeface="+mn-lt"/>
            </a:endParaRPr>
          </a:p>
          <a:p>
            <a:r>
              <a:rPr lang="en-US" dirty="0">
                <a:solidFill>
                  <a:schemeClr val="tx2"/>
                </a:solidFill>
                <a:ea typeface="+mn-lt"/>
                <a:cs typeface="+mn-lt"/>
              </a:rPr>
              <a:t>Visit HCPF’s EPSDT website at: </a:t>
            </a:r>
            <a:r>
              <a:rPr lang="en-US" dirty="0">
                <a:solidFill>
                  <a:srgbClr val="6F2F9F"/>
                </a:solidFill>
                <a:ea typeface="+mn-lt"/>
                <a:cs typeface="+mn-lt"/>
                <a:hlinkClick r:id="rId3"/>
              </a:rPr>
              <a:t>https://hcpf.colorado.gov/early-and-periodic-screening-diagnostic-and-</a:t>
            </a:r>
            <a:r>
              <a:rPr lang="en-US" dirty="0">
                <a:solidFill>
                  <a:srgbClr val="6F2F9F"/>
                </a:solidFill>
                <a:ea typeface="+mn-lt"/>
                <a:cs typeface="+mn-lt"/>
              </a:rPr>
              <a:t> </a:t>
            </a:r>
            <a:r>
              <a:rPr lang="en-US" dirty="0">
                <a:solidFill>
                  <a:srgbClr val="6F2F9F"/>
                </a:solidFill>
                <a:ea typeface="+mn-lt"/>
                <a:cs typeface="+mn-lt"/>
                <a:hlinkClick r:id="rId3"/>
              </a:rPr>
              <a:t>treatment-</a:t>
            </a:r>
            <a:r>
              <a:rPr lang="en-US" dirty="0" err="1">
                <a:solidFill>
                  <a:srgbClr val="6F2F9F"/>
                </a:solidFill>
                <a:ea typeface="+mn-lt"/>
                <a:cs typeface="+mn-lt"/>
                <a:hlinkClick r:id="rId3"/>
              </a:rPr>
              <a:t>epsdt</a:t>
            </a:r>
            <a:r>
              <a:rPr lang="en-US" dirty="0">
                <a:ea typeface="+mn-lt"/>
                <a:cs typeface="+mn-lt"/>
                <a:hlinkClick r:id="rId3"/>
              </a:rPr>
              <a:t>.</a:t>
            </a:r>
            <a:endParaRPr lang="en-GB" dirty="0"/>
          </a:p>
          <a:p>
            <a:endParaRPr lang="en-GB" dirty="0"/>
          </a:p>
        </p:txBody>
      </p:sp>
    </p:spTree>
    <p:extLst>
      <p:ext uri="{BB962C8B-B14F-4D97-AF65-F5344CB8AC3E}">
        <p14:creationId xmlns:p14="http://schemas.microsoft.com/office/powerpoint/2010/main" val="114843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9877-F43F-F4C5-547A-ECBAEB29C2CC}"/>
              </a:ext>
            </a:extLst>
          </p:cNvPr>
          <p:cNvSpPr>
            <a:spLocks noGrp="1"/>
          </p:cNvSpPr>
          <p:nvPr>
            <p:ph type="title"/>
          </p:nvPr>
        </p:nvSpPr>
        <p:spPr>
          <a:xfrm>
            <a:off x="838200" y="662427"/>
            <a:ext cx="10515600" cy="819738"/>
          </a:xfrm>
        </p:spPr>
        <p:txBody>
          <a:bodyPr anchor="ctr">
            <a:normAutofit/>
          </a:bodyPr>
          <a:lstStyle/>
          <a:p>
            <a:r>
              <a:rPr lang="en-US"/>
              <a:t>Why EPSDT Matters</a:t>
            </a:r>
          </a:p>
        </p:txBody>
      </p:sp>
      <p:sp>
        <p:nvSpPr>
          <p:cNvPr id="6" name="Slide Number Placeholder 5">
            <a:extLst>
              <a:ext uri="{FF2B5EF4-FFF2-40B4-BE49-F238E27FC236}">
                <a16:creationId xmlns:a16="http://schemas.microsoft.com/office/drawing/2014/main" id="{C7BCA0BA-FB5B-C2BE-1517-6A84299A02A8}"/>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24</a:t>
            </a:fld>
            <a:endParaRPr lang="en-US"/>
          </a:p>
        </p:txBody>
      </p:sp>
      <p:graphicFrame>
        <p:nvGraphicFramePr>
          <p:cNvPr id="8" name="Content Placeholder 2">
            <a:extLst>
              <a:ext uri="{FF2B5EF4-FFF2-40B4-BE49-F238E27FC236}">
                <a16:creationId xmlns:a16="http://schemas.microsoft.com/office/drawing/2014/main" id="{1045C233-A06C-5224-3880-2CC72F5B8032}"/>
              </a:ext>
            </a:extLst>
          </p:cNvPr>
          <p:cNvGraphicFramePr>
            <a:graphicFrameLocks noGrp="1"/>
          </p:cNvGraphicFramePr>
          <p:nvPr>
            <p:ph idx="1"/>
            <p:extLst>
              <p:ext uri="{D42A27DB-BD31-4B8C-83A1-F6EECF244321}">
                <p14:modId xmlns:p14="http://schemas.microsoft.com/office/powerpoint/2010/main" val="1145232549"/>
              </p:ext>
            </p:extLst>
          </p:nvPr>
        </p:nvGraphicFramePr>
        <p:xfrm>
          <a:off x="838200" y="2025448"/>
          <a:ext cx="10515600" cy="3545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green logo with a leaf&#10;&#10;AI-generated content may be incorrect.">
            <a:extLst>
              <a:ext uri="{FF2B5EF4-FFF2-40B4-BE49-F238E27FC236}">
                <a16:creationId xmlns:a16="http://schemas.microsoft.com/office/drawing/2014/main" id="{51873D7D-0D26-81E8-103E-8D792A5F49CA}"/>
              </a:ext>
            </a:extLst>
          </p:cNvPr>
          <p:cNvPicPr>
            <a:picLocks noChangeAspect="1"/>
          </p:cNvPicPr>
          <p:nvPr/>
        </p:nvPicPr>
        <p:blipFill>
          <a:blip r:embed="rId7"/>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525972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FF55-92BC-4977-C0DC-B07BF7CDE86E}"/>
              </a:ext>
            </a:extLst>
          </p:cNvPr>
          <p:cNvSpPr>
            <a:spLocks noGrp="1"/>
          </p:cNvSpPr>
          <p:nvPr>
            <p:ph type="title"/>
          </p:nvPr>
        </p:nvSpPr>
        <p:spPr>
          <a:xfrm>
            <a:off x="838200" y="662427"/>
            <a:ext cx="10515600" cy="819738"/>
          </a:xfrm>
        </p:spPr>
        <p:txBody>
          <a:bodyPr anchor="ctr">
            <a:normAutofit/>
          </a:bodyPr>
          <a:lstStyle/>
          <a:p>
            <a:r>
              <a:rPr lang="en-US"/>
              <a:t>PCMPs Role in EPSDT</a:t>
            </a:r>
          </a:p>
        </p:txBody>
      </p:sp>
      <p:sp>
        <p:nvSpPr>
          <p:cNvPr id="6" name="Slide Number Placeholder 5">
            <a:extLst>
              <a:ext uri="{FF2B5EF4-FFF2-40B4-BE49-F238E27FC236}">
                <a16:creationId xmlns:a16="http://schemas.microsoft.com/office/drawing/2014/main" id="{553FE754-6B0D-616C-5145-DC6841AF38DA}"/>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25</a:t>
            </a:fld>
            <a:endParaRPr lang="en-US"/>
          </a:p>
        </p:txBody>
      </p:sp>
      <p:graphicFrame>
        <p:nvGraphicFramePr>
          <p:cNvPr id="9" name="Content Placeholder 2">
            <a:extLst>
              <a:ext uri="{FF2B5EF4-FFF2-40B4-BE49-F238E27FC236}">
                <a16:creationId xmlns:a16="http://schemas.microsoft.com/office/drawing/2014/main" id="{1E3EB296-2E30-2721-9DB6-B62CFEB14D8A}"/>
              </a:ext>
            </a:extLst>
          </p:cNvPr>
          <p:cNvGraphicFramePr>
            <a:graphicFrameLocks noGrp="1"/>
          </p:cNvGraphicFramePr>
          <p:nvPr>
            <p:ph idx="1"/>
            <p:extLst>
              <p:ext uri="{D42A27DB-BD31-4B8C-83A1-F6EECF244321}">
                <p14:modId xmlns:p14="http://schemas.microsoft.com/office/powerpoint/2010/main" val="1536138366"/>
              </p:ext>
            </p:extLst>
          </p:nvPr>
        </p:nvGraphicFramePr>
        <p:xfrm>
          <a:off x="838200" y="1811756"/>
          <a:ext cx="10515600" cy="419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green logo with a leaf&#10;&#10;AI-generated content may be incorrect.">
            <a:extLst>
              <a:ext uri="{FF2B5EF4-FFF2-40B4-BE49-F238E27FC236}">
                <a16:creationId xmlns:a16="http://schemas.microsoft.com/office/drawing/2014/main" id="{F793FBD6-59EF-7584-7F84-A0A3626C8AF6}"/>
              </a:ext>
            </a:extLst>
          </p:cNvPr>
          <p:cNvPicPr>
            <a:picLocks noChangeAspect="1"/>
          </p:cNvPicPr>
          <p:nvPr/>
        </p:nvPicPr>
        <p:blipFill>
          <a:blip r:embed="rId7"/>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54621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FB3C-C5DB-95D9-DDD2-1126AAC6188A}"/>
              </a:ext>
            </a:extLst>
          </p:cNvPr>
          <p:cNvSpPr>
            <a:spLocks noGrp="1"/>
          </p:cNvSpPr>
          <p:nvPr>
            <p:ph type="title"/>
          </p:nvPr>
        </p:nvSpPr>
        <p:spPr>
          <a:xfrm>
            <a:off x="838200" y="662427"/>
            <a:ext cx="10515600" cy="819738"/>
          </a:xfrm>
        </p:spPr>
        <p:txBody>
          <a:bodyPr anchor="ctr">
            <a:normAutofit/>
          </a:bodyPr>
          <a:lstStyle/>
          <a:p>
            <a:r>
              <a:rPr lang="en-US" dirty="0"/>
              <a:t>NHP Support for You</a:t>
            </a:r>
          </a:p>
        </p:txBody>
      </p:sp>
      <p:sp>
        <p:nvSpPr>
          <p:cNvPr id="6" name="Slide Number Placeholder 5">
            <a:extLst>
              <a:ext uri="{FF2B5EF4-FFF2-40B4-BE49-F238E27FC236}">
                <a16:creationId xmlns:a16="http://schemas.microsoft.com/office/drawing/2014/main" id="{7A3DEC9E-0913-3939-330E-0D311A93F362}"/>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26</a:t>
            </a:fld>
            <a:endParaRPr lang="en-US"/>
          </a:p>
        </p:txBody>
      </p:sp>
      <p:graphicFrame>
        <p:nvGraphicFramePr>
          <p:cNvPr id="8" name="Content Placeholder 2">
            <a:extLst>
              <a:ext uri="{FF2B5EF4-FFF2-40B4-BE49-F238E27FC236}">
                <a16:creationId xmlns:a16="http://schemas.microsoft.com/office/drawing/2014/main" id="{CF10E2A2-6E05-6328-54CA-3CF7F05DA4CF}"/>
              </a:ext>
            </a:extLst>
          </p:cNvPr>
          <p:cNvGraphicFramePr>
            <a:graphicFrameLocks noGrp="1"/>
          </p:cNvGraphicFramePr>
          <p:nvPr>
            <p:ph idx="1"/>
            <p:extLst>
              <p:ext uri="{D42A27DB-BD31-4B8C-83A1-F6EECF244321}">
                <p14:modId xmlns:p14="http://schemas.microsoft.com/office/powerpoint/2010/main" val="961743774"/>
              </p:ext>
            </p:extLst>
          </p:nvPr>
        </p:nvGraphicFramePr>
        <p:xfrm>
          <a:off x="838200" y="1811756"/>
          <a:ext cx="10515600" cy="419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green logo with a leaf&#10;&#10;AI-generated content may be incorrect.">
            <a:extLst>
              <a:ext uri="{FF2B5EF4-FFF2-40B4-BE49-F238E27FC236}">
                <a16:creationId xmlns:a16="http://schemas.microsoft.com/office/drawing/2014/main" id="{5570DE26-CCEE-4EC9-1687-B0592A34276D}"/>
              </a:ext>
            </a:extLst>
          </p:cNvPr>
          <p:cNvPicPr>
            <a:picLocks noChangeAspect="1"/>
          </p:cNvPicPr>
          <p:nvPr/>
        </p:nvPicPr>
        <p:blipFill>
          <a:blip r:embed="rId7"/>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719579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84F1B-1B88-CF8F-C301-6749AD4DC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73644-705A-DC5F-1AFF-190962119728}"/>
              </a:ext>
            </a:extLst>
          </p:cNvPr>
          <p:cNvSpPr>
            <a:spLocks noGrp="1"/>
          </p:cNvSpPr>
          <p:nvPr>
            <p:ph type="ctrTitle"/>
          </p:nvPr>
        </p:nvSpPr>
        <p:spPr/>
        <p:txBody>
          <a:bodyPr>
            <a:normAutofit/>
          </a:bodyPr>
          <a:lstStyle/>
          <a:p>
            <a:r>
              <a:rPr lang="en-GB"/>
              <a:t>Access to Care Standards</a:t>
            </a:r>
          </a:p>
        </p:txBody>
      </p:sp>
    </p:spTree>
    <p:extLst>
      <p:ext uri="{BB962C8B-B14F-4D97-AF65-F5344CB8AC3E}">
        <p14:creationId xmlns:p14="http://schemas.microsoft.com/office/powerpoint/2010/main" val="252704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2D8A7-5B31-4F4F-CE72-2A16E56CDDD6}"/>
              </a:ext>
            </a:extLst>
          </p:cNvPr>
          <p:cNvSpPr>
            <a:spLocks noGrp="1"/>
          </p:cNvSpPr>
          <p:nvPr>
            <p:ph sz="half" idx="1"/>
          </p:nvPr>
        </p:nvSpPr>
        <p:spPr>
          <a:xfrm>
            <a:off x="838200" y="1811756"/>
            <a:ext cx="6123708" cy="4365207"/>
          </a:xfrm>
        </p:spPr>
        <p:txBody>
          <a:bodyPr vert="horz" lIns="91440" tIns="45720" rIns="91440" bIns="45720" rtlCol="0" anchor="t">
            <a:normAutofit/>
          </a:bodyPr>
          <a:lstStyle/>
          <a:p>
            <a:pPr marL="0" indent="0">
              <a:lnSpc>
                <a:spcPct val="110000"/>
              </a:lnSpc>
              <a:buNone/>
            </a:pPr>
            <a:r>
              <a:rPr lang="en-US" sz="1600" dirty="0">
                <a:solidFill>
                  <a:schemeClr val="tx2"/>
                </a:solidFill>
              </a:rPr>
              <a:t>Primary Care Services are provided to Members on a timely basis, as follows:</a:t>
            </a:r>
            <a:r>
              <a:rPr lang="en-GB" sz="1600" dirty="0">
                <a:solidFill>
                  <a:schemeClr val="tx2"/>
                </a:solidFill>
              </a:rPr>
              <a:t> </a:t>
            </a:r>
          </a:p>
          <a:p>
            <a:pPr>
              <a:lnSpc>
                <a:spcPct val="110000"/>
              </a:lnSpc>
            </a:pPr>
            <a:r>
              <a:rPr lang="en-US" sz="1600" b="1" dirty="0">
                <a:solidFill>
                  <a:schemeClr val="tx2"/>
                </a:solidFill>
              </a:rPr>
              <a:t>Urgent Care</a:t>
            </a:r>
            <a:r>
              <a:rPr lang="en-US" sz="1600" dirty="0">
                <a:solidFill>
                  <a:schemeClr val="tx2"/>
                </a:solidFill>
              </a:rPr>
              <a:t> – within 24 hours after the initial identification of need.</a:t>
            </a:r>
            <a:r>
              <a:rPr lang="en-GB" sz="1600" dirty="0">
                <a:solidFill>
                  <a:schemeClr val="tx2"/>
                </a:solidFill>
              </a:rPr>
              <a:t> </a:t>
            </a:r>
          </a:p>
          <a:p>
            <a:pPr>
              <a:lnSpc>
                <a:spcPct val="110000"/>
              </a:lnSpc>
            </a:pPr>
            <a:r>
              <a:rPr lang="en-US" sz="1600" b="1" dirty="0">
                <a:solidFill>
                  <a:schemeClr val="tx2"/>
                </a:solidFill>
              </a:rPr>
              <a:t>Outpatient Follow-up Appointments </a:t>
            </a:r>
            <a:r>
              <a:rPr lang="en-US" sz="1600" dirty="0">
                <a:solidFill>
                  <a:schemeClr val="tx2"/>
                </a:solidFill>
              </a:rPr>
              <a:t>– within seven days after discharge from a hospitalization.</a:t>
            </a:r>
            <a:r>
              <a:rPr lang="en-GB" sz="1600" dirty="0">
                <a:solidFill>
                  <a:schemeClr val="tx2"/>
                </a:solidFill>
              </a:rPr>
              <a:t> </a:t>
            </a:r>
          </a:p>
          <a:p>
            <a:pPr>
              <a:lnSpc>
                <a:spcPct val="110000"/>
              </a:lnSpc>
            </a:pPr>
            <a:r>
              <a:rPr lang="en-US" sz="1600" b="1" dirty="0">
                <a:solidFill>
                  <a:schemeClr val="tx2"/>
                </a:solidFill>
              </a:rPr>
              <a:t>Non-urgent, Symptomatic Care Visit </a:t>
            </a:r>
            <a:r>
              <a:rPr lang="en-US" sz="1600" dirty="0">
                <a:solidFill>
                  <a:schemeClr val="tx2"/>
                </a:solidFill>
              </a:rPr>
              <a:t>– within seven days after the request.</a:t>
            </a:r>
            <a:r>
              <a:rPr lang="en-GB" sz="1600" dirty="0">
                <a:solidFill>
                  <a:schemeClr val="tx2"/>
                </a:solidFill>
              </a:rPr>
              <a:t> </a:t>
            </a:r>
          </a:p>
          <a:p>
            <a:pPr>
              <a:lnSpc>
                <a:spcPct val="110000"/>
              </a:lnSpc>
            </a:pPr>
            <a:r>
              <a:rPr lang="en-US" sz="1600" b="1" dirty="0">
                <a:solidFill>
                  <a:schemeClr val="tx2"/>
                </a:solidFill>
              </a:rPr>
              <a:t>Well Care Visit </a:t>
            </a:r>
            <a:r>
              <a:rPr lang="en-US" sz="1600" dirty="0">
                <a:solidFill>
                  <a:schemeClr val="tx2"/>
                </a:solidFill>
              </a:rPr>
              <a:t>– within one month after the request; unless an appointment is required sooner to ensure the provision of screenings in accordance with Department’s accepted Bright Futures schedule.</a:t>
            </a:r>
            <a:r>
              <a:rPr lang="en-GB" sz="1600" dirty="0">
                <a:solidFill>
                  <a:schemeClr val="tx2"/>
                </a:solidFill>
              </a:rPr>
              <a:t> </a:t>
            </a:r>
          </a:p>
          <a:p>
            <a:pPr>
              <a:lnSpc>
                <a:spcPct val="110000"/>
              </a:lnSpc>
            </a:pPr>
            <a:endParaRPr lang="en-GB" sz="1500" dirty="0">
              <a:solidFill>
                <a:schemeClr val="tx2"/>
              </a:solidFill>
            </a:endParaRPr>
          </a:p>
        </p:txBody>
      </p:sp>
      <p:pic>
        <p:nvPicPr>
          <p:cNvPr id="6" name="Picture Placeholder 12" descr="A field of grass with the sun setting&#10;&#10;AI-generated content may be incorrect.">
            <a:extLst>
              <a:ext uri="{FF2B5EF4-FFF2-40B4-BE49-F238E27FC236}">
                <a16:creationId xmlns:a16="http://schemas.microsoft.com/office/drawing/2014/main" id="{DDB5F60B-AE45-F34C-74EF-6561D7358D17}"/>
              </a:ext>
            </a:extLst>
          </p:cNvPr>
          <p:cNvPicPr>
            <a:picLocks noChangeAspect="1"/>
          </p:cNvPicPr>
          <p:nvPr/>
        </p:nvPicPr>
        <p:blipFill>
          <a:blip r:embed="rId2"/>
          <a:srcRect l="14683" r="14683"/>
          <a:stretch/>
        </p:blipFill>
        <p:spPr>
          <a:xfrm>
            <a:off x="6982691" y="1813389"/>
            <a:ext cx="4371109" cy="3454467"/>
          </a:xfrm>
          <a:prstGeom prst="rect">
            <a:avLst/>
          </a:prstGeom>
          <a:noFill/>
        </p:spPr>
      </p:pic>
      <p:sp>
        <p:nvSpPr>
          <p:cNvPr id="11" name="Title 3">
            <a:extLst>
              <a:ext uri="{FF2B5EF4-FFF2-40B4-BE49-F238E27FC236}">
                <a16:creationId xmlns:a16="http://schemas.microsoft.com/office/drawing/2014/main" id="{99E6123D-7E8A-52DE-4894-13E34D6DE834}"/>
              </a:ext>
            </a:extLst>
          </p:cNvPr>
          <p:cNvSpPr>
            <a:spLocks noGrp="1"/>
          </p:cNvSpPr>
          <p:nvPr>
            <p:ph type="title"/>
          </p:nvPr>
        </p:nvSpPr>
        <p:spPr>
          <a:xfrm>
            <a:off x="838200" y="662427"/>
            <a:ext cx="10515600" cy="819738"/>
          </a:xfrm>
        </p:spPr>
        <p:txBody>
          <a:bodyPr/>
          <a:lstStyle/>
          <a:p>
            <a:r>
              <a:rPr lang="en-US">
                <a:solidFill>
                  <a:srgbClr val="E2D4CA">
                    <a:alpha val="75000"/>
                  </a:srgbClr>
                </a:solidFill>
              </a:rPr>
              <a:t>Appointment Standards</a:t>
            </a:r>
            <a:endParaRPr lang="en-US"/>
          </a:p>
        </p:txBody>
      </p:sp>
      <p:pic>
        <p:nvPicPr>
          <p:cNvPr id="2" name="Picture 1" descr="A blue and green logo with a leaf&#10;&#10;AI-generated content may be incorrect.">
            <a:extLst>
              <a:ext uri="{FF2B5EF4-FFF2-40B4-BE49-F238E27FC236}">
                <a16:creationId xmlns:a16="http://schemas.microsoft.com/office/drawing/2014/main" id="{3D95B57A-09F8-DE34-A159-D506EB4AF0F0}"/>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2820313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BFD7-DA76-D015-52AE-492CFAC4591A}"/>
              </a:ext>
            </a:extLst>
          </p:cNvPr>
          <p:cNvSpPr>
            <a:spLocks noGrp="1"/>
          </p:cNvSpPr>
          <p:nvPr>
            <p:ph type="title"/>
          </p:nvPr>
        </p:nvSpPr>
        <p:spPr>
          <a:xfrm>
            <a:off x="838200" y="662427"/>
            <a:ext cx="10515600" cy="819738"/>
          </a:xfrm>
        </p:spPr>
        <p:txBody>
          <a:bodyPr anchor="ctr">
            <a:normAutofit/>
          </a:bodyPr>
          <a:lstStyle/>
          <a:p>
            <a:r>
              <a:rPr lang="en-GB"/>
              <a:t>Access to Care Standards</a:t>
            </a:r>
          </a:p>
        </p:txBody>
      </p:sp>
      <p:sp>
        <p:nvSpPr>
          <p:cNvPr id="6" name="Slide Number Placeholder 5">
            <a:extLst>
              <a:ext uri="{FF2B5EF4-FFF2-40B4-BE49-F238E27FC236}">
                <a16:creationId xmlns:a16="http://schemas.microsoft.com/office/drawing/2014/main" id="{2E8BAFF3-664B-D4A0-D3E5-FE0D5E3405DE}"/>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29</a:t>
            </a:fld>
            <a:endParaRPr lang="en-US"/>
          </a:p>
        </p:txBody>
      </p:sp>
      <p:graphicFrame>
        <p:nvGraphicFramePr>
          <p:cNvPr id="10" name="Content Placeholder 2">
            <a:extLst>
              <a:ext uri="{FF2B5EF4-FFF2-40B4-BE49-F238E27FC236}">
                <a16:creationId xmlns:a16="http://schemas.microsoft.com/office/drawing/2014/main" id="{0D9F52DB-C0CE-E42F-DC5B-15FC44435C2C}"/>
              </a:ext>
            </a:extLst>
          </p:cNvPr>
          <p:cNvGraphicFramePr>
            <a:graphicFrameLocks noGrp="1"/>
          </p:cNvGraphicFramePr>
          <p:nvPr>
            <p:ph idx="1"/>
            <p:extLst>
              <p:ext uri="{D42A27DB-BD31-4B8C-83A1-F6EECF244321}">
                <p14:modId xmlns:p14="http://schemas.microsoft.com/office/powerpoint/2010/main" val="1376091990"/>
              </p:ext>
            </p:extLst>
          </p:nvPr>
        </p:nvGraphicFramePr>
        <p:xfrm>
          <a:off x="838200" y="1737360"/>
          <a:ext cx="10764520" cy="4531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green logo with a leaf&#10;&#10;AI-generated content may be incorrect.">
            <a:extLst>
              <a:ext uri="{FF2B5EF4-FFF2-40B4-BE49-F238E27FC236}">
                <a16:creationId xmlns:a16="http://schemas.microsoft.com/office/drawing/2014/main" id="{8E11C44B-3293-05B6-43F1-C3101464BB86}"/>
              </a:ext>
            </a:extLst>
          </p:cNvPr>
          <p:cNvPicPr>
            <a:picLocks noChangeAspect="1"/>
          </p:cNvPicPr>
          <p:nvPr/>
        </p:nvPicPr>
        <p:blipFill>
          <a:blip r:embed="rId7"/>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1824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63ED-4700-139A-99A7-F48B8A872D04}"/>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92A8FB9-4EE3-04B0-340A-2C4D01177E7A}"/>
              </a:ext>
            </a:extLst>
          </p:cNvPr>
          <p:cNvSpPr>
            <a:spLocks noGrp="1"/>
          </p:cNvSpPr>
          <p:nvPr>
            <p:ph type="title"/>
          </p:nvPr>
        </p:nvSpPr>
        <p:spPr>
          <a:xfrm>
            <a:off x="839788" y="665629"/>
            <a:ext cx="10515600" cy="818995"/>
          </a:xfrm>
        </p:spPr>
        <p:txBody>
          <a:bodyPr/>
          <a:lstStyle/>
          <a:p>
            <a:r>
              <a:rPr lang="en-GB" dirty="0"/>
              <a:t>AGENDA</a:t>
            </a:r>
            <a:endParaRPr lang="en-US" dirty="0">
              <a:solidFill>
                <a:schemeClr val="tx2"/>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2422E185-233F-5C3C-3CCA-81FB75B8C61F}"/>
              </a:ext>
            </a:extLst>
          </p:cNvPr>
          <p:cNvPicPr>
            <a:picLocks noChangeAspect="1"/>
          </p:cNvPicPr>
          <p:nvPr/>
        </p:nvPicPr>
        <p:blipFill>
          <a:blip r:embed="rId3"/>
          <a:srcRect l="7491" r="7491"/>
          <a:stretch/>
        </p:blipFill>
        <p:spPr>
          <a:xfrm>
            <a:off x="1054379" y="2044853"/>
            <a:ext cx="4706302" cy="3751268"/>
          </a:xfrm>
          <a:prstGeom prst="rect">
            <a:avLst/>
          </a:prstGeom>
          <a:noFill/>
        </p:spPr>
      </p:pic>
      <p:sp>
        <p:nvSpPr>
          <p:cNvPr id="18" name="Content Placeholder 5">
            <a:extLst>
              <a:ext uri="{FF2B5EF4-FFF2-40B4-BE49-F238E27FC236}">
                <a16:creationId xmlns:a16="http://schemas.microsoft.com/office/drawing/2014/main" id="{EBF4B1DB-F3B6-7305-D94D-96D734072B13}"/>
              </a:ext>
            </a:extLst>
          </p:cNvPr>
          <p:cNvSpPr>
            <a:spLocks noGrp="1"/>
          </p:cNvSpPr>
          <p:nvPr>
            <p:ph sz="quarter" idx="4"/>
          </p:nvPr>
        </p:nvSpPr>
        <p:spPr>
          <a:xfrm>
            <a:off x="6010507" y="1605806"/>
            <a:ext cx="5341705" cy="4463478"/>
          </a:xfrm>
        </p:spPr>
        <p:txBody>
          <a:bodyPr vert="horz" lIns="91440" tIns="45720" rIns="91440" bIns="45720" rtlCol="0" anchor="t">
            <a:noAutofit/>
          </a:bodyPr>
          <a:lstStyle/>
          <a:p>
            <a:pPr marL="457200" indent="-457200">
              <a:buFont typeface="+mj-lt"/>
              <a:buAutoNum type="arabicPeriod"/>
            </a:pPr>
            <a:r>
              <a:rPr lang="en-GB" sz="1800" dirty="0">
                <a:solidFill>
                  <a:schemeClr val="tx2"/>
                </a:solidFill>
              </a:rPr>
              <a:t>ACC Phase III and NHP Overview</a:t>
            </a:r>
          </a:p>
          <a:p>
            <a:pPr marL="457200" indent="-457200">
              <a:buAutoNum type="arabicPeriod"/>
            </a:pPr>
            <a:r>
              <a:rPr lang="en-GB" sz="1800" dirty="0">
                <a:solidFill>
                  <a:schemeClr val="tx2"/>
                </a:solidFill>
              </a:rPr>
              <a:t>Member Rights and Services</a:t>
            </a:r>
          </a:p>
          <a:p>
            <a:pPr marL="457200" indent="-457200">
              <a:buAutoNum type="arabicPeriod"/>
            </a:pPr>
            <a:r>
              <a:rPr lang="en-GB" sz="1800" dirty="0">
                <a:solidFill>
                  <a:schemeClr val="tx2"/>
                </a:solidFill>
              </a:rPr>
              <a:t>EPSDT</a:t>
            </a:r>
          </a:p>
          <a:p>
            <a:pPr marL="457200" indent="-457200">
              <a:buAutoNum type="arabicPeriod"/>
            </a:pPr>
            <a:r>
              <a:rPr lang="en-GB" sz="1800" dirty="0">
                <a:solidFill>
                  <a:schemeClr val="tx2"/>
                </a:solidFill>
              </a:rPr>
              <a:t>Access to Care Standards</a:t>
            </a:r>
          </a:p>
          <a:p>
            <a:pPr marL="457200" indent="-457200">
              <a:buAutoNum type="arabicPeriod"/>
            </a:pPr>
            <a:r>
              <a:rPr lang="en-GB" sz="1800" dirty="0">
                <a:solidFill>
                  <a:schemeClr val="tx2"/>
                </a:solidFill>
              </a:rPr>
              <a:t>Maintain PCMP Information</a:t>
            </a:r>
          </a:p>
          <a:p>
            <a:pPr marL="457200" indent="-457200">
              <a:buAutoNum type="arabicPeriod"/>
            </a:pPr>
            <a:r>
              <a:rPr lang="en-GB" sz="1800" dirty="0">
                <a:solidFill>
                  <a:schemeClr val="tx2"/>
                </a:solidFill>
              </a:rPr>
              <a:t>Care Coordination Services</a:t>
            </a:r>
          </a:p>
          <a:p>
            <a:pPr marL="457200" indent="-457200">
              <a:buAutoNum type="arabicPeriod"/>
            </a:pPr>
            <a:r>
              <a:rPr lang="en-GB" sz="1800" dirty="0">
                <a:solidFill>
                  <a:schemeClr val="tx2"/>
                </a:solidFill>
              </a:rPr>
              <a:t>Quality Improvement</a:t>
            </a:r>
          </a:p>
          <a:p>
            <a:pPr marL="457200" indent="-457200">
              <a:buFont typeface="+mj-lt"/>
              <a:buAutoNum type="arabicPeriod"/>
            </a:pPr>
            <a:r>
              <a:rPr lang="en-GB" sz="1800" dirty="0">
                <a:solidFill>
                  <a:schemeClr val="tx2"/>
                </a:solidFill>
              </a:rPr>
              <a:t>Practice Transformation</a:t>
            </a:r>
          </a:p>
          <a:p>
            <a:pPr marL="457200" indent="-457200">
              <a:buAutoNum type="arabicPeriod"/>
            </a:pPr>
            <a:r>
              <a:rPr lang="en-GB" sz="1800" dirty="0">
                <a:solidFill>
                  <a:schemeClr val="tx2"/>
                </a:solidFill>
              </a:rPr>
              <a:t>Member Attribution</a:t>
            </a:r>
          </a:p>
          <a:p>
            <a:pPr marL="457200" indent="-457200">
              <a:buFont typeface="Dante"/>
              <a:buAutoNum type="arabicPeriod"/>
            </a:pPr>
            <a:r>
              <a:rPr lang="en-GB" sz="1800" dirty="0">
                <a:solidFill>
                  <a:schemeClr val="tx2"/>
                </a:solidFill>
              </a:rPr>
              <a:t>PMPM Payment Process</a:t>
            </a:r>
          </a:p>
          <a:p>
            <a:pPr marL="457200" indent="-457200">
              <a:buAutoNum type="arabicPeriod"/>
            </a:pPr>
            <a:r>
              <a:rPr lang="en-GB" sz="1800" dirty="0">
                <a:solidFill>
                  <a:schemeClr val="tx2"/>
                </a:solidFill>
              </a:rPr>
              <a:t>Resources</a:t>
            </a:r>
          </a:p>
          <a:p>
            <a:pPr marL="457200" indent="-457200">
              <a:buAutoNum type="arabicPeriod"/>
            </a:pPr>
            <a:endParaRPr lang="en-GB" dirty="0">
              <a:solidFill>
                <a:schemeClr val="tx2"/>
              </a:solidFill>
            </a:endParaRPr>
          </a:p>
        </p:txBody>
      </p:sp>
      <p:sp>
        <p:nvSpPr>
          <p:cNvPr id="6" name="Slide Number Placeholder 5">
            <a:extLst>
              <a:ext uri="{FF2B5EF4-FFF2-40B4-BE49-F238E27FC236}">
                <a16:creationId xmlns:a16="http://schemas.microsoft.com/office/drawing/2014/main" id="{D2752310-B915-4D85-DDFA-1BB17BB672F5}"/>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7C54F8CC-D693-54B7-15FA-2A5D9FBBB9BA}"/>
              </a:ext>
            </a:extLst>
          </p:cNvPr>
          <p:cNvPicPr>
            <a:picLocks noChangeAspect="1"/>
          </p:cNvPicPr>
          <p:nvPr/>
        </p:nvPicPr>
        <p:blipFill>
          <a:blip r:embed="rId4"/>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046744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F3F9-CF1C-6B86-5F0E-5F5EAACD0F68}"/>
              </a:ext>
            </a:extLst>
          </p:cNvPr>
          <p:cNvSpPr>
            <a:spLocks noGrp="1"/>
          </p:cNvSpPr>
          <p:nvPr>
            <p:ph type="title"/>
          </p:nvPr>
        </p:nvSpPr>
        <p:spPr>
          <a:xfrm>
            <a:off x="838200" y="662427"/>
            <a:ext cx="10515600" cy="819738"/>
          </a:xfrm>
        </p:spPr>
        <p:txBody>
          <a:bodyPr anchor="ctr">
            <a:normAutofit/>
          </a:bodyPr>
          <a:lstStyle/>
          <a:p>
            <a:r>
              <a:rPr lang="en-US" b="1"/>
              <a:t>Practice Hours</a:t>
            </a:r>
            <a:endParaRPr lang="en-US"/>
          </a:p>
        </p:txBody>
      </p:sp>
      <p:sp>
        <p:nvSpPr>
          <p:cNvPr id="6" name="Slide Number Placeholder 5">
            <a:extLst>
              <a:ext uri="{FF2B5EF4-FFF2-40B4-BE49-F238E27FC236}">
                <a16:creationId xmlns:a16="http://schemas.microsoft.com/office/drawing/2014/main" id="{3435EDE9-CDDF-78A8-DF88-48DDA2871CD3}"/>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30</a:t>
            </a:fld>
            <a:endParaRPr lang="en-US"/>
          </a:p>
        </p:txBody>
      </p:sp>
      <p:graphicFrame>
        <p:nvGraphicFramePr>
          <p:cNvPr id="8" name="Content Placeholder 2">
            <a:extLst>
              <a:ext uri="{FF2B5EF4-FFF2-40B4-BE49-F238E27FC236}">
                <a16:creationId xmlns:a16="http://schemas.microsoft.com/office/drawing/2014/main" id="{A65ED84D-FEEB-396C-1FBC-D7661609C0A7}"/>
              </a:ext>
            </a:extLst>
          </p:cNvPr>
          <p:cNvGraphicFramePr>
            <a:graphicFrameLocks noGrp="1"/>
          </p:cNvGraphicFramePr>
          <p:nvPr>
            <p:ph idx="1"/>
            <p:extLst>
              <p:ext uri="{D42A27DB-BD31-4B8C-83A1-F6EECF244321}">
                <p14:modId xmlns:p14="http://schemas.microsoft.com/office/powerpoint/2010/main" val="3539239714"/>
              </p:ext>
            </p:extLst>
          </p:nvPr>
        </p:nvGraphicFramePr>
        <p:xfrm>
          <a:off x="838200" y="1811756"/>
          <a:ext cx="10515600" cy="419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green logo with a leaf&#10;&#10;AI-generated content may be incorrect.">
            <a:extLst>
              <a:ext uri="{FF2B5EF4-FFF2-40B4-BE49-F238E27FC236}">
                <a16:creationId xmlns:a16="http://schemas.microsoft.com/office/drawing/2014/main" id="{6A8607DE-C81B-3595-D17A-905970D3FA55}"/>
              </a:ext>
            </a:extLst>
          </p:cNvPr>
          <p:cNvPicPr>
            <a:picLocks noChangeAspect="1"/>
          </p:cNvPicPr>
          <p:nvPr/>
        </p:nvPicPr>
        <p:blipFill>
          <a:blip r:embed="rId7"/>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04950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1227B-CD14-8D92-31B8-F8C197890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BA25D-5892-E7F9-8ACE-B4A1B69B874E}"/>
              </a:ext>
            </a:extLst>
          </p:cNvPr>
          <p:cNvSpPr>
            <a:spLocks noGrp="1"/>
          </p:cNvSpPr>
          <p:nvPr>
            <p:ph type="ctrTitle"/>
          </p:nvPr>
        </p:nvSpPr>
        <p:spPr/>
        <p:txBody>
          <a:bodyPr>
            <a:normAutofit/>
          </a:bodyPr>
          <a:lstStyle/>
          <a:p>
            <a:r>
              <a:rPr lang="en-GB"/>
              <a:t>Maintain PCMP Practice Information</a:t>
            </a:r>
          </a:p>
        </p:txBody>
      </p:sp>
    </p:spTree>
    <p:extLst>
      <p:ext uri="{BB962C8B-B14F-4D97-AF65-F5344CB8AC3E}">
        <p14:creationId xmlns:p14="http://schemas.microsoft.com/office/powerpoint/2010/main" val="420858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A9DC67-D206-24FE-5588-41D8C417D19E}"/>
              </a:ext>
            </a:extLst>
          </p:cNvPr>
          <p:cNvSpPr>
            <a:spLocks noGrp="1"/>
          </p:cNvSpPr>
          <p:nvPr>
            <p:ph type="title"/>
          </p:nvPr>
        </p:nvSpPr>
        <p:spPr>
          <a:xfrm>
            <a:off x="729343" y="662427"/>
            <a:ext cx="11211075" cy="819738"/>
          </a:xfrm>
        </p:spPr>
        <p:txBody>
          <a:bodyPr vert="horz" lIns="91440" tIns="45720" rIns="91440" bIns="45720" rtlCol="0" anchor="ctr">
            <a:normAutofit/>
          </a:bodyPr>
          <a:lstStyle/>
          <a:p>
            <a:pPr algn="ctr">
              <a:lnSpc>
                <a:spcPct val="90000"/>
              </a:lnSpc>
            </a:pPr>
            <a:r>
              <a:rPr lang="en-US" sz="2200" dirty="0">
                <a:solidFill>
                  <a:schemeClr val="tx2"/>
                </a:solidFill>
                <a:latin typeface="Dante"/>
                <a:cs typeface="Arial"/>
              </a:rPr>
              <a:t>PCMP Practice Sites are required to notify NHP of any changes to the practice within 30 days.</a:t>
            </a:r>
            <a:endParaRPr lang="en-US" dirty="0">
              <a:solidFill>
                <a:schemeClr val="tx2"/>
              </a:solidFill>
              <a:latin typeface="Dante"/>
            </a:endParaRPr>
          </a:p>
        </p:txBody>
      </p:sp>
      <p:pic>
        <p:nvPicPr>
          <p:cNvPr id="7" name="Content Placeholder 6" descr="A group of cows in a field with mountains in the background&#10;&#10;AI-generated content may be incorrect.">
            <a:extLst>
              <a:ext uri="{FF2B5EF4-FFF2-40B4-BE49-F238E27FC236}">
                <a16:creationId xmlns:a16="http://schemas.microsoft.com/office/drawing/2014/main" id="{A12C6A5A-4597-333D-CE52-96325157EE30}"/>
              </a:ext>
            </a:extLst>
          </p:cNvPr>
          <p:cNvPicPr>
            <a:picLocks noGrp="1" noChangeAspect="1"/>
          </p:cNvPicPr>
          <p:nvPr>
            <p:ph idx="1"/>
          </p:nvPr>
        </p:nvPicPr>
        <p:blipFill>
          <a:blip r:embed="rId2"/>
          <a:stretch>
            <a:fillRect/>
          </a:stretch>
        </p:blipFill>
        <p:spPr>
          <a:xfrm>
            <a:off x="1107520" y="1811756"/>
            <a:ext cx="9976959" cy="4190323"/>
          </a:xfrm>
          <a:noFill/>
        </p:spPr>
      </p:pic>
      <p:sp>
        <p:nvSpPr>
          <p:cNvPr id="16" name="Slide Number Placeholder 5">
            <a:extLst>
              <a:ext uri="{FF2B5EF4-FFF2-40B4-BE49-F238E27FC236}">
                <a16:creationId xmlns:a16="http://schemas.microsoft.com/office/drawing/2014/main" id="{404FC6DC-E480-3825-CD4B-CD101EB5201D}"/>
              </a:ext>
            </a:extLst>
          </p:cNvPr>
          <p:cNvSpPr>
            <a:spLocks noGrp="1"/>
          </p:cNvSpPr>
          <p:nvPr>
            <p:ph type="sldNum" sz="quarter" idx="4"/>
          </p:nvPr>
        </p:nvSpPr>
        <p:spPr>
          <a:xfrm>
            <a:off x="10518474" y="6356350"/>
            <a:ext cx="1414733" cy="365125"/>
          </a:xfrm>
        </p:spPr>
        <p:txBody>
          <a:bodyPr/>
          <a:lstStyle/>
          <a:p>
            <a:pPr>
              <a:spcAft>
                <a:spcPts val="600"/>
              </a:spcAft>
            </a:pPr>
            <a:fld id="{AE208ADF-3ADD-483D-A721-14E3EEE2C135}" type="slidenum">
              <a:rPr lang="en-US" smtClean="0"/>
              <a:pPr>
                <a:spcAft>
                  <a:spcPts val="600"/>
                </a:spcAft>
              </a:pPr>
              <a:t>32</a:t>
            </a:fld>
            <a:endParaRPr lang="en-US"/>
          </a:p>
        </p:txBody>
      </p:sp>
    </p:spTree>
    <p:extLst>
      <p:ext uri="{BB962C8B-B14F-4D97-AF65-F5344CB8AC3E}">
        <p14:creationId xmlns:p14="http://schemas.microsoft.com/office/powerpoint/2010/main" val="446113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C47C-32CB-0A62-7C31-D02162405BFA}"/>
              </a:ext>
            </a:extLst>
          </p:cNvPr>
          <p:cNvSpPr>
            <a:spLocks noGrp="1"/>
          </p:cNvSpPr>
          <p:nvPr>
            <p:ph type="title"/>
          </p:nvPr>
        </p:nvSpPr>
        <p:spPr/>
        <p:txBody>
          <a:bodyPr>
            <a:normAutofit/>
          </a:bodyPr>
          <a:lstStyle/>
          <a:p>
            <a:r>
              <a:rPr lang="en-US" dirty="0">
                <a:solidFill>
                  <a:schemeClr val="tx2"/>
                </a:solidFill>
                <a:latin typeface="Dante"/>
                <a:cs typeface="Arial"/>
              </a:rPr>
              <a:t>Changes that Require NHP Notification </a:t>
            </a:r>
            <a:endParaRPr lang="en-GB" dirty="0">
              <a:solidFill>
                <a:schemeClr val="tx2"/>
              </a:solidFill>
              <a:latin typeface="Dante"/>
              <a:cs typeface="Arial"/>
            </a:endParaRPr>
          </a:p>
        </p:txBody>
      </p:sp>
      <p:sp>
        <p:nvSpPr>
          <p:cNvPr id="3" name="Text Placeholder 2">
            <a:extLst>
              <a:ext uri="{FF2B5EF4-FFF2-40B4-BE49-F238E27FC236}">
                <a16:creationId xmlns:a16="http://schemas.microsoft.com/office/drawing/2014/main" id="{014759F4-7AB4-5F7C-35FC-590EEA80CA17}"/>
              </a:ext>
            </a:extLst>
          </p:cNvPr>
          <p:cNvSpPr>
            <a:spLocks noGrp="1"/>
          </p:cNvSpPr>
          <p:nvPr>
            <p:ph type="body" idx="1"/>
          </p:nvPr>
        </p:nvSpPr>
        <p:spPr>
          <a:xfrm>
            <a:off x="618898" y="1806039"/>
            <a:ext cx="3200400" cy="584548"/>
          </a:xfrm>
        </p:spPr>
        <p:txBody>
          <a:bodyPr/>
          <a:lstStyle/>
          <a:p>
            <a:r>
              <a:rPr lang="en-GB"/>
              <a:t>Organization</a:t>
            </a:r>
            <a:endParaRPr lang="en-GB">
              <a:solidFill>
                <a:srgbClr val="E2D4CA">
                  <a:alpha val="85000"/>
                </a:srgbClr>
              </a:solidFill>
            </a:endParaRPr>
          </a:p>
        </p:txBody>
      </p:sp>
      <p:sp>
        <p:nvSpPr>
          <p:cNvPr id="4" name="Content Placeholder 3">
            <a:extLst>
              <a:ext uri="{FF2B5EF4-FFF2-40B4-BE49-F238E27FC236}">
                <a16:creationId xmlns:a16="http://schemas.microsoft.com/office/drawing/2014/main" id="{3B5964C0-D985-566D-7ECD-4D761B6CFA39}"/>
              </a:ext>
            </a:extLst>
          </p:cNvPr>
          <p:cNvSpPr>
            <a:spLocks noGrp="1"/>
          </p:cNvSpPr>
          <p:nvPr>
            <p:ph sz="half" idx="2"/>
          </p:nvPr>
        </p:nvSpPr>
        <p:spPr>
          <a:xfrm>
            <a:off x="622074" y="2390588"/>
            <a:ext cx="3200400" cy="3751268"/>
          </a:xfrm>
          <a:solidFill>
            <a:schemeClr val="accent3">
              <a:lumMod val="20000"/>
              <a:lumOff val="80000"/>
            </a:schemeClr>
          </a:solidFill>
        </p:spPr>
        <p:txBody>
          <a:bodyPr vert="horz" lIns="91440" tIns="45720" rIns="91440" bIns="45720" rtlCol="0" anchor="t">
            <a:normAutofit/>
          </a:bodyPr>
          <a:lstStyle/>
          <a:p>
            <a:r>
              <a:rPr lang="en-GB" dirty="0">
                <a:solidFill>
                  <a:schemeClr val="bg2"/>
                </a:solidFill>
              </a:rPr>
              <a:t>Owner/Parent Company</a:t>
            </a:r>
          </a:p>
          <a:p>
            <a:r>
              <a:rPr lang="en-GB" dirty="0">
                <a:solidFill>
                  <a:schemeClr val="bg2"/>
                </a:solidFill>
              </a:rPr>
              <a:t>Tax ID Number</a:t>
            </a:r>
          </a:p>
          <a:p>
            <a:r>
              <a:rPr lang="en-GB" dirty="0">
                <a:solidFill>
                  <a:schemeClr val="bg2"/>
                </a:solidFill>
              </a:rPr>
              <a:t>Mailing Address</a:t>
            </a:r>
          </a:p>
          <a:p>
            <a:r>
              <a:rPr lang="en-GB" dirty="0">
                <a:solidFill>
                  <a:schemeClr val="bg2"/>
                </a:solidFill>
              </a:rPr>
              <a:t>Contact Person(s)</a:t>
            </a:r>
          </a:p>
          <a:p>
            <a:endParaRPr lang="en-GB" dirty="0">
              <a:solidFill>
                <a:schemeClr val="bg2"/>
              </a:solidFill>
            </a:endParaRPr>
          </a:p>
        </p:txBody>
      </p:sp>
      <p:sp>
        <p:nvSpPr>
          <p:cNvPr id="5" name="Text Placeholder 4">
            <a:extLst>
              <a:ext uri="{FF2B5EF4-FFF2-40B4-BE49-F238E27FC236}">
                <a16:creationId xmlns:a16="http://schemas.microsoft.com/office/drawing/2014/main" id="{0C9BBC7A-5152-5F98-D2AE-A22A34F29684}"/>
              </a:ext>
            </a:extLst>
          </p:cNvPr>
          <p:cNvSpPr>
            <a:spLocks noGrp="1"/>
          </p:cNvSpPr>
          <p:nvPr>
            <p:ph type="body" sz="quarter" idx="3"/>
          </p:nvPr>
        </p:nvSpPr>
        <p:spPr/>
        <p:txBody>
          <a:bodyPr/>
          <a:lstStyle/>
          <a:p>
            <a:r>
              <a:rPr lang="en-GB"/>
              <a:t>Practice Site</a:t>
            </a:r>
          </a:p>
        </p:txBody>
      </p:sp>
      <p:sp>
        <p:nvSpPr>
          <p:cNvPr id="6" name="Content Placeholder 5">
            <a:extLst>
              <a:ext uri="{FF2B5EF4-FFF2-40B4-BE49-F238E27FC236}">
                <a16:creationId xmlns:a16="http://schemas.microsoft.com/office/drawing/2014/main" id="{4594E149-0A97-74AF-87CB-C033836BEC8B}"/>
              </a:ext>
            </a:extLst>
          </p:cNvPr>
          <p:cNvSpPr>
            <a:spLocks noGrp="1"/>
          </p:cNvSpPr>
          <p:nvPr>
            <p:ph sz="quarter" idx="4"/>
          </p:nvPr>
        </p:nvSpPr>
        <p:spPr>
          <a:xfrm>
            <a:off x="4005945" y="2385124"/>
            <a:ext cx="3934587" cy="3751269"/>
          </a:xfrm>
          <a:solidFill>
            <a:schemeClr val="accent3">
              <a:lumMod val="20000"/>
              <a:lumOff val="80000"/>
            </a:schemeClr>
          </a:solidFill>
        </p:spPr>
        <p:txBody>
          <a:bodyPr vert="horz" lIns="91440" tIns="45720" rIns="91440" bIns="45720" rtlCol="0" anchor="t">
            <a:noAutofit/>
          </a:bodyPr>
          <a:lstStyle/>
          <a:p>
            <a:r>
              <a:rPr lang="en-GB" sz="1800" dirty="0">
                <a:solidFill>
                  <a:schemeClr val="bg2"/>
                </a:solidFill>
              </a:rPr>
              <a:t>Address</a:t>
            </a:r>
          </a:p>
          <a:p>
            <a:r>
              <a:rPr lang="en-GB" sz="1800" dirty="0">
                <a:solidFill>
                  <a:schemeClr val="bg2"/>
                </a:solidFill>
              </a:rPr>
              <a:t>NPI</a:t>
            </a:r>
          </a:p>
          <a:p>
            <a:r>
              <a:rPr lang="en-GB" sz="1800" dirty="0">
                <a:solidFill>
                  <a:schemeClr val="bg2"/>
                </a:solidFill>
              </a:rPr>
              <a:t>Medicaid ID</a:t>
            </a:r>
          </a:p>
          <a:p>
            <a:r>
              <a:rPr lang="en-GB" sz="1800" dirty="0">
                <a:solidFill>
                  <a:schemeClr val="bg2"/>
                </a:solidFill>
              </a:rPr>
              <a:t>ADA Compliance</a:t>
            </a:r>
          </a:p>
          <a:p>
            <a:r>
              <a:rPr lang="en-GB" sz="1800" dirty="0">
                <a:solidFill>
                  <a:schemeClr val="bg2"/>
                </a:solidFill>
              </a:rPr>
              <a:t>Phone Number</a:t>
            </a:r>
          </a:p>
          <a:p>
            <a:r>
              <a:rPr lang="en-GB" sz="1800" b="1" u="sng" dirty="0">
                <a:solidFill>
                  <a:schemeClr val="bg2"/>
                </a:solidFill>
              </a:rPr>
              <a:t>Panel Configuration Changes</a:t>
            </a:r>
          </a:p>
          <a:p>
            <a:r>
              <a:rPr lang="en-GB" sz="1800" b="1" u="sng" dirty="0">
                <a:solidFill>
                  <a:schemeClr val="bg2"/>
                </a:solidFill>
              </a:rPr>
              <a:t>Changes in Hours of Operation</a:t>
            </a:r>
          </a:p>
          <a:p>
            <a:r>
              <a:rPr lang="en-GB" sz="1800" dirty="0">
                <a:solidFill>
                  <a:schemeClr val="bg2"/>
                </a:solidFill>
              </a:rPr>
              <a:t>Contact Person(s) </a:t>
            </a:r>
          </a:p>
          <a:p>
            <a:endParaRPr lang="en-GB" dirty="0">
              <a:solidFill>
                <a:schemeClr val="bg2"/>
              </a:solidFill>
            </a:endParaRPr>
          </a:p>
        </p:txBody>
      </p:sp>
      <p:sp>
        <p:nvSpPr>
          <p:cNvPr id="7" name="Text Placeholder 6">
            <a:extLst>
              <a:ext uri="{FF2B5EF4-FFF2-40B4-BE49-F238E27FC236}">
                <a16:creationId xmlns:a16="http://schemas.microsoft.com/office/drawing/2014/main" id="{3E236E3E-AEEF-0F93-2178-8A79588E9A44}"/>
              </a:ext>
            </a:extLst>
          </p:cNvPr>
          <p:cNvSpPr>
            <a:spLocks noGrp="1"/>
          </p:cNvSpPr>
          <p:nvPr>
            <p:ph type="body" sz="quarter" idx="13"/>
          </p:nvPr>
        </p:nvSpPr>
        <p:spPr>
          <a:xfrm>
            <a:off x="8478385" y="1802952"/>
            <a:ext cx="3200400" cy="584549"/>
          </a:xfrm>
        </p:spPr>
        <p:txBody>
          <a:bodyPr/>
          <a:lstStyle/>
          <a:p>
            <a:r>
              <a:rPr lang="en-GB"/>
              <a:t>Practitioner  </a:t>
            </a:r>
          </a:p>
        </p:txBody>
      </p:sp>
      <p:sp>
        <p:nvSpPr>
          <p:cNvPr id="8" name="Content Placeholder 7">
            <a:extLst>
              <a:ext uri="{FF2B5EF4-FFF2-40B4-BE49-F238E27FC236}">
                <a16:creationId xmlns:a16="http://schemas.microsoft.com/office/drawing/2014/main" id="{63CB5067-756F-CD43-8E97-06C99960DAF3}"/>
              </a:ext>
            </a:extLst>
          </p:cNvPr>
          <p:cNvSpPr>
            <a:spLocks noGrp="1"/>
          </p:cNvSpPr>
          <p:nvPr>
            <p:ph sz="quarter" idx="14"/>
          </p:nvPr>
        </p:nvSpPr>
        <p:spPr>
          <a:xfrm>
            <a:off x="8186055" y="2387502"/>
            <a:ext cx="3492730" cy="3751268"/>
          </a:xfrm>
          <a:solidFill>
            <a:schemeClr val="accent3">
              <a:lumMod val="20000"/>
              <a:lumOff val="80000"/>
            </a:schemeClr>
          </a:solidFill>
        </p:spPr>
        <p:txBody>
          <a:bodyPr vert="horz" lIns="91440" tIns="45720" rIns="91440" bIns="45720" rtlCol="0" anchor="t">
            <a:normAutofit/>
          </a:bodyPr>
          <a:lstStyle/>
          <a:p>
            <a:r>
              <a:rPr lang="en-GB" dirty="0">
                <a:solidFill>
                  <a:schemeClr val="bg2"/>
                </a:solidFill>
              </a:rPr>
              <a:t>Practitioner Added </a:t>
            </a:r>
          </a:p>
          <a:p>
            <a:r>
              <a:rPr lang="en-GB" dirty="0">
                <a:solidFill>
                  <a:schemeClr val="bg2"/>
                </a:solidFill>
              </a:rPr>
              <a:t>Practitioner Removed</a:t>
            </a:r>
          </a:p>
          <a:p>
            <a:r>
              <a:rPr lang="en-GB" dirty="0">
                <a:solidFill>
                  <a:schemeClr val="bg2"/>
                </a:solidFill>
              </a:rPr>
              <a:t>Practitioner is on Leave</a:t>
            </a:r>
          </a:p>
          <a:p>
            <a:r>
              <a:rPr lang="en-GB" dirty="0">
                <a:solidFill>
                  <a:schemeClr val="bg2"/>
                </a:solidFill>
              </a:rPr>
              <a:t>Practitioner NPI or Medicaid ID</a:t>
            </a:r>
          </a:p>
          <a:p>
            <a:r>
              <a:rPr lang="en-GB" dirty="0">
                <a:solidFill>
                  <a:schemeClr val="bg2"/>
                </a:solidFill>
              </a:rPr>
              <a:t>Changes in Population served (age, gender, specialty)</a:t>
            </a:r>
          </a:p>
          <a:p>
            <a:endParaRPr lang="en-GB" dirty="0">
              <a:solidFill>
                <a:schemeClr val="bg2"/>
              </a:solidFill>
            </a:endParaRPr>
          </a:p>
        </p:txBody>
      </p:sp>
      <p:sp>
        <p:nvSpPr>
          <p:cNvPr id="11" name="Slide Number Placeholder 10">
            <a:extLst>
              <a:ext uri="{FF2B5EF4-FFF2-40B4-BE49-F238E27FC236}">
                <a16:creationId xmlns:a16="http://schemas.microsoft.com/office/drawing/2014/main" id="{B1030B71-F311-0ED6-88A5-E69EBCACFA2A}"/>
              </a:ext>
            </a:extLst>
          </p:cNvPr>
          <p:cNvSpPr>
            <a:spLocks noGrp="1"/>
          </p:cNvSpPr>
          <p:nvPr>
            <p:ph type="sldNum" sz="quarter" idx="17"/>
          </p:nvPr>
        </p:nvSpPr>
        <p:spPr/>
        <p:txBody>
          <a:bodyPr/>
          <a:lstStyle/>
          <a:p>
            <a:fld id="{AE208ADF-3ADD-483D-A721-14E3EEE2C135}" type="slidenum">
              <a:rPr lang="en-US" smtClean="0"/>
              <a:pPr/>
              <a:t>33</a:t>
            </a:fld>
            <a:endParaRPr lang="en-US"/>
          </a:p>
        </p:txBody>
      </p:sp>
      <p:pic>
        <p:nvPicPr>
          <p:cNvPr id="12" name="Picture 11" descr="A blue and green logo with a leaf&#10;&#10;AI-generated content may be incorrect.">
            <a:extLst>
              <a:ext uri="{FF2B5EF4-FFF2-40B4-BE49-F238E27FC236}">
                <a16:creationId xmlns:a16="http://schemas.microsoft.com/office/drawing/2014/main" id="{C8D67568-7943-2DDA-8840-477B7F1AC698}"/>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514869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0234C-2D9C-542B-F218-57C388D05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72DDB-ABED-2F30-49A7-904FC205E338}"/>
              </a:ext>
            </a:extLst>
          </p:cNvPr>
          <p:cNvSpPr>
            <a:spLocks noGrp="1"/>
          </p:cNvSpPr>
          <p:nvPr>
            <p:ph type="title"/>
          </p:nvPr>
        </p:nvSpPr>
        <p:spPr>
          <a:xfrm>
            <a:off x="838200" y="662427"/>
            <a:ext cx="10515600" cy="819738"/>
          </a:xfrm>
        </p:spPr>
        <p:txBody>
          <a:bodyPr anchor="ctr">
            <a:normAutofit/>
          </a:bodyPr>
          <a:lstStyle/>
          <a:p>
            <a:r>
              <a:rPr lang="en-US" b="1" dirty="0"/>
              <a:t>PCMP Panel Configuration</a:t>
            </a:r>
            <a:endParaRPr lang="en-US" dirty="0"/>
          </a:p>
        </p:txBody>
      </p:sp>
      <p:sp>
        <p:nvSpPr>
          <p:cNvPr id="6" name="Slide Number Placeholder 5">
            <a:extLst>
              <a:ext uri="{FF2B5EF4-FFF2-40B4-BE49-F238E27FC236}">
                <a16:creationId xmlns:a16="http://schemas.microsoft.com/office/drawing/2014/main" id="{CD869CD0-93D1-8450-A424-CD4B51AB44F3}"/>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34</a:t>
            </a:fld>
            <a:endParaRPr lang="en-US"/>
          </a:p>
        </p:txBody>
      </p:sp>
      <p:graphicFrame>
        <p:nvGraphicFramePr>
          <p:cNvPr id="8" name="Content Placeholder 2">
            <a:extLst>
              <a:ext uri="{FF2B5EF4-FFF2-40B4-BE49-F238E27FC236}">
                <a16:creationId xmlns:a16="http://schemas.microsoft.com/office/drawing/2014/main" id="{FB45F1EE-9B79-3867-D9FB-3BB4BA1FB231}"/>
              </a:ext>
            </a:extLst>
          </p:cNvPr>
          <p:cNvGraphicFramePr>
            <a:graphicFrameLocks noGrp="1"/>
          </p:cNvGraphicFramePr>
          <p:nvPr>
            <p:ph idx="1"/>
            <p:extLst>
              <p:ext uri="{D42A27DB-BD31-4B8C-83A1-F6EECF244321}">
                <p14:modId xmlns:p14="http://schemas.microsoft.com/office/powerpoint/2010/main" val="564330871"/>
              </p:ext>
            </p:extLst>
          </p:nvPr>
        </p:nvGraphicFramePr>
        <p:xfrm>
          <a:off x="838200" y="1811756"/>
          <a:ext cx="10515600" cy="4190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blue and green logo with a leaf&#10;&#10;AI-generated content may be incorrect.">
            <a:extLst>
              <a:ext uri="{FF2B5EF4-FFF2-40B4-BE49-F238E27FC236}">
                <a16:creationId xmlns:a16="http://schemas.microsoft.com/office/drawing/2014/main" id="{26D001C8-C969-F0AA-66FF-7EE39B4300C4}"/>
              </a:ext>
            </a:extLst>
          </p:cNvPr>
          <p:cNvPicPr>
            <a:picLocks noChangeAspect="1"/>
          </p:cNvPicPr>
          <p:nvPr/>
        </p:nvPicPr>
        <p:blipFill>
          <a:blip r:embed="rId8"/>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889461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96DDA-2215-4CBC-43AD-CD6F9B66D9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B21A90-BA5E-AA42-954A-9FAA7751BB9F}"/>
              </a:ext>
            </a:extLst>
          </p:cNvPr>
          <p:cNvSpPr>
            <a:spLocks noGrp="1"/>
          </p:cNvSpPr>
          <p:nvPr>
            <p:ph type="title"/>
          </p:nvPr>
        </p:nvSpPr>
        <p:spPr>
          <a:xfrm>
            <a:off x="838199" y="662427"/>
            <a:ext cx="10346474" cy="819738"/>
          </a:xfrm>
        </p:spPr>
        <p:txBody>
          <a:bodyPr>
            <a:normAutofit/>
          </a:bodyPr>
          <a:lstStyle/>
          <a:p>
            <a:r>
              <a:rPr lang="en-GB" sz="4000" kern="100">
                <a:solidFill>
                  <a:schemeClr val="tx1">
                    <a:alpha val="75000"/>
                  </a:schemeClr>
                </a:solidFill>
                <a:effectLst/>
                <a:ea typeface="Aptos" panose="020B0004020202020204" pitchFamily="34" charset="0"/>
                <a:cs typeface="Times New Roman" panose="02020603050405020304" pitchFamily="18" charset="0"/>
              </a:rPr>
              <a:t>Complete PCMP Information Form (PIF)</a:t>
            </a:r>
            <a:endParaRPr lang="en-US">
              <a:solidFill>
                <a:schemeClr val="tx1">
                  <a:alpha val="75000"/>
                </a:schemeClr>
              </a:solidFill>
            </a:endParaRPr>
          </a:p>
        </p:txBody>
      </p:sp>
      <p:grpSp>
        <p:nvGrpSpPr>
          <p:cNvPr id="8" name="Group 7">
            <a:extLst>
              <a:ext uri="{FF2B5EF4-FFF2-40B4-BE49-F238E27FC236}">
                <a16:creationId xmlns:a16="http://schemas.microsoft.com/office/drawing/2014/main" id="{D99D6BA7-3173-C0EF-6762-7B97C51FC1FB}"/>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03D23F3C-BDF5-2156-E31B-90FFE045F16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1CA5F4EB-4DA1-2FF9-227A-8DFE2D383ED9}"/>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l" rtl="0" fontAlgn="base"/>
              <a:r>
                <a:rPr lang="en-GB" sz="2800" b="0" i="0" dirty="0">
                  <a:solidFill>
                    <a:schemeClr val="tx2"/>
                  </a:solidFill>
                  <a:effectLst/>
                </a:rPr>
                <a:t>PCMP </a:t>
              </a:r>
              <a:r>
                <a:rPr lang="en-GB" sz="2800" dirty="0">
                  <a:solidFill>
                    <a:schemeClr val="tx2"/>
                  </a:solidFill>
                </a:rPr>
                <a:t>I</a:t>
              </a:r>
              <a:r>
                <a:rPr lang="en-GB" sz="2800" b="0" i="0" dirty="0">
                  <a:solidFill>
                    <a:schemeClr val="tx2"/>
                  </a:solidFill>
                  <a:effectLst/>
                </a:rPr>
                <a:t>nformation </a:t>
              </a:r>
              <a:r>
                <a:rPr lang="en-GB" sz="2800" dirty="0">
                  <a:solidFill>
                    <a:schemeClr val="tx2"/>
                  </a:solidFill>
                </a:rPr>
                <a:t>F</a:t>
              </a:r>
              <a:r>
                <a:rPr lang="en-GB" sz="2800" b="0" i="0" dirty="0">
                  <a:solidFill>
                    <a:schemeClr val="tx2"/>
                  </a:solidFill>
                  <a:effectLst/>
                </a:rPr>
                <a:t>orm</a:t>
              </a:r>
              <a:r>
                <a:rPr lang="en-GB" sz="2800" dirty="0">
                  <a:solidFill>
                    <a:schemeClr val="tx2"/>
                  </a:solidFill>
                </a:rPr>
                <a:t> has 3 tabs.</a:t>
              </a:r>
              <a:endParaRPr lang="en-GB" sz="2800" b="0" i="0" dirty="0">
                <a:solidFill>
                  <a:schemeClr val="tx2"/>
                </a:solidFill>
                <a:effectLst/>
              </a:endParaRPr>
            </a:p>
            <a:p>
              <a:pPr marL="1257300" lvl="2" fontAlgn="base">
                <a:buFont typeface="Wingdings" panose="05000000000000000000" pitchFamily="2" charset="2"/>
                <a:buChar char="ü"/>
              </a:pPr>
              <a:r>
                <a:rPr lang="en-GB" sz="2400" b="0" i="0" dirty="0">
                  <a:solidFill>
                    <a:schemeClr val="tx2"/>
                  </a:solidFill>
                  <a:effectLst/>
                </a:rPr>
                <a:t>GENERAL - Make sure to complete the tab and include the best contacts.</a:t>
              </a:r>
            </a:p>
            <a:p>
              <a:pPr marL="1257300" lvl="2" fontAlgn="base">
                <a:buFont typeface="Wingdings" panose="05000000000000000000" pitchFamily="2" charset="2"/>
                <a:buChar char="ü"/>
              </a:pPr>
              <a:r>
                <a:rPr lang="en-GB" sz="2400" b="0" i="0" dirty="0">
                  <a:solidFill>
                    <a:schemeClr val="tx2"/>
                  </a:solidFill>
                  <a:effectLst/>
                </a:rPr>
                <a:t>PRACTICE SITES</a:t>
              </a:r>
              <a:r>
                <a:rPr lang="en-GB" sz="2400" dirty="0">
                  <a:solidFill>
                    <a:schemeClr val="tx2"/>
                  </a:solidFill>
                </a:rPr>
                <a:t> -</a:t>
              </a:r>
              <a:r>
                <a:rPr lang="en-GB" sz="2400" b="0" i="0" dirty="0">
                  <a:solidFill>
                    <a:schemeClr val="tx2"/>
                  </a:solidFill>
                  <a:effectLst/>
                </a:rPr>
                <a:t> all Medicaid Enrolled within the Region 2 counties. </a:t>
              </a:r>
            </a:p>
            <a:p>
              <a:pPr marL="1257300" lvl="2" fontAlgn="base">
                <a:buFont typeface="Wingdings" panose="05000000000000000000" pitchFamily="2" charset="2"/>
                <a:buChar char="ü"/>
              </a:pPr>
              <a:r>
                <a:rPr lang="en-GB" sz="2400" b="0" i="0" dirty="0">
                  <a:solidFill>
                    <a:schemeClr val="tx2"/>
                  </a:solidFill>
                  <a:effectLst/>
                </a:rPr>
                <a:t>PRACTITIONERS - medical care providers</a:t>
              </a:r>
              <a:r>
                <a:rPr lang="en-GB" sz="2400" dirty="0">
                  <a:solidFill>
                    <a:schemeClr val="tx2"/>
                  </a:solidFill>
                </a:rPr>
                <a:t> within the Practice Sites.</a:t>
              </a:r>
            </a:p>
            <a:p>
              <a:pPr fontAlgn="base"/>
              <a:endParaRPr lang="en-GB" sz="2800" dirty="0">
                <a:solidFill>
                  <a:schemeClr val="tx2"/>
                </a:solidFill>
              </a:endParaRPr>
            </a:p>
            <a:p>
              <a:r>
                <a:rPr lang="en-GB" sz="2800" b="0" i="0" dirty="0">
                  <a:solidFill>
                    <a:schemeClr val="tx2"/>
                  </a:solidFill>
                  <a:effectLst/>
                </a:rPr>
                <a:t>You can find the </a:t>
              </a:r>
              <a:r>
                <a:rPr lang="en-GB" sz="2800" dirty="0">
                  <a:solidFill>
                    <a:schemeClr val="tx2"/>
                  </a:solidFill>
                </a:rPr>
                <a:t>template on </a:t>
              </a:r>
              <a:r>
                <a:rPr lang="en-GB" sz="2800">
                  <a:solidFill>
                    <a:schemeClr val="tx2"/>
                  </a:solidFill>
                </a:rPr>
                <a:t>NHP Website</a:t>
              </a:r>
              <a:endParaRPr lang="en-US" sz="2800" dirty="0">
                <a:solidFill>
                  <a:schemeClr val="tx2"/>
                </a:solidFill>
              </a:endParaRPr>
            </a:p>
            <a:p>
              <a:endParaRPr lang="en-GB" sz="2800" dirty="0">
                <a:solidFill>
                  <a:schemeClr val="tx2"/>
                </a:solidFill>
              </a:endParaRPr>
            </a:p>
            <a:p>
              <a:r>
                <a:rPr lang="en-GB" sz="2800" dirty="0">
                  <a:solidFill>
                    <a:schemeClr val="tx2"/>
                  </a:solidFill>
                </a:rPr>
                <a:t>Submit the updated PIF to </a:t>
              </a:r>
              <a:r>
                <a:rPr lang="en-GB" sz="2800" dirty="0">
                  <a:solidFill>
                    <a:schemeClr val="tx2"/>
                  </a:solidFill>
                  <a:hlinkClick r:id="rId3">
                    <a:extLst>
                      <a:ext uri="{A12FA001-AC4F-418D-AE19-62706E023703}">
                        <ahyp:hlinkClr xmlns:ahyp="http://schemas.microsoft.com/office/drawing/2018/hyperlinkcolor" val="tx"/>
                      </a:ext>
                    </a:extLst>
                  </a:hlinkClick>
                </a:rPr>
                <a:t>Contracting@nhpllc.org</a:t>
              </a:r>
            </a:p>
            <a:p>
              <a:endParaRPr lang="en-GB" sz="2800" dirty="0">
                <a:solidFill>
                  <a:schemeClr val="tx2"/>
                </a:solidFill>
              </a:endParaRPr>
            </a:p>
            <a:p>
              <a:r>
                <a:rPr lang="en-GB" sz="2800" dirty="0">
                  <a:solidFill>
                    <a:schemeClr val="tx2"/>
                  </a:solidFill>
                </a:rPr>
                <a:t>You can use the same email should you have questions on the form.</a:t>
              </a:r>
              <a:endParaRPr lang="en-GB" dirty="0">
                <a:solidFill>
                  <a:schemeClr val="tx2"/>
                </a:solidFill>
              </a:endParaRPr>
            </a:p>
          </p:txBody>
        </p:sp>
      </p:grpSp>
      <p:pic>
        <p:nvPicPr>
          <p:cNvPr id="3" name="Picture 2" descr="A blue and green logo with a leaf&#10;&#10;AI-generated content may be incorrect.">
            <a:extLst>
              <a:ext uri="{FF2B5EF4-FFF2-40B4-BE49-F238E27FC236}">
                <a16:creationId xmlns:a16="http://schemas.microsoft.com/office/drawing/2014/main" id="{EE5C8753-1BD9-31A0-B0AB-F61540806771}"/>
              </a:ext>
            </a:extLst>
          </p:cNvPr>
          <p:cNvPicPr>
            <a:picLocks noChangeAspect="1"/>
          </p:cNvPicPr>
          <p:nvPr/>
        </p:nvPicPr>
        <p:blipFill>
          <a:blip r:embed="rId4"/>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002284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9D722-25C5-1608-9B05-F791ED6ED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C9143-3FEE-B19B-68A7-664613311478}"/>
              </a:ext>
            </a:extLst>
          </p:cNvPr>
          <p:cNvSpPr>
            <a:spLocks noGrp="1"/>
          </p:cNvSpPr>
          <p:nvPr>
            <p:ph type="ctrTitle"/>
          </p:nvPr>
        </p:nvSpPr>
        <p:spPr/>
        <p:txBody>
          <a:bodyPr>
            <a:normAutofit/>
          </a:bodyPr>
          <a:lstStyle/>
          <a:p>
            <a:r>
              <a:rPr lang="en-GB"/>
              <a:t>Care Coordination Referral Process</a:t>
            </a:r>
          </a:p>
        </p:txBody>
      </p:sp>
    </p:spTree>
    <p:extLst>
      <p:ext uri="{BB962C8B-B14F-4D97-AF65-F5344CB8AC3E}">
        <p14:creationId xmlns:p14="http://schemas.microsoft.com/office/powerpoint/2010/main" val="1827622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78510-16FC-E9C8-6C6A-AFC201C7C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31299-26EF-A64C-F8D9-49B543EDAB29}"/>
              </a:ext>
            </a:extLst>
          </p:cNvPr>
          <p:cNvSpPr>
            <a:spLocks noGrp="1"/>
          </p:cNvSpPr>
          <p:nvPr>
            <p:ph type="title"/>
          </p:nvPr>
        </p:nvSpPr>
        <p:spPr/>
        <p:txBody>
          <a:bodyPr/>
          <a:lstStyle/>
          <a:p>
            <a:pPr algn="ctr"/>
            <a:r>
              <a:rPr lang="en-US"/>
              <a:t>Best Practices</a:t>
            </a:r>
          </a:p>
        </p:txBody>
      </p:sp>
      <p:graphicFrame>
        <p:nvGraphicFramePr>
          <p:cNvPr id="7" name="Content Placeholder 8" descr="Team placeholder">
            <a:extLst>
              <a:ext uri="{FF2B5EF4-FFF2-40B4-BE49-F238E27FC236}">
                <a16:creationId xmlns:a16="http://schemas.microsoft.com/office/drawing/2014/main" id="{519EC353-305B-BD2A-3B02-C9D2D763996A}"/>
              </a:ext>
            </a:extLst>
          </p:cNvPr>
          <p:cNvGraphicFramePr>
            <a:graphicFrameLocks noGrp="1"/>
          </p:cNvGraphicFramePr>
          <p:nvPr>
            <p:ph idx="1"/>
            <p:extLst>
              <p:ext uri="{D42A27DB-BD31-4B8C-83A1-F6EECF244321}">
                <p14:modId xmlns:p14="http://schemas.microsoft.com/office/powerpoint/2010/main" val="1944197297"/>
              </p:ext>
            </p:extLst>
          </p:nvPr>
        </p:nvGraphicFramePr>
        <p:xfrm>
          <a:off x="838200" y="1065999"/>
          <a:ext cx="10515600" cy="4189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Slide Number Placeholder 31">
            <a:extLst>
              <a:ext uri="{FF2B5EF4-FFF2-40B4-BE49-F238E27FC236}">
                <a16:creationId xmlns:a16="http://schemas.microsoft.com/office/drawing/2014/main" id="{7C0E9E91-A615-9F40-1BDE-6433CAA7931D}"/>
              </a:ext>
            </a:extLst>
          </p:cNvPr>
          <p:cNvSpPr>
            <a:spLocks noGrp="1"/>
          </p:cNvSpPr>
          <p:nvPr>
            <p:ph type="sldNum" sz="quarter" idx="4"/>
          </p:nvPr>
        </p:nvSpPr>
        <p:spPr/>
        <p:txBody>
          <a:bodyPr/>
          <a:lstStyle/>
          <a:p>
            <a:fld id="{AE208ADF-3ADD-483D-A721-14E3EEE2C135}" type="slidenum">
              <a:rPr lang="en-US" smtClean="0"/>
              <a:pPr/>
              <a:t>37</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1F074CC3-E1C1-FCF9-86FC-A2B4C2FA71C7}"/>
              </a:ext>
            </a:extLst>
          </p:cNvPr>
          <p:cNvPicPr>
            <a:picLocks noChangeAspect="1"/>
          </p:cNvPicPr>
          <p:nvPr/>
        </p:nvPicPr>
        <p:blipFill>
          <a:blip r:embed="rId8"/>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60623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1EDF-2D82-55F0-1E96-DADFD0B71805}"/>
              </a:ext>
            </a:extLst>
          </p:cNvPr>
          <p:cNvSpPr>
            <a:spLocks noGrp="1"/>
          </p:cNvSpPr>
          <p:nvPr>
            <p:ph type="title"/>
          </p:nvPr>
        </p:nvSpPr>
        <p:spPr/>
        <p:txBody>
          <a:bodyPr>
            <a:normAutofit/>
          </a:bodyPr>
          <a:lstStyle/>
          <a:p>
            <a:r>
              <a:rPr lang="en-US" dirty="0">
                <a:solidFill>
                  <a:schemeClr val="tx2"/>
                </a:solidFill>
                <a:latin typeface="Dante"/>
                <a:cs typeface="Arial"/>
              </a:rPr>
              <a:t>Services for Children &amp; Youth</a:t>
            </a:r>
            <a:endParaRPr lang="en-US" b="1" dirty="0">
              <a:solidFill>
                <a:schemeClr val="tx2"/>
              </a:solidFill>
              <a:latin typeface="Dante"/>
            </a:endParaRPr>
          </a:p>
        </p:txBody>
      </p:sp>
      <p:sp>
        <p:nvSpPr>
          <p:cNvPr id="3" name="Content Placeholder 2">
            <a:extLst>
              <a:ext uri="{FF2B5EF4-FFF2-40B4-BE49-F238E27FC236}">
                <a16:creationId xmlns:a16="http://schemas.microsoft.com/office/drawing/2014/main" id="{C47F9DDC-1DD2-8DDA-BF34-A42E2DE2B4B6}"/>
              </a:ext>
            </a:extLst>
          </p:cNvPr>
          <p:cNvSpPr>
            <a:spLocks noGrp="1"/>
          </p:cNvSpPr>
          <p:nvPr>
            <p:ph idx="1"/>
          </p:nvPr>
        </p:nvSpPr>
        <p:spPr>
          <a:xfrm>
            <a:off x="838200" y="1918314"/>
            <a:ext cx="10515600" cy="4309501"/>
          </a:xfrm>
        </p:spPr>
        <p:txBody>
          <a:bodyPr vert="horz" lIns="91440" tIns="45720" rIns="91440" bIns="45720" rtlCol="0" anchor="t">
            <a:noAutofit/>
          </a:bodyPr>
          <a:lstStyle/>
          <a:p>
            <a:r>
              <a:rPr lang="en-US" sz="3200" dirty="0">
                <a:solidFill>
                  <a:schemeClr val="tx2"/>
                </a:solidFill>
                <a:latin typeface="Dante"/>
                <a:cs typeface="Arial"/>
              </a:rPr>
              <a:t>New RAE requirements to improve screening of EPSDT eligible populations and support with referrals, including: </a:t>
            </a:r>
          </a:p>
          <a:p>
            <a:pPr marL="445770" lvl="1" indent="-171450">
              <a:buFont typeface="Arial" panose="020B0604020202020204" pitchFamily="34" charset="0"/>
              <a:buChar char="•"/>
            </a:pPr>
            <a:r>
              <a:rPr lang="en-US" sz="3200" b="0" i="0" u="none" strike="noStrike" baseline="0" dirty="0">
                <a:solidFill>
                  <a:schemeClr val="tx2"/>
                </a:solidFill>
              </a:rPr>
              <a:t>Training and outreach</a:t>
            </a:r>
          </a:p>
          <a:p>
            <a:pPr marL="445770" lvl="1" indent="-171450">
              <a:buFont typeface="Arial" panose="020B0604020202020204" pitchFamily="34" charset="0"/>
              <a:buChar char="•"/>
            </a:pPr>
            <a:r>
              <a:rPr lang="en-US" sz="3200" b="0" i="0" u="none" strike="noStrike" baseline="0" dirty="0">
                <a:solidFill>
                  <a:schemeClr val="tx2"/>
                </a:solidFill>
              </a:rPr>
              <a:t>Promote early identification of children across places of service</a:t>
            </a:r>
          </a:p>
          <a:p>
            <a:pPr marL="445770" lvl="1" indent="-171450">
              <a:buFont typeface="Arial" panose="020B0604020202020204" pitchFamily="34" charset="0"/>
              <a:buChar char="•"/>
            </a:pPr>
            <a:r>
              <a:rPr lang="en-US" sz="3200" b="0" i="0" u="none" strike="noStrike" baseline="0" dirty="0">
                <a:solidFill>
                  <a:schemeClr val="tx2"/>
                </a:solidFill>
              </a:rPr>
              <a:t>Processes to track positive screens and referrals </a:t>
            </a:r>
            <a:endParaRPr lang="en-US" sz="1200" dirty="0">
              <a:solidFill>
                <a:schemeClr val="tx2"/>
              </a:solidFill>
              <a:latin typeface="Dante"/>
              <a:cs typeface="Arial"/>
            </a:endParaRPr>
          </a:p>
          <a:p>
            <a:endParaRPr lang="en-GB" dirty="0">
              <a:solidFill>
                <a:schemeClr val="tx2"/>
              </a:solidFill>
              <a:latin typeface="Dante"/>
            </a:endParaRPr>
          </a:p>
        </p:txBody>
      </p:sp>
      <p:sp>
        <p:nvSpPr>
          <p:cNvPr id="6" name="Slide Number Placeholder 5">
            <a:extLst>
              <a:ext uri="{FF2B5EF4-FFF2-40B4-BE49-F238E27FC236}">
                <a16:creationId xmlns:a16="http://schemas.microsoft.com/office/drawing/2014/main" id="{427D4863-926A-6DFA-9230-9CCD7ACD9F5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7" name="Picture 6" descr="A blue and green logo with a leaf&#10;&#10;AI-generated content may be incorrect.">
            <a:extLst>
              <a:ext uri="{FF2B5EF4-FFF2-40B4-BE49-F238E27FC236}">
                <a16:creationId xmlns:a16="http://schemas.microsoft.com/office/drawing/2014/main" id="{B7FBBE9F-03E5-7AB0-85C7-1651936D6C41}"/>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986003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F32FA-98AD-7FB0-6DF6-273C1A86A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64423-EE66-616A-0347-AF99EBD9F158}"/>
              </a:ext>
            </a:extLst>
          </p:cNvPr>
          <p:cNvSpPr>
            <a:spLocks noGrp="1"/>
          </p:cNvSpPr>
          <p:nvPr>
            <p:ph type="title"/>
          </p:nvPr>
        </p:nvSpPr>
        <p:spPr/>
        <p:txBody>
          <a:bodyPr>
            <a:normAutofit/>
          </a:bodyPr>
          <a:lstStyle/>
          <a:p>
            <a:r>
              <a:rPr lang="en-US" dirty="0">
                <a:solidFill>
                  <a:schemeClr val="tx2"/>
                </a:solidFill>
                <a:latin typeface="Dante"/>
                <a:cs typeface="Arial"/>
              </a:rPr>
              <a:t>Care Coordination</a:t>
            </a:r>
            <a:endParaRPr lang="en-US" b="1" dirty="0">
              <a:solidFill>
                <a:schemeClr val="tx2"/>
              </a:solidFill>
              <a:latin typeface="Dante"/>
            </a:endParaRPr>
          </a:p>
        </p:txBody>
      </p:sp>
      <p:sp>
        <p:nvSpPr>
          <p:cNvPr id="3" name="Content Placeholder 2">
            <a:extLst>
              <a:ext uri="{FF2B5EF4-FFF2-40B4-BE49-F238E27FC236}">
                <a16:creationId xmlns:a16="http://schemas.microsoft.com/office/drawing/2014/main" id="{795FBB0B-DEFB-3AF6-FAAC-29CA56D7326A}"/>
              </a:ext>
            </a:extLst>
          </p:cNvPr>
          <p:cNvSpPr>
            <a:spLocks noGrp="1"/>
          </p:cNvSpPr>
          <p:nvPr>
            <p:ph idx="1"/>
          </p:nvPr>
        </p:nvSpPr>
        <p:spPr>
          <a:xfrm>
            <a:off x="838200" y="1832574"/>
            <a:ext cx="10515600" cy="4984468"/>
          </a:xfrm>
        </p:spPr>
        <p:txBody>
          <a:bodyPr vert="horz" lIns="91440" tIns="45720" rIns="91440" bIns="45720" rtlCol="0" anchor="t">
            <a:noAutofit/>
          </a:bodyPr>
          <a:lstStyle/>
          <a:p>
            <a:pPr>
              <a:buNone/>
            </a:pPr>
            <a:r>
              <a:rPr lang="en-US" sz="2200"/>
              <a:t>NHP supports the full continuum of care coordination, including:</a:t>
            </a:r>
          </a:p>
          <a:p>
            <a:pPr>
              <a:buFont typeface="Arial" panose="020B0604020202020204" pitchFamily="34" charset="0"/>
              <a:buChar char="•"/>
            </a:pPr>
            <a:r>
              <a:rPr lang="en-US" sz="2200"/>
              <a:t>A 3-tier model for person-centered care </a:t>
            </a:r>
            <a:endParaRPr lang="en-US" sz="2200">
              <a:solidFill>
                <a:srgbClr val="E2D4CA">
                  <a:alpha val="85000"/>
                </a:srgbClr>
              </a:solidFill>
            </a:endParaRPr>
          </a:p>
          <a:p>
            <a:pPr>
              <a:buFont typeface="Arial" panose="020B0604020202020204" pitchFamily="34" charset="0"/>
              <a:buChar char="•"/>
            </a:pPr>
            <a:r>
              <a:rPr lang="en-US" sz="2200"/>
              <a:t>Care coordination policy guide for children and adults</a:t>
            </a:r>
          </a:p>
          <a:p>
            <a:pPr>
              <a:buFont typeface="Arial" panose="020B0604020202020204" pitchFamily="34" charset="0"/>
              <a:buChar char="•"/>
            </a:pPr>
            <a:r>
              <a:rPr lang="en-US" sz="2200"/>
              <a:t>Partnerships with community organizations and agencies</a:t>
            </a:r>
          </a:p>
          <a:p>
            <a:pPr>
              <a:buFont typeface="Arial" panose="020B0604020202020204" pitchFamily="34" charset="0"/>
              <a:buChar char="•"/>
            </a:pPr>
            <a:r>
              <a:rPr lang="en-US" sz="2200"/>
              <a:t>Requirements for members with complex needs and transitions of care</a:t>
            </a:r>
          </a:p>
          <a:p>
            <a:pPr>
              <a:buFont typeface="Arial" panose="020B0604020202020204" pitchFamily="34" charset="0"/>
              <a:buChar char="•"/>
            </a:pPr>
            <a:r>
              <a:rPr lang="en-US" sz="2200"/>
              <a:t>Targeted outreach for preventive care</a:t>
            </a:r>
          </a:p>
          <a:p>
            <a:pPr>
              <a:buFont typeface="Arial" panose="020B0604020202020204" pitchFamily="34" charset="0"/>
              <a:buChar char="•"/>
            </a:pPr>
            <a:r>
              <a:rPr lang="en-US" sz="2200"/>
              <a:t>Proactive outreach for members with diagnosed conditions</a:t>
            </a:r>
          </a:p>
          <a:p>
            <a:pPr>
              <a:buFont typeface="Arial" panose="020B0604020202020204" pitchFamily="34" charset="0"/>
              <a:buChar char="•"/>
            </a:pPr>
            <a:r>
              <a:rPr lang="en-US" sz="2200"/>
              <a:t>Complex case management and collaboration with multi-provider teams</a:t>
            </a:r>
          </a:p>
          <a:p>
            <a:endParaRPr lang="en-US" sz="2000" b="0" i="0" u="none" strike="noStrike" baseline="0">
              <a:solidFill>
                <a:srgbClr val="000000"/>
              </a:solidFill>
              <a:latin typeface="Trebuchet MS" panose="020B0603020202020204" pitchFamily="34" charset="0"/>
            </a:endParaRPr>
          </a:p>
        </p:txBody>
      </p:sp>
      <p:sp>
        <p:nvSpPr>
          <p:cNvPr id="6" name="Slide Number Placeholder 5">
            <a:extLst>
              <a:ext uri="{FF2B5EF4-FFF2-40B4-BE49-F238E27FC236}">
                <a16:creationId xmlns:a16="http://schemas.microsoft.com/office/drawing/2014/main" id="{3C903DD0-A1A1-4C48-6F6A-0EF7ED675D2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7" name="Picture 6" descr="A blue and green logo with a leaf&#10;&#10;AI-generated content may be incorrect.">
            <a:extLst>
              <a:ext uri="{FF2B5EF4-FFF2-40B4-BE49-F238E27FC236}">
                <a16:creationId xmlns:a16="http://schemas.microsoft.com/office/drawing/2014/main" id="{8EDF7C4D-FC72-A0E6-D27F-7A51609AE829}"/>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61506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70E4C-E915-CB76-E182-0672D1E48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07F9E-6987-D3E4-F338-CF23BCEBC8AB}"/>
              </a:ext>
            </a:extLst>
          </p:cNvPr>
          <p:cNvSpPr>
            <a:spLocks noGrp="1"/>
          </p:cNvSpPr>
          <p:nvPr>
            <p:ph type="ctrTitle"/>
          </p:nvPr>
        </p:nvSpPr>
        <p:spPr>
          <a:xfrm>
            <a:off x="1294328" y="2852086"/>
            <a:ext cx="9597295" cy="3246004"/>
          </a:xfrm>
        </p:spPr>
        <p:txBody>
          <a:bodyPr>
            <a:normAutofit/>
          </a:bodyPr>
          <a:lstStyle/>
          <a:p>
            <a:r>
              <a:rPr lang="en-GB" dirty="0">
                <a:solidFill>
                  <a:srgbClr val="E2D4CA">
                    <a:alpha val="75000"/>
                  </a:srgbClr>
                </a:solidFill>
              </a:rPr>
              <a:t>PCMP Manual is available on </a:t>
            </a:r>
            <a:br>
              <a:rPr lang="en-GB" dirty="0">
                <a:solidFill>
                  <a:srgbClr val="E2D4CA">
                    <a:alpha val="75000"/>
                  </a:srgbClr>
                </a:solidFill>
              </a:rPr>
            </a:br>
            <a:r>
              <a:rPr lang="en-GB" dirty="0">
                <a:solidFill>
                  <a:srgbClr val="E2D4CA">
                    <a:alpha val="75000"/>
                  </a:srgbClr>
                </a:solidFill>
              </a:rPr>
              <a:t>NHP Website </a:t>
            </a:r>
            <a:br>
              <a:rPr lang="en-GB" dirty="0">
                <a:solidFill>
                  <a:srgbClr val="E2D4CA">
                    <a:alpha val="75000"/>
                  </a:srgbClr>
                </a:solidFill>
                <a:latin typeface="Dante"/>
                <a:cs typeface="Arial"/>
              </a:rPr>
            </a:br>
            <a:br>
              <a:rPr lang="en-GB" dirty="0">
                <a:latin typeface="Dante"/>
                <a:cs typeface="Arial"/>
              </a:rPr>
            </a:br>
            <a:r>
              <a:rPr lang="en-US" sz="3600" u="sng" dirty="0">
                <a:solidFill>
                  <a:srgbClr val="E2D4CA">
                    <a:alpha val="75000"/>
                  </a:srgbClr>
                </a:solidFill>
                <a:latin typeface="Arial"/>
                <a:cs typeface="Arial"/>
                <a:hlinkClick r:id="rId3"/>
              </a:rPr>
              <a:t>www.nhprae2.org</a:t>
            </a:r>
            <a:r>
              <a:rPr lang="en-US" sz="3600" dirty="0">
                <a:solidFill>
                  <a:srgbClr val="000000"/>
                </a:solidFill>
                <a:latin typeface="Arial"/>
                <a:cs typeface="Arial"/>
              </a:rPr>
              <a:t>)</a:t>
            </a:r>
            <a:endParaRPr lang="en-US" sz="3600" dirty="0">
              <a:solidFill>
                <a:srgbClr val="E2D4CA">
                  <a:alpha val="75000"/>
                </a:srgbClr>
              </a:solidFill>
            </a:endParaRPr>
          </a:p>
        </p:txBody>
      </p:sp>
    </p:spTree>
    <p:extLst>
      <p:ext uri="{BB962C8B-B14F-4D97-AF65-F5344CB8AC3E}">
        <p14:creationId xmlns:p14="http://schemas.microsoft.com/office/powerpoint/2010/main" val="642429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DED08-2396-5873-00DC-4275389DE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17CE4-1E90-02F2-BACA-BBC6FC41BA65}"/>
              </a:ext>
            </a:extLst>
          </p:cNvPr>
          <p:cNvSpPr>
            <a:spLocks noGrp="1"/>
          </p:cNvSpPr>
          <p:nvPr>
            <p:ph type="title"/>
          </p:nvPr>
        </p:nvSpPr>
        <p:spPr/>
        <p:txBody>
          <a:bodyPr>
            <a:normAutofit/>
          </a:bodyPr>
          <a:lstStyle/>
          <a:p>
            <a:r>
              <a:rPr lang="en-US" dirty="0">
                <a:solidFill>
                  <a:schemeClr val="tx2"/>
                </a:solidFill>
                <a:latin typeface="Dante"/>
                <a:cs typeface="Arial"/>
              </a:rPr>
              <a:t>Care Coordination</a:t>
            </a:r>
            <a:endParaRPr lang="en-US" b="1" dirty="0">
              <a:solidFill>
                <a:schemeClr val="tx2"/>
              </a:solidFill>
              <a:latin typeface="Dante"/>
            </a:endParaRPr>
          </a:p>
        </p:txBody>
      </p:sp>
      <p:sp>
        <p:nvSpPr>
          <p:cNvPr id="3" name="Content Placeholder 2">
            <a:extLst>
              <a:ext uri="{FF2B5EF4-FFF2-40B4-BE49-F238E27FC236}">
                <a16:creationId xmlns:a16="http://schemas.microsoft.com/office/drawing/2014/main" id="{44C853D5-C228-37B3-0904-B4BB402FFB07}"/>
              </a:ext>
            </a:extLst>
          </p:cNvPr>
          <p:cNvSpPr>
            <a:spLocks noGrp="1"/>
          </p:cNvSpPr>
          <p:nvPr>
            <p:ph idx="1"/>
          </p:nvPr>
        </p:nvSpPr>
        <p:spPr>
          <a:xfrm>
            <a:off x="838200" y="1832574"/>
            <a:ext cx="10515600" cy="4984468"/>
          </a:xfrm>
        </p:spPr>
        <p:txBody>
          <a:bodyPr vert="horz" lIns="91440" tIns="45720" rIns="91440" bIns="45720" rtlCol="0" anchor="t">
            <a:noAutofit/>
          </a:bodyPr>
          <a:lstStyle/>
          <a:p>
            <a:pPr>
              <a:buNone/>
            </a:pPr>
            <a:r>
              <a:rPr lang="en-US" sz="2200"/>
              <a:t>Transitions of Care</a:t>
            </a:r>
          </a:p>
          <a:p>
            <a:pPr>
              <a:buFont typeface="Arial" panose="020B0604020202020204" pitchFamily="34" charset="0"/>
              <a:buChar char="•"/>
            </a:pPr>
            <a:r>
              <a:rPr lang="en-US" sz="2200"/>
              <a:t>Phase III emphasizes transitions of care (e.g., inpatient hospital, emergency department, mental health facilities, crisis systems, Creative/Complex Solutions).</a:t>
            </a:r>
          </a:p>
          <a:p>
            <a:pPr>
              <a:buFont typeface="Arial" panose="020B0604020202020204" pitchFamily="34" charset="0"/>
              <a:buChar char="•"/>
            </a:pPr>
            <a:r>
              <a:rPr lang="en-US" sz="2200"/>
              <a:t>NHP has developed workflows and will collaborate with practices to quickly schedule members, ensuring timely compliance with transition of care requirements.</a:t>
            </a:r>
          </a:p>
          <a:p>
            <a:pPr>
              <a:buFont typeface="Arial" panose="020B0604020202020204" pitchFamily="34" charset="0"/>
              <a:buChar char="•"/>
            </a:pPr>
            <a:r>
              <a:rPr lang="en-US" sz="2200"/>
              <a:t>Performance standards:</a:t>
            </a:r>
          </a:p>
          <a:p>
            <a:pPr lvl="1">
              <a:buFont typeface="Arial" panose="020B0604020202020204" pitchFamily="34" charset="0"/>
              <a:buChar char="•"/>
            </a:pPr>
            <a:r>
              <a:rPr lang="en-US" sz="2000" b="0"/>
              <a:t>➢ 30-day follow-up for physical health inpatient stay (target: national average)</a:t>
            </a:r>
          </a:p>
          <a:p>
            <a:pPr lvl="1">
              <a:buFont typeface="Arial" panose="020B0604020202020204" pitchFamily="34" charset="0"/>
              <a:buChar char="•"/>
            </a:pPr>
            <a:r>
              <a:rPr lang="en-US" sz="2000" b="0"/>
              <a:t>➢ 7-day follow-up for behavioral health inpatient discharge (target: national average)</a:t>
            </a:r>
            <a:endParaRPr lang="en-US" sz="2000" b="0" i="0" u="none" strike="noStrike" baseline="0">
              <a:solidFill>
                <a:srgbClr val="000000"/>
              </a:solidFill>
              <a:latin typeface="Trebuchet MS" panose="020B0603020202020204" pitchFamily="34" charset="0"/>
            </a:endParaRPr>
          </a:p>
        </p:txBody>
      </p:sp>
      <p:sp>
        <p:nvSpPr>
          <p:cNvPr id="6" name="Slide Number Placeholder 5">
            <a:extLst>
              <a:ext uri="{FF2B5EF4-FFF2-40B4-BE49-F238E27FC236}">
                <a16:creationId xmlns:a16="http://schemas.microsoft.com/office/drawing/2014/main" id="{5D6BB481-47A0-3D4B-FB0A-6D555C9E881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7" name="Picture 6" descr="A blue and green logo with a leaf&#10;&#10;AI-generated content may be incorrect.">
            <a:extLst>
              <a:ext uri="{FF2B5EF4-FFF2-40B4-BE49-F238E27FC236}">
                <a16:creationId xmlns:a16="http://schemas.microsoft.com/office/drawing/2014/main" id="{FB4CC2B4-7027-31B1-6D75-A7105E2F8F66}"/>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036004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AA78-FAB6-4776-8D07-F29C78281073}"/>
              </a:ext>
            </a:extLst>
          </p:cNvPr>
          <p:cNvSpPr>
            <a:spLocks noGrp="1"/>
          </p:cNvSpPr>
          <p:nvPr>
            <p:ph type="title"/>
          </p:nvPr>
        </p:nvSpPr>
        <p:spPr/>
        <p:txBody>
          <a:bodyPr/>
          <a:lstStyle/>
          <a:p>
            <a:pPr algn="ctr"/>
            <a:r>
              <a:rPr lang="en-US"/>
              <a:t>NHP Care Coordination: Engaging Members</a:t>
            </a:r>
          </a:p>
        </p:txBody>
      </p:sp>
      <p:graphicFrame>
        <p:nvGraphicFramePr>
          <p:cNvPr id="7" name="Content Placeholder 8" descr="Team placeholder">
            <a:extLst>
              <a:ext uri="{FF2B5EF4-FFF2-40B4-BE49-F238E27FC236}">
                <a16:creationId xmlns:a16="http://schemas.microsoft.com/office/drawing/2014/main" id="{9C305D2F-514C-4B1B-B3E8-608BA1091E04}"/>
              </a:ext>
            </a:extLst>
          </p:cNvPr>
          <p:cNvGraphicFramePr>
            <a:graphicFrameLocks noGrp="1"/>
          </p:cNvGraphicFramePr>
          <p:nvPr>
            <p:ph idx="1"/>
            <p:extLst>
              <p:ext uri="{D42A27DB-BD31-4B8C-83A1-F6EECF244321}">
                <p14:modId xmlns:p14="http://schemas.microsoft.com/office/powerpoint/2010/main" val="2248380255"/>
              </p:ext>
            </p:extLst>
          </p:nvPr>
        </p:nvGraphicFramePr>
        <p:xfrm>
          <a:off x="838200" y="1189264"/>
          <a:ext cx="10515600" cy="4189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Slide Number Placeholder 31">
            <a:extLst>
              <a:ext uri="{FF2B5EF4-FFF2-40B4-BE49-F238E27FC236}">
                <a16:creationId xmlns:a16="http://schemas.microsoft.com/office/drawing/2014/main" id="{CC7B1733-8B85-4D01-A9F3-45031C885C1B}"/>
              </a:ext>
            </a:extLst>
          </p:cNvPr>
          <p:cNvSpPr>
            <a:spLocks noGrp="1"/>
          </p:cNvSpPr>
          <p:nvPr>
            <p:ph type="sldNum" sz="quarter" idx="4"/>
          </p:nvPr>
        </p:nvSpPr>
        <p:spPr/>
        <p:txBody>
          <a:bodyPr/>
          <a:lstStyle/>
          <a:p>
            <a:fld id="{AE208ADF-3ADD-483D-A721-14E3EEE2C135}" type="slidenum">
              <a:rPr lang="en-US" smtClean="0"/>
              <a:pPr/>
              <a:t>41</a:t>
            </a:fld>
            <a:endParaRPr lang="en-US"/>
          </a:p>
        </p:txBody>
      </p:sp>
      <p:sp>
        <p:nvSpPr>
          <p:cNvPr id="3013" name="TextBox 3012">
            <a:extLst>
              <a:ext uri="{FF2B5EF4-FFF2-40B4-BE49-F238E27FC236}">
                <a16:creationId xmlns:a16="http://schemas.microsoft.com/office/drawing/2014/main" id="{207E686E-3E7C-6E73-2D5C-2CBCF024ADE4}"/>
              </a:ext>
            </a:extLst>
          </p:cNvPr>
          <p:cNvSpPr txBox="1"/>
          <p:nvPr/>
        </p:nvSpPr>
        <p:spPr>
          <a:xfrm>
            <a:off x="1368294" y="5828213"/>
            <a:ext cx="92867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dirty="0">
                <a:solidFill>
                  <a:schemeClr val="accent4">
                    <a:lumMod val="40000"/>
                    <a:lumOff val="60000"/>
                  </a:schemeClr>
                </a:solidFill>
                <a:latin typeface="Arial "/>
              </a:rPr>
              <a:t>Facilitating the appropriate delivery and coordination of physical, behavioral health and social services &amp; providing members with care management/care coordination</a:t>
            </a:r>
          </a:p>
        </p:txBody>
      </p:sp>
      <p:pic>
        <p:nvPicPr>
          <p:cNvPr id="4" name="Picture 3" descr="A blue and green logo with a leaf&#10;&#10;AI-generated content may be incorrect.">
            <a:extLst>
              <a:ext uri="{FF2B5EF4-FFF2-40B4-BE49-F238E27FC236}">
                <a16:creationId xmlns:a16="http://schemas.microsoft.com/office/drawing/2014/main" id="{10D2DB3F-FE41-BC0E-DFBD-864FEBEF154E}"/>
              </a:ext>
            </a:extLst>
          </p:cNvPr>
          <p:cNvPicPr>
            <a:picLocks noChangeAspect="1"/>
          </p:cNvPicPr>
          <p:nvPr/>
        </p:nvPicPr>
        <p:blipFill>
          <a:blip r:embed="rId8"/>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769440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E27F7-F757-AF1C-5486-B9DDCAE65AFB}"/>
              </a:ext>
            </a:extLst>
          </p:cNvPr>
          <p:cNvSpPr>
            <a:spLocks noGrp="1"/>
          </p:cNvSpPr>
          <p:nvPr>
            <p:ph sz="half" idx="1"/>
          </p:nvPr>
        </p:nvSpPr>
        <p:spPr>
          <a:xfrm>
            <a:off x="476739" y="1714064"/>
            <a:ext cx="5523523" cy="4501976"/>
          </a:xfrm>
        </p:spPr>
        <p:txBody>
          <a:bodyPr vert="horz" lIns="91440" tIns="45720" rIns="91440" bIns="45720" rtlCol="0" anchor="t">
            <a:normAutofit lnSpcReduction="10000"/>
          </a:bodyPr>
          <a:lstStyle/>
          <a:p>
            <a:pPr marL="0" indent="0">
              <a:buNone/>
            </a:pPr>
            <a:r>
              <a:rPr lang="en-US" sz="1800" dirty="0"/>
              <a:t>Visit to the online form </a:t>
            </a:r>
            <a:r>
              <a:rPr lang="en-GB" sz="1800" u="sng" dirty="0">
                <a:hlinkClick r:id="rId2" tooltip="Original URL: https://site-emju3.powerappsportals.com/en-US/. Click or tap if you trust this link."/>
              </a:rPr>
              <a:t>https://site-emju3.powerappsportals.com/</a:t>
            </a:r>
            <a:br>
              <a:rPr lang="en-US" sz="1800" dirty="0"/>
            </a:br>
            <a:r>
              <a:rPr lang="en-US" sz="1800" dirty="0">
                <a:solidFill>
                  <a:srgbClr val="EBEBEB"/>
                </a:solidFill>
              </a:rPr>
              <a:t> </a:t>
            </a:r>
            <a:br>
              <a:rPr lang="en-US" sz="1800" dirty="0"/>
            </a:br>
            <a:r>
              <a:rPr lang="en-US" sz="1800" dirty="0">
                <a:solidFill>
                  <a:schemeClr val="tx2"/>
                </a:solidFill>
              </a:rPr>
              <a:t>To do:</a:t>
            </a:r>
            <a:br>
              <a:rPr lang="en-US" sz="1800" dirty="0">
                <a:solidFill>
                  <a:schemeClr val="tx2"/>
                </a:solidFill>
              </a:rPr>
            </a:br>
            <a:r>
              <a:rPr lang="en-US" sz="1800" dirty="0">
                <a:solidFill>
                  <a:schemeClr val="tx2"/>
                </a:solidFill>
              </a:rPr>
              <a:t>Give information that will assist the Care Coordinator in making successful  contact and engagement.</a:t>
            </a:r>
            <a:br>
              <a:rPr lang="en-US" sz="1800" dirty="0">
                <a:solidFill>
                  <a:schemeClr val="tx2"/>
                </a:solidFill>
              </a:rPr>
            </a:br>
            <a:r>
              <a:rPr lang="en-US" sz="1800" dirty="0">
                <a:solidFill>
                  <a:schemeClr val="tx2"/>
                </a:solidFill>
              </a:rPr>
              <a:t> </a:t>
            </a:r>
            <a:br>
              <a:rPr lang="en-US" sz="1800" dirty="0">
                <a:solidFill>
                  <a:schemeClr val="tx2"/>
                </a:solidFill>
              </a:rPr>
            </a:br>
            <a:r>
              <a:rPr lang="en-US" sz="1800" dirty="0">
                <a:solidFill>
                  <a:schemeClr val="tx2"/>
                </a:solidFill>
              </a:rPr>
              <a:t>Consider warm hand-off and invite to a visit.</a:t>
            </a:r>
            <a:br>
              <a:rPr lang="en-US" sz="1800" dirty="0">
                <a:solidFill>
                  <a:schemeClr val="tx2"/>
                </a:solidFill>
              </a:rPr>
            </a:br>
            <a:r>
              <a:rPr lang="en-US" sz="1800" dirty="0">
                <a:solidFill>
                  <a:schemeClr val="tx2"/>
                </a:solidFill>
              </a:rPr>
              <a:t> </a:t>
            </a:r>
            <a:br>
              <a:rPr lang="en-US" sz="1800" dirty="0">
                <a:solidFill>
                  <a:schemeClr val="tx2"/>
                </a:solidFill>
              </a:rPr>
            </a:br>
            <a:r>
              <a:rPr lang="en-US" sz="1800" dirty="0">
                <a:solidFill>
                  <a:schemeClr val="tx2"/>
                </a:solidFill>
              </a:rPr>
              <a:t>Provide  your expectations of what you want to happen.</a:t>
            </a:r>
            <a:br>
              <a:rPr lang="en-US" sz="1800" dirty="0">
                <a:solidFill>
                  <a:schemeClr val="tx2"/>
                </a:solidFill>
              </a:rPr>
            </a:br>
            <a:r>
              <a:rPr lang="en-US" sz="1800" dirty="0">
                <a:solidFill>
                  <a:schemeClr val="tx2"/>
                </a:solidFill>
              </a:rPr>
              <a:t> </a:t>
            </a:r>
            <a:br>
              <a:rPr lang="en-US" sz="1800" dirty="0">
                <a:solidFill>
                  <a:schemeClr val="tx2"/>
                </a:solidFill>
              </a:rPr>
            </a:br>
            <a:r>
              <a:rPr lang="en-US" sz="1800" dirty="0">
                <a:solidFill>
                  <a:schemeClr val="tx2"/>
                </a:solidFill>
              </a:rPr>
              <a:t>Ask for updates and give feed-back .</a:t>
            </a:r>
            <a:endParaRPr lang="en-US" sz="2800" dirty="0">
              <a:solidFill>
                <a:schemeClr val="tx2"/>
              </a:solidFill>
            </a:endParaRPr>
          </a:p>
        </p:txBody>
      </p:sp>
      <p:sp>
        <p:nvSpPr>
          <p:cNvPr id="4" name="Title 3">
            <a:extLst>
              <a:ext uri="{FF2B5EF4-FFF2-40B4-BE49-F238E27FC236}">
                <a16:creationId xmlns:a16="http://schemas.microsoft.com/office/drawing/2014/main" id="{5C2AE2DF-AE5F-F8ED-E82D-C65A9BD09686}"/>
              </a:ext>
            </a:extLst>
          </p:cNvPr>
          <p:cNvSpPr>
            <a:spLocks noGrp="1"/>
          </p:cNvSpPr>
          <p:nvPr>
            <p:ph type="title"/>
          </p:nvPr>
        </p:nvSpPr>
        <p:spPr/>
        <p:txBody>
          <a:bodyPr/>
          <a:lstStyle/>
          <a:p>
            <a:pPr algn="ctr"/>
            <a:r>
              <a:rPr lang="en-US">
                <a:solidFill>
                  <a:srgbClr val="E2D4CA">
                    <a:alpha val="75000"/>
                  </a:srgbClr>
                </a:solidFill>
              </a:rPr>
              <a:t>Care Coordination Referrals</a:t>
            </a:r>
          </a:p>
        </p:txBody>
      </p:sp>
      <p:pic>
        <p:nvPicPr>
          <p:cNvPr id="3" name="Picture 2" descr="A blue and green logo with a leaf&#10;&#10;AI-generated content may be incorrect.">
            <a:extLst>
              <a:ext uri="{FF2B5EF4-FFF2-40B4-BE49-F238E27FC236}">
                <a16:creationId xmlns:a16="http://schemas.microsoft.com/office/drawing/2014/main" id="{0F36BEE7-2E9A-48E7-5B4B-59F656E698FE}"/>
              </a:ext>
            </a:extLst>
          </p:cNvPr>
          <p:cNvPicPr>
            <a:picLocks noChangeAspect="1"/>
          </p:cNvPicPr>
          <p:nvPr/>
        </p:nvPicPr>
        <p:blipFill>
          <a:blip r:embed="rId3"/>
          <a:stretch>
            <a:fillRect/>
          </a:stretch>
        </p:blipFill>
        <p:spPr>
          <a:xfrm>
            <a:off x="308077" y="6227815"/>
            <a:ext cx="1155265" cy="457485"/>
          </a:xfrm>
          <a:prstGeom prst="rect">
            <a:avLst/>
          </a:prstGeom>
        </p:spPr>
      </p:pic>
      <p:pic>
        <p:nvPicPr>
          <p:cNvPr id="9" name="Content Placeholder 8">
            <a:extLst>
              <a:ext uri="{FF2B5EF4-FFF2-40B4-BE49-F238E27FC236}">
                <a16:creationId xmlns:a16="http://schemas.microsoft.com/office/drawing/2014/main" id="{605B7A41-BC80-675E-CB51-616D055AC7BD}"/>
              </a:ext>
            </a:extLst>
          </p:cNvPr>
          <p:cNvPicPr>
            <a:picLocks noGrp="1" noChangeAspect="1"/>
          </p:cNvPicPr>
          <p:nvPr>
            <p:ph sz="half" idx="2"/>
          </p:nvPr>
        </p:nvPicPr>
        <p:blipFill>
          <a:blip r:embed="rId4"/>
          <a:stretch>
            <a:fillRect/>
          </a:stretch>
        </p:blipFill>
        <p:spPr>
          <a:xfrm>
            <a:off x="6172200" y="2189576"/>
            <a:ext cx="5181600" cy="3609149"/>
          </a:xfrm>
        </p:spPr>
      </p:pic>
    </p:spTree>
    <p:extLst>
      <p:ext uri="{BB962C8B-B14F-4D97-AF65-F5344CB8AC3E}">
        <p14:creationId xmlns:p14="http://schemas.microsoft.com/office/powerpoint/2010/main" val="299877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8EAE-B21F-36B9-A9CB-C9535EBCAD56}"/>
              </a:ext>
            </a:extLst>
          </p:cNvPr>
          <p:cNvSpPr>
            <a:spLocks noGrp="1"/>
          </p:cNvSpPr>
          <p:nvPr>
            <p:ph type="ctrTitle"/>
          </p:nvPr>
        </p:nvSpPr>
        <p:spPr/>
        <p:txBody>
          <a:bodyPr>
            <a:normAutofit/>
          </a:bodyPr>
          <a:lstStyle/>
          <a:p>
            <a:r>
              <a:rPr lang="en-GB"/>
              <a:t>Quality Improvement:</a:t>
            </a:r>
            <a:br>
              <a:rPr lang="en-GB"/>
            </a:br>
            <a:r>
              <a:rPr lang="en-GB"/>
              <a:t>Performance Measures</a:t>
            </a:r>
            <a:endParaRPr lang="en-US"/>
          </a:p>
        </p:txBody>
      </p:sp>
    </p:spTree>
    <p:extLst>
      <p:ext uri="{BB962C8B-B14F-4D97-AF65-F5344CB8AC3E}">
        <p14:creationId xmlns:p14="http://schemas.microsoft.com/office/powerpoint/2010/main" val="435637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EF05B-A5BC-6612-4B8A-8849FE72A6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CDA97-04DD-3D59-AB47-FA77A5FA0735}"/>
              </a:ext>
            </a:extLst>
          </p:cNvPr>
          <p:cNvSpPr>
            <a:spLocks noGrp="1"/>
          </p:cNvSpPr>
          <p:nvPr>
            <p:ph sz="half" idx="1"/>
          </p:nvPr>
        </p:nvSpPr>
        <p:spPr>
          <a:xfrm>
            <a:off x="838200" y="1811756"/>
            <a:ext cx="6123708" cy="4365207"/>
          </a:xfrm>
        </p:spPr>
        <p:txBody>
          <a:bodyPr vert="horz" lIns="91440" tIns="45720" rIns="91440" bIns="45720" rtlCol="0" anchor="t">
            <a:normAutofit fontScale="92500" lnSpcReduction="10000"/>
          </a:bodyPr>
          <a:lstStyle/>
          <a:p>
            <a:pPr marL="0" indent="0">
              <a:lnSpc>
                <a:spcPct val="110000"/>
              </a:lnSpc>
              <a:buNone/>
            </a:pPr>
            <a:r>
              <a:rPr lang="en-GB" sz="2600" b="1" dirty="0"/>
              <a:t>3 Programs</a:t>
            </a:r>
          </a:p>
          <a:p>
            <a:pPr>
              <a:lnSpc>
                <a:spcPct val="110000"/>
              </a:lnSpc>
              <a:buFont typeface="Wingdings" panose="05000000000000000000" pitchFamily="2" charset="2"/>
              <a:buChar char="§"/>
            </a:pPr>
            <a:r>
              <a:rPr lang="en-GB" sz="2600" dirty="0"/>
              <a:t>Key Performance Indicators</a:t>
            </a:r>
          </a:p>
          <a:p>
            <a:pPr>
              <a:lnSpc>
                <a:spcPct val="110000"/>
              </a:lnSpc>
              <a:buFont typeface="Wingdings" panose="05000000000000000000" pitchFamily="2" charset="2"/>
              <a:buChar char="§"/>
            </a:pPr>
            <a:r>
              <a:rPr lang="en-GB" sz="2600" dirty="0" err="1"/>
              <a:t>Behavioral</a:t>
            </a:r>
            <a:r>
              <a:rPr lang="en-GB" sz="2600" dirty="0"/>
              <a:t> Health Incentive Program</a:t>
            </a:r>
          </a:p>
          <a:p>
            <a:pPr>
              <a:lnSpc>
                <a:spcPct val="110000"/>
              </a:lnSpc>
              <a:buFont typeface="Wingdings" panose="05000000000000000000" pitchFamily="2" charset="2"/>
              <a:buChar char="§"/>
            </a:pPr>
            <a:r>
              <a:rPr lang="en-GB" sz="2600" dirty="0"/>
              <a:t>Investment Pool</a:t>
            </a:r>
          </a:p>
          <a:p>
            <a:pPr marL="0" indent="0">
              <a:lnSpc>
                <a:spcPct val="110000"/>
              </a:lnSpc>
              <a:buNone/>
            </a:pPr>
            <a:endParaRPr lang="en-GB" dirty="0"/>
          </a:p>
          <a:p>
            <a:pPr marL="0" indent="0">
              <a:lnSpc>
                <a:spcPct val="110000"/>
              </a:lnSpc>
              <a:buNone/>
            </a:pPr>
            <a:r>
              <a:rPr lang="en-GB" sz="2200" dirty="0"/>
              <a:t>Important Notice:</a:t>
            </a:r>
          </a:p>
          <a:p>
            <a:pPr marL="0" indent="0">
              <a:lnSpc>
                <a:spcPct val="110000"/>
              </a:lnSpc>
              <a:buNone/>
            </a:pPr>
            <a:r>
              <a:rPr lang="en-GB" sz="2200" dirty="0"/>
              <a:t>$4.50 pulled from Admin PMPM from HCPF</a:t>
            </a:r>
          </a:p>
          <a:p>
            <a:pPr marL="0" indent="0">
              <a:lnSpc>
                <a:spcPct val="110000"/>
              </a:lnSpc>
              <a:buNone/>
            </a:pPr>
            <a:r>
              <a:rPr lang="en-GB" sz="2200" dirty="0"/>
              <a:t>Distribution across KPI/PP is unknown</a:t>
            </a:r>
          </a:p>
          <a:p>
            <a:pPr marL="0" indent="0">
              <a:lnSpc>
                <a:spcPct val="110000"/>
              </a:lnSpc>
              <a:buNone/>
            </a:pPr>
            <a:r>
              <a:rPr lang="en-GB" sz="2200" dirty="0"/>
              <a:t>Performance Pool/Investment Pool is unknown</a:t>
            </a:r>
          </a:p>
        </p:txBody>
      </p:sp>
      <p:pic>
        <p:nvPicPr>
          <p:cNvPr id="6" name="Picture Placeholder 12" descr="A field of grass with the sun setting&#10;&#10;AI-generated content may be incorrect.">
            <a:extLst>
              <a:ext uri="{FF2B5EF4-FFF2-40B4-BE49-F238E27FC236}">
                <a16:creationId xmlns:a16="http://schemas.microsoft.com/office/drawing/2014/main" id="{97561A70-C220-F15A-F010-82CFC5DF2619}"/>
              </a:ext>
            </a:extLst>
          </p:cNvPr>
          <p:cNvPicPr>
            <a:picLocks noChangeAspect="1"/>
          </p:cNvPicPr>
          <p:nvPr/>
        </p:nvPicPr>
        <p:blipFill>
          <a:blip r:embed="rId2"/>
          <a:srcRect l="14683" r="14683"/>
          <a:stretch/>
        </p:blipFill>
        <p:spPr>
          <a:xfrm>
            <a:off x="6982691" y="1813389"/>
            <a:ext cx="4371109" cy="3454467"/>
          </a:xfrm>
          <a:prstGeom prst="rect">
            <a:avLst/>
          </a:prstGeom>
          <a:noFill/>
        </p:spPr>
      </p:pic>
      <p:sp>
        <p:nvSpPr>
          <p:cNvPr id="11" name="Title 3">
            <a:extLst>
              <a:ext uri="{FF2B5EF4-FFF2-40B4-BE49-F238E27FC236}">
                <a16:creationId xmlns:a16="http://schemas.microsoft.com/office/drawing/2014/main" id="{E20A5BEF-6834-ED54-CF6A-71B023C827FE}"/>
              </a:ext>
            </a:extLst>
          </p:cNvPr>
          <p:cNvSpPr>
            <a:spLocks noGrp="1"/>
          </p:cNvSpPr>
          <p:nvPr>
            <p:ph type="title"/>
          </p:nvPr>
        </p:nvSpPr>
        <p:spPr>
          <a:xfrm>
            <a:off x="838200" y="662427"/>
            <a:ext cx="10515600" cy="819738"/>
          </a:xfrm>
        </p:spPr>
        <p:txBody>
          <a:bodyPr/>
          <a:lstStyle/>
          <a:p>
            <a:r>
              <a:rPr lang="en-US" dirty="0">
                <a:solidFill>
                  <a:srgbClr val="E2D4CA">
                    <a:alpha val="75000"/>
                  </a:srgbClr>
                </a:solidFill>
              </a:rPr>
              <a:t>Overview of Incentive Programs</a:t>
            </a:r>
            <a:endParaRPr lang="en-US" dirty="0"/>
          </a:p>
        </p:txBody>
      </p:sp>
      <p:pic>
        <p:nvPicPr>
          <p:cNvPr id="2" name="Picture 1" descr="A blue and green logo with a leaf&#10;&#10;AI-generated content may be incorrect.">
            <a:extLst>
              <a:ext uri="{FF2B5EF4-FFF2-40B4-BE49-F238E27FC236}">
                <a16:creationId xmlns:a16="http://schemas.microsoft.com/office/drawing/2014/main" id="{B44E1EE8-2ADF-E9B3-1E04-E0B2A1A3D186}"/>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599351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C8DA-FB63-4860-A26B-DF46689D09B8}"/>
              </a:ext>
            </a:extLst>
          </p:cNvPr>
          <p:cNvSpPr>
            <a:spLocks noGrp="1"/>
          </p:cNvSpPr>
          <p:nvPr>
            <p:ph type="title"/>
          </p:nvPr>
        </p:nvSpPr>
        <p:spPr/>
        <p:txBody>
          <a:bodyPr/>
          <a:lstStyle/>
          <a:p>
            <a:r>
              <a:rPr lang="en-GB" dirty="0" err="1"/>
              <a:t>Behavioral</a:t>
            </a:r>
            <a:r>
              <a:rPr lang="en-GB" dirty="0"/>
              <a:t> Health Incentive Program (BHIP)</a:t>
            </a:r>
          </a:p>
        </p:txBody>
      </p:sp>
      <p:sp>
        <p:nvSpPr>
          <p:cNvPr id="4" name="Content Placeholder 3">
            <a:extLst>
              <a:ext uri="{FF2B5EF4-FFF2-40B4-BE49-F238E27FC236}">
                <a16:creationId xmlns:a16="http://schemas.microsoft.com/office/drawing/2014/main" id="{EC250E63-6275-8014-34BF-5AA224EC8477}"/>
              </a:ext>
            </a:extLst>
          </p:cNvPr>
          <p:cNvSpPr>
            <a:spLocks noGrp="1"/>
          </p:cNvSpPr>
          <p:nvPr>
            <p:ph sz="half" idx="2"/>
          </p:nvPr>
        </p:nvSpPr>
        <p:spPr>
          <a:xfrm>
            <a:off x="842964" y="1985639"/>
            <a:ext cx="5157787" cy="3751268"/>
          </a:xfrm>
        </p:spPr>
        <p:txBody>
          <a:bodyPr>
            <a:normAutofit/>
          </a:bodyPr>
          <a:lstStyle/>
          <a:p>
            <a:r>
              <a:rPr lang="en-GB" dirty="0"/>
              <a:t>Initiation &amp; Engagement of Substance Use Disorder Treatment</a:t>
            </a:r>
          </a:p>
          <a:p>
            <a:pPr lvl="1"/>
            <a:r>
              <a:rPr lang="en-GB" dirty="0"/>
              <a:t>2 rates:  Initiation &amp; Engagement</a:t>
            </a:r>
          </a:p>
          <a:p>
            <a:r>
              <a:rPr lang="en-GB" dirty="0"/>
              <a:t>Follow-Up After Hospitalization for Mental Illness</a:t>
            </a:r>
          </a:p>
          <a:p>
            <a:pPr lvl="1"/>
            <a:r>
              <a:rPr lang="en-GB" dirty="0"/>
              <a:t>2 rates:  7 Days &amp; 30 Days</a:t>
            </a:r>
          </a:p>
          <a:p>
            <a:r>
              <a:rPr lang="en-GB" dirty="0"/>
              <a:t>Follow-Up After ED Visit for SUD</a:t>
            </a:r>
          </a:p>
          <a:p>
            <a:pPr lvl="1"/>
            <a:r>
              <a:rPr lang="en-GB" dirty="0"/>
              <a:t>2 rates:  7 Days &amp; 30 Days</a:t>
            </a:r>
          </a:p>
          <a:p>
            <a:endParaRPr lang="en-GB" dirty="0"/>
          </a:p>
        </p:txBody>
      </p:sp>
      <p:sp>
        <p:nvSpPr>
          <p:cNvPr id="6" name="Content Placeholder 5">
            <a:extLst>
              <a:ext uri="{FF2B5EF4-FFF2-40B4-BE49-F238E27FC236}">
                <a16:creationId xmlns:a16="http://schemas.microsoft.com/office/drawing/2014/main" id="{2B154545-6CB5-AC37-90BA-8ADE0861DC6E}"/>
              </a:ext>
            </a:extLst>
          </p:cNvPr>
          <p:cNvSpPr>
            <a:spLocks noGrp="1"/>
          </p:cNvSpPr>
          <p:nvPr>
            <p:ph sz="quarter" idx="4"/>
          </p:nvPr>
        </p:nvSpPr>
        <p:spPr>
          <a:xfrm>
            <a:off x="6172200" y="1985639"/>
            <a:ext cx="5183188" cy="3751268"/>
          </a:xfrm>
        </p:spPr>
        <p:txBody>
          <a:bodyPr>
            <a:normAutofit/>
          </a:bodyPr>
          <a:lstStyle/>
          <a:p>
            <a:r>
              <a:rPr lang="en-GB" dirty="0"/>
              <a:t>Screening for Social Drivers of Health (SDOH)</a:t>
            </a:r>
          </a:p>
          <a:p>
            <a:pPr lvl="1"/>
            <a:r>
              <a:rPr lang="en-GB" dirty="0"/>
              <a:t>Food Insecurity</a:t>
            </a:r>
          </a:p>
          <a:p>
            <a:pPr lvl="1"/>
            <a:r>
              <a:rPr lang="en-GB" dirty="0"/>
              <a:t>Housing Instability</a:t>
            </a:r>
          </a:p>
          <a:p>
            <a:pPr lvl="1"/>
            <a:r>
              <a:rPr lang="en-GB" dirty="0"/>
              <a:t>Transportation Needs</a:t>
            </a:r>
          </a:p>
          <a:p>
            <a:pPr lvl="1"/>
            <a:r>
              <a:rPr lang="en-GB" dirty="0"/>
              <a:t>Utility Difficulties</a:t>
            </a:r>
          </a:p>
          <a:p>
            <a:pPr lvl="1"/>
            <a:r>
              <a:rPr lang="en-GB" dirty="0"/>
              <a:t>Interpersonal Safety</a:t>
            </a:r>
          </a:p>
          <a:p>
            <a:endParaRPr lang="en-GB" dirty="0"/>
          </a:p>
        </p:txBody>
      </p:sp>
      <p:sp>
        <p:nvSpPr>
          <p:cNvPr id="9" name="Slide Number Placeholder 8">
            <a:extLst>
              <a:ext uri="{FF2B5EF4-FFF2-40B4-BE49-F238E27FC236}">
                <a16:creationId xmlns:a16="http://schemas.microsoft.com/office/drawing/2014/main" id="{34D4EDEE-D9E9-0F28-7B00-2731693CDF2C}"/>
              </a:ext>
            </a:extLst>
          </p:cNvPr>
          <p:cNvSpPr>
            <a:spLocks noGrp="1"/>
          </p:cNvSpPr>
          <p:nvPr>
            <p:ph type="sldNum" sz="quarter" idx="12"/>
          </p:nvPr>
        </p:nvSpPr>
        <p:spPr/>
        <p:txBody>
          <a:bodyPr/>
          <a:lstStyle/>
          <a:p>
            <a:fld id="{AE208ADF-3ADD-483D-A721-14E3EEE2C135}" type="slidenum">
              <a:rPr lang="en-US" smtClean="0"/>
              <a:pPr/>
              <a:t>45</a:t>
            </a:fld>
            <a:endParaRPr lang="en-US"/>
          </a:p>
        </p:txBody>
      </p:sp>
      <p:pic>
        <p:nvPicPr>
          <p:cNvPr id="12" name="Picture 11" descr="A blue and green logo with a leaf&#10;&#10;AI-generated content may be incorrect.">
            <a:extLst>
              <a:ext uri="{FF2B5EF4-FFF2-40B4-BE49-F238E27FC236}">
                <a16:creationId xmlns:a16="http://schemas.microsoft.com/office/drawing/2014/main" id="{DB5C0019-A306-A976-6C8A-0AD59DFA261C}"/>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4242214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619244-79C9-357C-C5CF-820A2CF1CD4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83319C94-9DDC-9435-2FA6-3FC3D7346EE7}"/>
              </a:ext>
            </a:extLst>
          </p:cNvPr>
          <p:cNvSpPr txBox="1"/>
          <p:nvPr/>
        </p:nvSpPr>
        <p:spPr>
          <a:xfrm>
            <a:off x="857053" y="1744981"/>
            <a:ext cx="10618668" cy="4655820"/>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6 Measures – some choice in what you want to be measured on</a:t>
            </a:r>
            <a:endParaRPr lang="en-US" sz="2800" b="0" i="0" u="none" strike="noStrike" kern="1200" cap="none" spc="0" normalizeH="0" baseline="0" noProof="0" dirty="0">
              <a:ln>
                <a:noFill/>
              </a:ln>
              <a:solidFill>
                <a:schemeClr val="tx2"/>
              </a:solidFill>
              <a:effectLst/>
              <a:uLnTx/>
              <a:uFillTx/>
              <a:latin typeface="Dante"/>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Primarily HEDIS/CMS Core Measures</a:t>
            </a:r>
            <a:endParaRPr lang="en-US" sz="2800" b="0" i="0" u="none" strike="noStrike" kern="1200" cap="none" spc="0" normalizeH="0" baseline="0" noProof="0" dirty="0">
              <a:ln>
                <a:noFill/>
              </a:ln>
              <a:solidFill>
                <a:schemeClr val="tx2"/>
              </a:solidFill>
              <a:effectLst/>
              <a:uLnTx/>
              <a:uFillTx/>
              <a:latin typeface="Dante"/>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Shifting to calendar year</a:t>
            </a:r>
            <a:endParaRPr lang="en-US" sz="2800" b="0" i="0" u="none" strike="noStrike" kern="1200" cap="none" spc="0" normalizeH="0" baseline="0" noProof="0" dirty="0">
              <a:ln>
                <a:noFill/>
              </a:ln>
              <a:solidFill>
                <a:schemeClr val="tx2"/>
              </a:solidFill>
              <a:effectLst/>
              <a:uLnTx/>
              <a:uFillTx/>
              <a:latin typeface="Dante"/>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Clinic-based goals and incentives</a:t>
            </a:r>
            <a:endParaRPr lang="en-US" sz="2800" b="0" i="0" u="none" strike="noStrike" kern="1200" cap="none" spc="0" normalizeH="0" baseline="0" noProof="0" dirty="0">
              <a:ln>
                <a:noFill/>
              </a:ln>
              <a:solidFill>
                <a:schemeClr val="tx2"/>
              </a:solidFill>
              <a:effectLst/>
              <a:uLnTx/>
              <a:uFillTx/>
              <a:latin typeface="Dante"/>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100% pass-through (no overhead).  Impacts:</a:t>
            </a:r>
            <a:endParaRPr lang="en-US" sz="2800" b="0" i="0" u="none" strike="noStrike" kern="1200" cap="none" spc="0" normalizeH="0" baseline="0" noProof="0" dirty="0">
              <a:ln>
                <a:noFill/>
              </a:ln>
              <a:solidFill>
                <a:schemeClr val="tx2"/>
              </a:solidFill>
              <a:effectLst/>
              <a:uLnTx/>
              <a:uFillTx/>
              <a:latin typeface="Dante"/>
            </a:endParaRP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Community Investment Grants</a:t>
            </a:r>
            <a:endParaRPr lang="en-US" sz="2800" b="0" i="0" u="none" strike="noStrike" kern="1200" cap="none" spc="0" normalizeH="0" baseline="0" noProof="0" dirty="0">
              <a:ln>
                <a:noFill/>
              </a:ln>
              <a:solidFill>
                <a:schemeClr val="tx2"/>
              </a:solidFill>
              <a:effectLst/>
              <a:uLnTx/>
              <a:uFillTx/>
              <a:latin typeface="Dante"/>
            </a:endParaRPr>
          </a:p>
          <a:p>
            <a:pPr marL="800100" lvl="1" indent="-342900" defTabSz="889000">
              <a:lnSpc>
                <a:spcPct val="90000"/>
              </a:lnSpc>
              <a:spcBef>
                <a:spcPct val="0"/>
              </a:spcBef>
              <a:spcAft>
                <a:spcPct val="35000"/>
              </a:spcAft>
              <a:buFont typeface="Arial" panose="020B0604020202020204" pitchFamily="34" charset="0"/>
              <a:buChar char="•"/>
              <a:defRPr/>
            </a:pPr>
            <a:r>
              <a:rPr lang="en-US" sz="2800" dirty="0">
                <a:solidFill>
                  <a:schemeClr val="tx2"/>
                </a:solidFill>
                <a:latin typeface="Dante"/>
              </a:rPr>
              <a:t>Safety Net Payments</a:t>
            </a:r>
            <a:endParaRPr lang="en-US" sz="2800" b="0" i="0" u="none" strike="noStrike" kern="1200" cap="none" spc="0" normalizeH="0" baseline="0" noProof="0" dirty="0">
              <a:ln>
                <a:noFill/>
              </a:ln>
              <a:solidFill>
                <a:schemeClr val="tx2"/>
              </a:solidFill>
              <a:effectLst/>
              <a:uLnTx/>
              <a:uFillTx/>
              <a:latin typeface="Dante"/>
            </a:endParaRP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lang="en-US" sz="2400" b="0" i="0" u="none" strike="noStrike" kern="1200" cap="none" spc="0" normalizeH="0" baseline="0" noProof="0" dirty="0">
              <a:ln>
                <a:noFill/>
              </a:ln>
              <a:solidFill>
                <a:schemeClr val="tx2"/>
              </a:solidFill>
              <a:effectLst/>
              <a:uLnTx/>
              <a:uFillTx/>
              <a:latin typeface="Dante"/>
            </a:endParaRPr>
          </a:p>
          <a:p>
            <a:pPr marR="0" lvl="1" algn="l" defTabSz="889000" rtl="0" eaLnBrk="1" fontAlgn="auto" latinLnBrk="0" hangingPunct="1">
              <a:lnSpc>
                <a:spcPct val="90000"/>
              </a:lnSpc>
              <a:spcBef>
                <a:spcPct val="0"/>
              </a:spcBef>
              <a:spcAft>
                <a:spcPct val="35000"/>
              </a:spcAft>
              <a:buClrTx/>
              <a:buSzTx/>
              <a:tabLst/>
              <a:defRPr/>
            </a:pPr>
            <a:endParaRPr lang="en-US" sz="2400" b="0" i="0" u="none" strike="noStrike" kern="1200" cap="none" spc="0" normalizeH="0" baseline="0" noProof="0" dirty="0">
              <a:ln>
                <a:noFill/>
              </a:ln>
              <a:solidFill>
                <a:schemeClr val="tx2"/>
              </a:solidFill>
              <a:effectLst/>
              <a:uLnTx/>
              <a:uFillTx/>
              <a:latin typeface="Aptos" panose="02110004020202020204"/>
            </a:endParaRPr>
          </a:p>
          <a:p>
            <a:pPr marL="342900" indent="-342900" defTabSz="889000">
              <a:lnSpc>
                <a:spcPct val="90000"/>
              </a:lnSpc>
              <a:spcBef>
                <a:spcPct val="0"/>
              </a:spcBef>
              <a:spcAft>
                <a:spcPct val="35000"/>
              </a:spcAft>
              <a:buFont typeface="Arial" panose="020B0604020202020204" pitchFamily="34" charset="0"/>
              <a:buChar char="•"/>
              <a:defRPr/>
            </a:pPr>
            <a:endParaRPr lang="en-US" sz="2400" dirty="0">
              <a:solidFill>
                <a:schemeClr val="tx2"/>
              </a:solidFill>
              <a:latin typeface="Aptos" panose="02110004020202020204"/>
            </a:endParaRPr>
          </a:p>
        </p:txBody>
      </p:sp>
      <p:sp>
        <p:nvSpPr>
          <p:cNvPr id="9" name="Rectangle 8">
            <a:extLst>
              <a:ext uri="{FF2B5EF4-FFF2-40B4-BE49-F238E27FC236}">
                <a16:creationId xmlns:a16="http://schemas.microsoft.com/office/drawing/2014/main" id="{7B69D15E-C3B0-1405-812C-EF5B3462D566}"/>
              </a:ext>
            </a:extLst>
          </p:cNvPr>
          <p:cNvSpPr/>
          <p:nvPr/>
        </p:nvSpPr>
        <p:spPr>
          <a:xfrm>
            <a:off x="857053" y="1803656"/>
            <a:ext cx="4698535" cy="15710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Aptos" panose="02110004020202020204"/>
              <a:ea typeface="+mn-ea"/>
              <a:cs typeface="+mn-cs"/>
            </a:endParaRPr>
          </a:p>
        </p:txBody>
      </p:sp>
      <p:sp>
        <p:nvSpPr>
          <p:cNvPr id="11" name="Title 1">
            <a:extLst>
              <a:ext uri="{FF2B5EF4-FFF2-40B4-BE49-F238E27FC236}">
                <a16:creationId xmlns:a16="http://schemas.microsoft.com/office/drawing/2014/main" id="{B456C721-3C5F-6A3B-38CB-8B58EEEB910B}"/>
              </a:ext>
            </a:extLst>
          </p:cNvPr>
          <p:cNvSpPr>
            <a:spLocks noGrp="1"/>
          </p:cNvSpPr>
          <p:nvPr>
            <p:ph type="title"/>
          </p:nvPr>
        </p:nvSpPr>
        <p:spPr>
          <a:xfrm>
            <a:off x="335560" y="136525"/>
            <a:ext cx="11018240" cy="1345640"/>
          </a:xfrm>
        </p:spPr>
        <p:txBody>
          <a:bodyPr/>
          <a:lstStyle/>
          <a:p>
            <a:r>
              <a:rPr lang="en-US" dirty="0"/>
              <a:t>Key Performance Indicators: KPIs</a:t>
            </a:r>
          </a:p>
        </p:txBody>
      </p:sp>
      <p:pic>
        <p:nvPicPr>
          <p:cNvPr id="2" name="Picture 1" descr="A blue and green logo with a leaf&#10;&#10;AI-generated content may be incorrect.">
            <a:extLst>
              <a:ext uri="{FF2B5EF4-FFF2-40B4-BE49-F238E27FC236}">
                <a16:creationId xmlns:a16="http://schemas.microsoft.com/office/drawing/2014/main" id="{03AC65B7-9B1D-51B9-30BE-1D29BE06996D}"/>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974227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0959A-DED2-F8FD-9846-4AC596DBF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4A8AA-8AD0-F5FB-E5D0-21BAB26B4EE7}"/>
              </a:ext>
            </a:extLst>
          </p:cNvPr>
          <p:cNvSpPr>
            <a:spLocks noGrp="1"/>
          </p:cNvSpPr>
          <p:nvPr>
            <p:ph type="title"/>
          </p:nvPr>
        </p:nvSpPr>
        <p:spPr>
          <a:xfrm>
            <a:off x="335560" y="136525"/>
            <a:ext cx="11018240" cy="1345640"/>
          </a:xfrm>
        </p:spPr>
        <p:txBody>
          <a:bodyPr/>
          <a:lstStyle/>
          <a:p>
            <a:r>
              <a:rPr lang="en-US" dirty="0"/>
              <a:t>Key Performance Indicators: KPIs</a:t>
            </a:r>
          </a:p>
        </p:txBody>
      </p:sp>
      <p:sp>
        <p:nvSpPr>
          <p:cNvPr id="66" name="Slide Number Placeholder 65">
            <a:extLst>
              <a:ext uri="{FF2B5EF4-FFF2-40B4-BE49-F238E27FC236}">
                <a16:creationId xmlns:a16="http://schemas.microsoft.com/office/drawing/2014/main" id="{A2726B96-D9E1-D720-B9CC-825532261EB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208ADF-3ADD-483D-A721-14E3EEE2C135}" type="slidenum">
              <a:rPr lang="en-US" smtClean="0"/>
              <a:pPr/>
              <a:t>47</a:t>
            </a:fld>
            <a:endParaRPr lang="en-US"/>
          </a:p>
        </p:txBody>
      </p:sp>
      <p:sp>
        <p:nvSpPr>
          <p:cNvPr id="6" name="Content Placeholder 5">
            <a:extLst>
              <a:ext uri="{FF2B5EF4-FFF2-40B4-BE49-F238E27FC236}">
                <a16:creationId xmlns:a16="http://schemas.microsoft.com/office/drawing/2014/main" id="{410BD4F9-1E00-67E0-0B48-62232DAC24B1}"/>
              </a:ext>
            </a:extLst>
          </p:cNvPr>
          <p:cNvSpPr txBox="1">
            <a:spLocks/>
          </p:cNvSpPr>
          <p:nvPr/>
        </p:nvSpPr>
        <p:spPr>
          <a:xfrm>
            <a:off x="706996" y="4880026"/>
            <a:ext cx="5534249" cy="16854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Performance measures are not the same in Phase III</a:t>
            </a:r>
          </a:p>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13 measures to choose from; some are prioritized</a:t>
            </a:r>
          </a:p>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4-6 measures max</a:t>
            </a: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marL="0" indent="0">
              <a:lnSpc>
                <a:spcPct val="115000"/>
              </a:lnSpc>
              <a:buNone/>
            </a:pPr>
            <a:endParaRPr lang="en-US" sz="2000" dirty="0">
              <a:solidFill>
                <a:schemeClr val="tx1"/>
              </a:solidFill>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38AB7E3-BEA7-351D-05AA-75F1AAEB73B6}"/>
              </a:ext>
            </a:extLst>
          </p:cNvPr>
          <p:cNvPicPr>
            <a:picLocks noChangeAspect="1"/>
          </p:cNvPicPr>
          <p:nvPr/>
        </p:nvPicPr>
        <p:blipFill>
          <a:blip r:embed="rId2"/>
          <a:stretch>
            <a:fillRect/>
          </a:stretch>
        </p:blipFill>
        <p:spPr>
          <a:xfrm>
            <a:off x="838200" y="1339118"/>
            <a:ext cx="6096528" cy="3429297"/>
          </a:xfrm>
          <a:prstGeom prst="rect">
            <a:avLst/>
          </a:prstGeom>
          <a:ln>
            <a:solidFill>
              <a:schemeClr val="tx1"/>
            </a:solidFill>
          </a:ln>
        </p:spPr>
      </p:pic>
      <p:pic>
        <p:nvPicPr>
          <p:cNvPr id="9" name="Picture 8">
            <a:extLst>
              <a:ext uri="{FF2B5EF4-FFF2-40B4-BE49-F238E27FC236}">
                <a16:creationId xmlns:a16="http://schemas.microsoft.com/office/drawing/2014/main" id="{7B4C4459-672D-F1B6-1F96-8011DF6DEE4F}"/>
              </a:ext>
            </a:extLst>
          </p:cNvPr>
          <p:cNvPicPr>
            <a:picLocks noChangeAspect="1"/>
          </p:cNvPicPr>
          <p:nvPr/>
        </p:nvPicPr>
        <p:blipFill>
          <a:blip r:embed="rId3"/>
          <a:srcRect l="47222" t="18241" b="8927"/>
          <a:stretch/>
        </p:blipFill>
        <p:spPr>
          <a:xfrm>
            <a:off x="7405434" y="1339118"/>
            <a:ext cx="4417860" cy="3429297"/>
          </a:xfrm>
          <a:prstGeom prst="rect">
            <a:avLst/>
          </a:prstGeom>
          <a:ln>
            <a:solidFill>
              <a:schemeClr val="tx1"/>
            </a:solidFill>
          </a:ln>
        </p:spPr>
      </p:pic>
      <p:sp>
        <p:nvSpPr>
          <p:cNvPr id="10" name="Content Placeholder 5">
            <a:extLst>
              <a:ext uri="{FF2B5EF4-FFF2-40B4-BE49-F238E27FC236}">
                <a16:creationId xmlns:a16="http://schemas.microsoft.com/office/drawing/2014/main" id="{A0CD9F45-A616-EC25-B270-12B0A7AEB1D5}"/>
              </a:ext>
            </a:extLst>
          </p:cNvPr>
          <p:cNvSpPr txBox="1">
            <a:spLocks/>
          </p:cNvSpPr>
          <p:nvPr/>
        </p:nvSpPr>
        <p:spPr>
          <a:xfrm>
            <a:off x="6936245" y="4880026"/>
            <a:ext cx="4562311" cy="170099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Most are aligned to APM Measures</a:t>
            </a:r>
          </a:p>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Most are Aligned to CMS Core Measures</a:t>
            </a:r>
          </a:p>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Practices are measured individually, not regionally</a:t>
            </a: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marL="0" indent="0">
              <a:lnSpc>
                <a:spcPct val="115000"/>
              </a:lnSpc>
              <a:buNone/>
            </a:pPr>
            <a:endParaRPr lang="en-US" sz="2000" dirty="0">
              <a:solidFill>
                <a:schemeClr val="tx1"/>
              </a:solidFill>
              <a:ea typeface="Times New Roman" panose="02020603050405020304" pitchFamily="18" charset="0"/>
              <a:cs typeface="Times New Roman" panose="02020603050405020304" pitchFamily="18" charset="0"/>
            </a:endParaRPr>
          </a:p>
        </p:txBody>
      </p:sp>
      <p:pic>
        <p:nvPicPr>
          <p:cNvPr id="4" name="Picture 3" descr="A blue and green logo with a leaf&#10;&#10;AI-generated content may be incorrect.">
            <a:extLst>
              <a:ext uri="{FF2B5EF4-FFF2-40B4-BE49-F238E27FC236}">
                <a16:creationId xmlns:a16="http://schemas.microsoft.com/office/drawing/2014/main" id="{7D0BD9D1-ACDD-6D7E-2898-0301546D8A9B}"/>
              </a:ext>
            </a:extLst>
          </p:cNvPr>
          <p:cNvPicPr>
            <a:picLocks noChangeAspect="1"/>
          </p:cNvPicPr>
          <p:nvPr/>
        </p:nvPicPr>
        <p:blipFill>
          <a:blip r:embed="rId4"/>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860917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242A-FAC4-CEE1-68A1-3A2BF91CD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6B351-7C10-6566-E78B-8209FE48A71B}"/>
              </a:ext>
            </a:extLst>
          </p:cNvPr>
          <p:cNvSpPr>
            <a:spLocks noGrp="1"/>
          </p:cNvSpPr>
          <p:nvPr>
            <p:ph type="title"/>
          </p:nvPr>
        </p:nvSpPr>
        <p:spPr>
          <a:xfrm>
            <a:off x="335560" y="136525"/>
            <a:ext cx="11018240" cy="1345640"/>
          </a:xfrm>
        </p:spPr>
        <p:txBody>
          <a:bodyPr/>
          <a:lstStyle/>
          <a:p>
            <a:r>
              <a:rPr lang="en-US" dirty="0"/>
              <a:t>Key Performance Indicators: KPIs</a:t>
            </a:r>
          </a:p>
        </p:txBody>
      </p:sp>
      <p:sp>
        <p:nvSpPr>
          <p:cNvPr id="66" name="Slide Number Placeholder 65">
            <a:extLst>
              <a:ext uri="{FF2B5EF4-FFF2-40B4-BE49-F238E27FC236}">
                <a16:creationId xmlns:a16="http://schemas.microsoft.com/office/drawing/2014/main" id="{71C0874F-94BB-738B-6167-39E33CE1F8C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7" name="Content Placeholder 6">
            <a:extLst>
              <a:ext uri="{FF2B5EF4-FFF2-40B4-BE49-F238E27FC236}">
                <a16:creationId xmlns:a16="http://schemas.microsoft.com/office/drawing/2014/main" id="{A326F1E5-2B0B-ADD9-AE27-EE53E0EE259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ue and green logo with a leaf&#10;&#10;AI-generated content may be incorrect.">
            <a:extLst>
              <a:ext uri="{FF2B5EF4-FFF2-40B4-BE49-F238E27FC236}">
                <a16:creationId xmlns:a16="http://schemas.microsoft.com/office/drawing/2014/main" id="{24B010BB-980F-8D57-B25E-0DEC1D95D8DA}"/>
              </a:ext>
            </a:extLst>
          </p:cNvPr>
          <p:cNvPicPr>
            <a:picLocks noChangeAspect="1"/>
          </p:cNvPicPr>
          <p:nvPr/>
        </p:nvPicPr>
        <p:blipFill>
          <a:blip r:embed="rId8"/>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535590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77FD1-B7CB-2764-06BB-B6E220602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85444-A817-5E0F-03AD-6BC74B3F9313}"/>
              </a:ext>
            </a:extLst>
          </p:cNvPr>
          <p:cNvSpPr>
            <a:spLocks noGrp="1"/>
          </p:cNvSpPr>
          <p:nvPr>
            <p:ph type="ctrTitle"/>
          </p:nvPr>
        </p:nvSpPr>
        <p:spPr/>
        <p:txBody>
          <a:bodyPr>
            <a:normAutofit/>
          </a:bodyPr>
          <a:lstStyle/>
          <a:p>
            <a:r>
              <a:rPr lang="en-GB"/>
              <a:t>Practice Transformation</a:t>
            </a:r>
          </a:p>
        </p:txBody>
      </p:sp>
    </p:spTree>
    <p:extLst>
      <p:ext uri="{BB962C8B-B14F-4D97-AF65-F5344CB8AC3E}">
        <p14:creationId xmlns:p14="http://schemas.microsoft.com/office/powerpoint/2010/main" val="288969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30AFA-BD41-132B-F52E-A0EAE0BCE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B66EC-F837-7D30-4047-2176FD5255BA}"/>
              </a:ext>
            </a:extLst>
          </p:cNvPr>
          <p:cNvSpPr>
            <a:spLocks noGrp="1"/>
          </p:cNvSpPr>
          <p:nvPr>
            <p:ph type="ctrTitle"/>
          </p:nvPr>
        </p:nvSpPr>
        <p:spPr/>
        <p:txBody>
          <a:bodyPr>
            <a:normAutofit/>
          </a:bodyPr>
          <a:lstStyle/>
          <a:p>
            <a:r>
              <a:rPr lang="en-GB"/>
              <a:t>ACC Phase III Overview</a:t>
            </a:r>
            <a:endParaRPr lang="en-US"/>
          </a:p>
        </p:txBody>
      </p:sp>
      <p:sp>
        <p:nvSpPr>
          <p:cNvPr id="4" name="TextBox 3">
            <a:extLst>
              <a:ext uri="{FF2B5EF4-FFF2-40B4-BE49-F238E27FC236}">
                <a16:creationId xmlns:a16="http://schemas.microsoft.com/office/drawing/2014/main" id="{95D9BDA8-6D52-02DB-251F-8D073654EFB0}"/>
              </a:ext>
            </a:extLst>
          </p:cNvPr>
          <p:cNvSpPr txBox="1"/>
          <p:nvPr/>
        </p:nvSpPr>
        <p:spPr>
          <a:xfrm>
            <a:off x="3048000" y="3244334"/>
            <a:ext cx="6096000" cy="369332"/>
          </a:xfrm>
          <a:prstGeom prst="rect">
            <a:avLst/>
          </a:prstGeom>
          <a:noFill/>
        </p:spPr>
        <p:txBody>
          <a:bodyPr wrap="square">
            <a:spAutoFit/>
          </a:bodyPr>
          <a:lstStyle/>
          <a:p>
            <a:r>
              <a:rPr lang="en-GB"/>
              <a:t> </a:t>
            </a:r>
          </a:p>
        </p:txBody>
      </p:sp>
    </p:spTree>
    <p:extLst>
      <p:ext uri="{BB962C8B-B14F-4D97-AF65-F5344CB8AC3E}">
        <p14:creationId xmlns:p14="http://schemas.microsoft.com/office/powerpoint/2010/main" val="3192316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E5AA-C906-90C0-3F88-AC6E8D7A08DC}"/>
            </a:ext>
          </a:extLst>
        </p:cNvPr>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DB403B49-3A3F-8055-24D9-B6E28DC23399}"/>
              </a:ext>
            </a:extLst>
          </p:cNvPr>
          <p:cNvPicPr>
            <a:picLocks noChangeAspect="1"/>
          </p:cNvPicPr>
          <p:nvPr/>
        </p:nvPicPr>
        <p:blipFill>
          <a:blip r:embed="rId2"/>
          <a:srcRect l="6465" r="14477" b="1"/>
          <a:stretch/>
        </p:blipFill>
        <p:spPr>
          <a:xfrm>
            <a:off x="640216" y="2390588"/>
            <a:ext cx="3889161" cy="2828594"/>
          </a:xfrm>
          <a:prstGeom prst="rect">
            <a:avLst/>
          </a:prstGeom>
          <a:noFill/>
        </p:spPr>
      </p:pic>
      <p:sp>
        <p:nvSpPr>
          <p:cNvPr id="6" name="Slide Number Placeholder 5">
            <a:extLst>
              <a:ext uri="{FF2B5EF4-FFF2-40B4-BE49-F238E27FC236}">
                <a16:creationId xmlns:a16="http://schemas.microsoft.com/office/drawing/2014/main" id="{5040CD44-7F45-A26E-C047-0CA269A19C25}"/>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50</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A6391B90-C09E-1964-BBA2-3E52FCF9DEE7}"/>
              </a:ext>
            </a:extLst>
          </p:cNvPr>
          <p:cNvPicPr>
            <a:picLocks noChangeAspect="1"/>
          </p:cNvPicPr>
          <p:nvPr/>
        </p:nvPicPr>
        <p:blipFill>
          <a:blip r:embed="rId3"/>
          <a:stretch>
            <a:fillRect/>
          </a:stretch>
        </p:blipFill>
        <p:spPr>
          <a:xfrm>
            <a:off x="114662" y="6284509"/>
            <a:ext cx="1155265" cy="457485"/>
          </a:xfrm>
          <a:prstGeom prst="rect">
            <a:avLst/>
          </a:prstGeom>
        </p:spPr>
      </p:pic>
      <p:sp>
        <p:nvSpPr>
          <p:cNvPr id="8" name="Title 3">
            <a:extLst>
              <a:ext uri="{FF2B5EF4-FFF2-40B4-BE49-F238E27FC236}">
                <a16:creationId xmlns:a16="http://schemas.microsoft.com/office/drawing/2014/main" id="{C5B1CD53-E76E-B659-B162-FCE87FEBCFDA}"/>
              </a:ext>
            </a:extLst>
          </p:cNvPr>
          <p:cNvSpPr txBox="1">
            <a:spLocks/>
          </p:cNvSpPr>
          <p:nvPr/>
        </p:nvSpPr>
        <p:spPr>
          <a:xfrm>
            <a:off x="718315" y="662427"/>
            <a:ext cx="7527021" cy="81973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a:solidFill>
                  <a:srgbClr val="E2D4CA">
                    <a:alpha val="75000"/>
                  </a:srgbClr>
                </a:solidFill>
              </a:rPr>
              <a:t>What is Practice Transformation?</a:t>
            </a:r>
            <a:endParaRPr lang="en-US"/>
          </a:p>
        </p:txBody>
      </p:sp>
      <p:sp>
        <p:nvSpPr>
          <p:cNvPr id="16" name="TextBox 15">
            <a:extLst>
              <a:ext uri="{FF2B5EF4-FFF2-40B4-BE49-F238E27FC236}">
                <a16:creationId xmlns:a16="http://schemas.microsoft.com/office/drawing/2014/main" id="{C6B883B6-ED2B-AC53-9AFD-FD4AE46A4681}"/>
              </a:ext>
            </a:extLst>
          </p:cNvPr>
          <p:cNvSpPr txBox="1"/>
          <p:nvPr/>
        </p:nvSpPr>
        <p:spPr>
          <a:xfrm>
            <a:off x="4766736" y="1718734"/>
            <a:ext cx="7176102" cy="4606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25"/>
              </a:lnSpc>
            </a:pPr>
            <a:r>
              <a:rPr lang="en-US" sz="2400" dirty="0">
                <a:solidFill>
                  <a:schemeClr val="tx2"/>
                </a:solidFill>
                <a:cs typeface="Arial"/>
              </a:rPr>
              <a:t>An overarching strategy encompassing activities that are focused on improving care delivery at PCMP Practice Sites.  These activities include:</a:t>
            </a:r>
          </a:p>
          <a:p>
            <a:pPr marL="342900" indent="-342900">
              <a:buFont typeface="Arial"/>
              <a:buChar char="•"/>
            </a:pPr>
            <a:r>
              <a:rPr lang="en-US" sz="2400" dirty="0">
                <a:solidFill>
                  <a:schemeClr val="tx2"/>
                </a:solidFill>
                <a:cs typeface="Arial"/>
              </a:rPr>
              <a:t>Supporting practices to refine workflows &amp; improve processes</a:t>
            </a:r>
          </a:p>
          <a:p>
            <a:pPr marL="342900" indent="-342900">
              <a:buFont typeface="Arial"/>
              <a:buChar char="•"/>
            </a:pPr>
            <a:r>
              <a:rPr lang="en-US" sz="2400" dirty="0">
                <a:solidFill>
                  <a:schemeClr val="tx2"/>
                </a:solidFill>
                <a:cs typeface="Arial"/>
              </a:rPr>
              <a:t>Developing projects to improve performance measure rates</a:t>
            </a:r>
          </a:p>
          <a:p>
            <a:pPr marL="342900" indent="-342900">
              <a:buFont typeface="Arial"/>
              <a:buChar char="•"/>
            </a:pPr>
            <a:r>
              <a:rPr lang="en-US" sz="2400" dirty="0">
                <a:solidFill>
                  <a:schemeClr val="tx2"/>
                </a:solidFill>
                <a:cs typeface="Arial"/>
              </a:rPr>
              <a:t>Integrating behavioral &amp; physical health care </a:t>
            </a:r>
          </a:p>
          <a:p>
            <a:pPr marL="342900" indent="-342900">
              <a:buFont typeface="Arial"/>
              <a:buChar char="•"/>
            </a:pPr>
            <a:r>
              <a:rPr lang="en-US" sz="2400" dirty="0">
                <a:solidFill>
                  <a:schemeClr val="tx2"/>
                </a:solidFill>
                <a:cs typeface="Arial"/>
              </a:rPr>
              <a:t>Incorporating community health workers into the delivery system</a:t>
            </a:r>
          </a:p>
          <a:p>
            <a:pPr marL="342900" indent="-342900">
              <a:buFont typeface="Arial"/>
              <a:buChar char="•"/>
            </a:pPr>
            <a:r>
              <a:rPr lang="en-US" sz="2400" dirty="0">
                <a:solidFill>
                  <a:schemeClr val="tx2"/>
                </a:solidFill>
                <a:cs typeface="Arial"/>
              </a:rPr>
              <a:t>Implementing Value-Based Payment models to achieve Department quality and cost savings targets</a:t>
            </a:r>
            <a:r>
              <a:rPr lang="en-US" sz="2400" dirty="0">
                <a:solidFill>
                  <a:schemeClr val="tx2"/>
                </a:solidFill>
                <a:latin typeface="Dante"/>
                <a:cs typeface="Arial"/>
              </a:rPr>
              <a:t>.</a:t>
            </a:r>
            <a:endParaRPr lang="en-US" sz="2400" dirty="0">
              <a:solidFill>
                <a:schemeClr val="tx2"/>
              </a:solidFill>
              <a:latin typeface="Dante"/>
            </a:endParaRPr>
          </a:p>
          <a:p>
            <a:pPr>
              <a:lnSpc>
                <a:spcPts val="2325"/>
              </a:lnSpc>
            </a:pPr>
            <a:endParaRPr lang="en-US" sz="2200" dirty="0">
              <a:solidFill>
                <a:schemeClr val="tx2"/>
              </a:solidFill>
              <a:latin typeface="Dante"/>
              <a:cs typeface="Arial"/>
            </a:endParaRPr>
          </a:p>
        </p:txBody>
      </p:sp>
    </p:spTree>
    <p:extLst>
      <p:ext uri="{BB962C8B-B14F-4D97-AF65-F5344CB8AC3E}">
        <p14:creationId xmlns:p14="http://schemas.microsoft.com/office/powerpoint/2010/main" val="359338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E583-83A4-09B5-060F-9F4B169F86BA}"/>
              </a:ext>
            </a:extLst>
          </p:cNvPr>
          <p:cNvSpPr>
            <a:spLocks noGrp="1"/>
          </p:cNvSpPr>
          <p:nvPr>
            <p:ph type="title"/>
          </p:nvPr>
        </p:nvSpPr>
        <p:spPr/>
        <p:txBody>
          <a:bodyPr/>
          <a:lstStyle/>
          <a:p>
            <a:r>
              <a:rPr lang="en-GB">
                <a:solidFill>
                  <a:srgbClr val="E2D4CA">
                    <a:alpha val="75000"/>
                  </a:srgbClr>
                </a:solidFill>
              </a:rPr>
              <a:t>Practice Transformation Coaches</a:t>
            </a:r>
            <a:endParaRPr lang="en-GB"/>
          </a:p>
        </p:txBody>
      </p:sp>
      <p:sp>
        <p:nvSpPr>
          <p:cNvPr id="3" name="Content Placeholder 2">
            <a:extLst>
              <a:ext uri="{FF2B5EF4-FFF2-40B4-BE49-F238E27FC236}">
                <a16:creationId xmlns:a16="http://schemas.microsoft.com/office/drawing/2014/main" id="{51FFBBF3-439F-7FD5-2FB6-4BAA0C095B3C}"/>
              </a:ext>
            </a:extLst>
          </p:cNvPr>
          <p:cNvSpPr>
            <a:spLocks noGrp="1"/>
          </p:cNvSpPr>
          <p:nvPr>
            <p:ph idx="1"/>
          </p:nvPr>
        </p:nvSpPr>
        <p:spPr>
          <a:xfrm>
            <a:off x="838200" y="1866302"/>
            <a:ext cx="10515600" cy="3803276"/>
          </a:xfrm>
        </p:spPr>
        <p:txBody>
          <a:bodyPr vert="horz" lIns="91440" tIns="45720" rIns="91440" bIns="45720" rtlCol="0" anchor="t">
            <a:normAutofit/>
          </a:bodyPr>
          <a:lstStyle/>
          <a:p>
            <a:pPr marL="0" indent="0">
              <a:buNone/>
            </a:pPr>
            <a:r>
              <a:rPr lang="en-GB">
                <a:solidFill>
                  <a:srgbClr val="E2D4CA">
                    <a:alpha val="85000"/>
                  </a:srgbClr>
                </a:solidFill>
              </a:rPr>
              <a:t>Every PCMP Practice Site will be assigned an PT Coach.</a:t>
            </a:r>
          </a:p>
          <a:p>
            <a:pPr marL="0" indent="0">
              <a:buNone/>
            </a:pPr>
            <a:r>
              <a:rPr lang="en-GB">
                <a:solidFill>
                  <a:srgbClr val="E2D4CA">
                    <a:alpha val="85000"/>
                  </a:srgbClr>
                </a:solidFill>
              </a:rPr>
              <a:t>PT Coaches engage with PCMPs and tailor support based on the National Committee for Quality Assurance (NCQA) Patient </a:t>
            </a:r>
            <a:r>
              <a:rPr lang="en-GB" err="1">
                <a:solidFill>
                  <a:srgbClr val="E2D4CA">
                    <a:alpha val="85000"/>
                  </a:srgbClr>
                </a:solidFill>
              </a:rPr>
              <a:t>Centered</a:t>
            </a:r>
            <a:r>
              <a:rPr lang="en-GB">
                <a:solidFill>
                  <a:srgbClr val="E2D4CA">
                    <a:alpha val="85000"/>
                  </a:srgbClr>
                </a:solidFill>
              </a:rPr>
              <a:t> Medical Home (PCMH) framework to address their unique needs based on patient population, geography, and practice goals.  </a:t>
            </a:r>
          </a:p>
          <a:p>
            <a:pPr marL="0" indent="0">
              <a:buNone/>
            </a:pPr>
            <a:r>
              <a:rPr lang="en-GB">
                <a:solidFill>
                  <a:srgbClr val="E2D4CA">
                    <a:alpha val="85000"/>
                  </a:srgbClr>
                </a:solidFill>
              </a:rPr>
              <a:t>To connect with your PT Coach call 888-599-4716 or email at NHPproviders@nhpllc.org</a:t>
            </a:r>
          </a:p>
        </p:txBody>
      </p:sp>
      <p:sp>
        <p:nvSpPr>
          <p:cNvPr id="6" name="Slide Number Placeholder 5">
            <a:extLst>
              <a:ext uri="{FF2B5EF4-FFF2-40B4-BE49-F238E27FC236}">
                <a16:creationId xmlns:a16="http://schemas.microsoft.com/office/drawing/2014/main" id="{F1FB7DCA-F82C-3689-4F54-A6265E4CD3E4}"/>
              </a:ext>
            </a:extLst>
          </p:cNvPr>
          <p:cNvSpPr>
            <a:spLocks noGrp="1"/>
          </p:cNvSpPr>
          <p:nvPr>
            <p:ph type="sldNum" sz="quarter" idx="4"/>
          </p:nvPr>
        </p:nvSpPr>
        <p:spPr/>
        <p:txBody>
          <a:bodyPr/>
          <a:lstStyle/>
          <a:p>
            <a:fld id="{AE208ADF-3ADD-483D-A721-14E3EEE2C135}" type="slidenum">
              <a:rPr lang="en-US" smtClean="0"/>
              <a:pPr/>
              <a:t>51</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B8ACAAFC-DFD2-DCD9-062E-1AC44E100A9F}"/>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354439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74614-01C6-BFB1-AC70-7D1371D62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64D9A-47CE-3BF5-B1FF-945E92C04D98}"/>
              </a:ext>
            </a:extLst>
          </p:cNvPr>
          <p:cNvSpPr>
            <a:spLocks noGrp="1"/>
          </p:cNvSpPr>
          <p:nvPr>
            <p:ph type="ctrTitle"/>
          </p:nvPr>
        </p:nvSpPr>
        <p:spPr/>
        <p:txBody>
          <a:bodyPr>
            <a:normAutofit/>
          </a:bodyPr>
          <a:lstStyle/>
          <a:p>
            <a:r>
              <a:rPr lang="en-GB"/>
              <a:t>Member Attribution</a:t>
            </a:r>
          </a:p>
        </p:txBody>
      </p:sp>
    </p:spTree>
    <p:extLst>
      <p:ext uri="{BB962C8B-B14F-4D97-AF65-F5344CB8AC3E}">
        <p14:creationId xmlns:p14="http://schemas.microsoft.com/office/powerpoint/2010/main" val="3439645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C9142F-6B80-BD84-FA89-864EF11DCC44}"/>
              </a:ext>
            </a:extLst>
          </p:cNvPr>
          <p:cNvSpPr>
            <a:spLocks noGrp="1"/>
          </p:cNvSpPr>
          <p:nvPr>
            <p:ph type="title"/>
          </p:nvPr>
        </p:nvSpPr>
        <p:spPr>
          <a:xfrm>
            <a:off x="838200" y="662427"/>
            <a:ext cx="10515600" cy="819738"/>
          </a:xfrm>
        </p:spPr>
        <p:txBody>
          <a:bodyPr anchor="ctr">
            <a:normAutofit/>
          </a:bodyPr>
          <a:lstStyle/>
          <a:p>
            <a:r>
              <a:rPr lang="en-US"/>
              <a:t>Member Attribution Process for ACC Phase 3</a:t>
            </a:r>
          </a:p>
        </p:txBody>
      </p:sp>
      <p:sp>
        <p:nvSpPr>
          <p:cNvPr id="14" name="Slide Number Placeholder 5">
            <a:extLst>
              <a:ext uri="{FF2B5EF4-FFF2-40B4-BE49-F238E27FC236}">
                <a16:creationId xmlns:a16="http://schemas.microsoft.com/office/drawing/2014/main" id="{F75F785A-F1D8-8393-482C-88491AEA4286}"/>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53</a:t>
            </a:fld>
            <a:endParaRPr lang="en-US"/>
          </a:p>
        </p:txBody>
      </p:sp>
      <p:graphicFrame>
        <p:nvGraphicFramePr>
          <p:cNvPr id="3" name="Table 2">
            <a:extLst>
              <a:ext uri="{FF2B5EF4-FFF2-40B4-BE49-F238E27FC236}">
                <a16:creationId xmlns:a16="http://schemas.microsoft.com/office/drawing/2014/main" id="{69424F57-B71F-51D1-466F-1DF8833DD46A}"/>
              </a:ext>
            </a:extLst>
          </p:cNvPr>
          <p:cNvGraphicFramePr>
            <a:graphicFrameLocks noGrp="1"/>
          </p:cNvGraphicFramePr>
          <p:nvPr>
            <p:extLst>
              <p:ext uri="{D42A27DB-BD31-4B8C-83A1-F6EECF244321}">
                <p14:modId xmlns:p14="http://schemas.microsoft.com/office/powerpoint/2010/main" val="3586625745"/>
              </p:ext>
            </p:extLst>
          </p:nvPr>
        </p:nvGraphicFramePr>
        <p:xfrm>
          <a:off x="741680" y="1788161"/>
          <a:ext cx="10612120" cy="4568190"/>
        </p:xfrm>
        <a:graphic>
          <a:graphicData uri="http://schemas.openxmlformats.org/drawingml/2006/table">
            <a:tbl>
              <a:tblPr firstRow="1" firstCol="1" lastRow="1" lastCol="1" bandRow="1" bandCol="1">
                <a:tableStyleId>{5C22544A-7EE6-4342-B048-85BDC9FD1C3A}</a:tableStyleId>
              </a:tblPr>
              <a:tblGrid>
                <a:gridCol w="2310741">
                  <a:extLst>
                    <a:ext uri="{9D8B030D-6E8A-4147-A177-3AD203B41FA5}">
                      <a16:colId xmlns:a16="http://schemas.microsoft.com/office/drawing/2014/main" val="675054860"/>
                    </a:ext>
                  </a:extLst>
                </a:gridCol>
                <a:gridCol w="8301379">
                  <a:extLst>
                    <a:ext uri="{9D8B030D-6E8A-4147-A177-3AD203B41FA5}">
                      <a16:colId xmlns:a16="http://schemas.microsoft.com/office/drawing/2014/main" val="519127635"/>
                    </a:ext>
                  </a:extLst>
                </a:gridCol>
              </a:tblGrid>
              <a:tr h="452667">
                <a:tc>
                  <a:txBody>
                    <a:bodyPr/>
                    <a:lstStyle/>
                    <a:p>
                      <a:pPr marL="257810" marR="418465">
                        <a:spcBef>
                          <a:spcPts val="230"/>
                        </a:spcBef>
                        <a:buNone/>
                      </a:pPr>
                      <a:r>
                        <a:rPr lang="en-US" sz="2100" b="1" spc="-10">
                          <a:solidFill>
                            <a:srgbClr val="FFFFFF"/>
                          </a:solidFill>
                          <a:effectLst/>
                        </a:rPr>
                        <a:t>Process</a:t>
                      </a:r>
                      <a:endParaRPr lang="en-US" sz="2100">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chemeClr val="accent1"/>
                    </a:solidFill>
                  </a:tcPr>
                </a:tc>
                <a:tc>
                  <a:txBody>
                    <a:bodyPr/>
                    <a:lstStyle/>
                    <a:p>
                      <a:pPr marL="101600" marR="418465">
                        <a:spcBef>
                          <a:spcPts val="230"/>
                        </a:spcBef>
                        <a:buNone/>
                      </a:pPr>
                      <a:r>
                        <a:rPr lang="en-US" sz="2100" b="1">
                          <a:solidFill>
                            <a:srgbClr val="FFFFFF"/>
                          </a:solidFill>
                          <a:effectLst/>
                        </a:rPr>
                        <a:t>RAE</a:t>
                      </a:r>
                      <a:r>
                        <a:rPr lang="en-US" sz="2100" b="1" spc="-25">
                          <a:solidFill>
                            <a:srgbClr val="FFFFFF"/>
                          </a:solidFill>
                          <a:effectLst/>
                        </a:rPr>
                        <a:t> </a:t>
                      </a:r>
                      <a:r>
                        <a:rPr lang="en-US" sz="2100" b="1">
                          <a:solidFill>
                            <a:srgbClr val="FFFFFF"/>
                          </a:solidFill>
                          <a:effectLst/>
                        </a:rPr>
                        <a:t>Fast</a:t>
                      </a:r>
                      <a:r>
                        <a:rPr lang="en-US" sz="2100" b="1" spc="-20">
                          <a:solidFill>
                            <a:srgbClr val="FFFFFF"/>
                          </a:solidFill>
                          <a:effectLst/>
                        </a:rPr>
                        <a:t> </a:t>
                      </a:r>
                      <a:r>
                        <a:rPr lang="en-US" sz="2100" b="1" spc="-10">
                          <a:solidFill>
                            <a:srgbClr val="FFFFFF"/>
                          </a:solidFill>
                          <a:effectLst/>
                        </a:rPr>
                        <a:t>Facts</a:t>
                      </a:r>
                      <a:endParaRPr lang="en-US" sz="2100">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chemeClr val="accent1"/>
                    </a:solidFill>
                  </a:tcPr>
                </a:tc>
                <a:extLst>
                  <a:ext uri="{0D108BD9-81ED-4DB2-BD59-A6C34878D82A}">
                    <a16:rowId xmlns:a16="http://schemas.microsoft.com/office/drawing/2014/main" val="1329235558"/>
                  </a:ext>
                </a:extLst>
              </a:tr>
              <a:tr h="919418">
                <a:tc>
                  <a:txBody>
                    <a:bodyPr/>
                    <a:lstStyle/>
                    <a:p>
                      <a:pPr marL="257810" marR="418465" algn="l">
                        <a:spcBef>
                          <a:spcPts val="250"/>
                        </a:spcBef>
                        <a:buNone/>
                      </a:pPr>
                      <a:r>
                        <a:rPr lang="en-US" sz="1800" b="1" spc="-10">
                          <a:solidFill>
                            <a:srgbClr val="000000"/>
                          </a:solidFill>
                          <a:effectLst/>
                        </a:rPr>
                        <a:t>Mandatory Enrollment</a:t>
                      </a:r>
                      <a:endParaRPr lang="en-US" sz="1800">
                        <a:solidFill>
                          <a:srgbClr val="000000"/>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rgbClr val="BBC0C7"/>
                    </a:solidFill>
                  </a:tcPr>
                </a:tc>
                <a:tc>
                  <a:txBody>
                    <a:bodyPr/>
                    <a:lstStyle/>
                    <a:p>
                      <a:pPr marL="101600" marR="418465">
                        <a:lnSpc>
                          <a:spcPts val="1265"/>
                        </a:lnSpc>
                        <a:spcBef>
                          <a:spcPts val="250"/>
                        </a:spcBef>
                        <a:buNone/>
                      </a:pPr>
                      <a:endParaRPr lang="en-US" sz="1800" b="0" dirty="0">
                        <a:solidFill>
                          <a:schemeClr val="tx1"/>
                        </a:solidFill>
                        <a:effectLst/>
                      </a:endParaRPr>
                    </a:p>
                    <a:p>
                      <a:pPr marL="101600" marR="418465" lvl="0">
                        <a:lnSpc>
                          <a:spcPts val="1265"/>
                        </a:lnSpc>
                        <a:spcBef>
                          <a:spcPts val="250"/>
                        </a:spcBef>
                        <a:buNone/>
                      </a:pPr>
                      <a:r>
                        <a:rPr lang="en-US" sz="1800" b="0" dirty="0">
                          <a:solidFill>
                            <a:schemeClr val="tx1"/>
                          </a:solidFill>
                          <a:effectLst/>
                        </a:rPr>
                        <a:t>Enrollment</a:t>
                      </a:r>
                      <a:r>
                        <a:rPr lang="en-US" sz="1800" b="0" spc="-55" dirty="0">
                          <a:solidFill>
                            <a:schemeClr val="tx1"/>
                          </a:solidFill>
                          <a:effectLst/>
                        </a:rPr>
                        <a:t> </a:t>
                      </a:r>
                      <a:r>
                        <a:rPr lang="en-US" sz="1800" b="0" dirty="0">
                          <a:solidFill>
                            <a:schemeClr val="tx1"/>
                          </a:solidFill>
                          <a:effectLst/>
                        </a:rPr>
                        <a:t>is</a:t>
                      </a:r>
                      <a:r>
                        <a:rPr lang="en-US" sz="1800" b="0" spc="-55" dirty="0">
                          <a:solidFill>
                            <a:schemeClr val="tx1"/>
                          </a:solidFill>
                          <a:effectLst/>
                        </a:rPr>
                        <a:t> </a:t>
                      </a:r>
                      <a:r>
                        <a:rPr lang="en-US" sz="1800" b="0" spc="-10" dirty="0">
                          <a:solidFill>
                            <a:schemeClr val="tx1"/>
                          </a:solidFill>
                          <a:effectLst/>
                        </a:rPr>
                        <a:t>mandatory.</a:t>
                      </a:r>
                      <a:endParaRPr lang="en-US" sz="1800" b="0" dirty="0">
                        <a:solidFill>
                          <a:schemeClr val="tx1"/>
                        </a:solidFill>
                        <a:effectLst/>
                      </a:endParaRPr>
                    </a:p>
                    <a:p>
                      <a:pPr marL="101600" marR="418465">
                        <a:lnSpc>
                          <a:spcPts val="1265"/>
                        </a:lnSpc>
                        <a:buNone/>
                      </a:pPr>
                      <a:endParaRPr lang="en-US" sz="1800" b="0" dirty="0">
                        <a:solidFill>
                          <a:schemeClr val="tx1"/>
                        </a:solidFill>
                        <a:effectLst/>
                      </a:endParaRPr>
                    </a:p>
                    <a:p>
                      <a:pPr marL="101600" marR="418465" lvl="0">
                        <a:lnSpc>
                          <a:spcPts val="1265"/>
                        </a:lnSpc>
                        <a:buNone/>
                      </a:pPr>
                      <a:r>
                        <a:rPr lang="en-US" sz="1800" b="0" dirty="0">
                          <a:solidFill>
                            <a:schemeClr val="tx1"/>
                          </a:solidFill>
                          <a:effectLst/>
                        </a:rPr>
                        <a:t>No</a:t>
                      </a:r>
                      <a:r>
                        <a:rPr lang="en-US" sz="1800" b="0" spc="-35" dirty="0">
                          <a:solidFill>
                            <a:schemeClr val="tx1"/>
                          </a:solidFill>
                          <a:effectLst/>
                        </a:rPr>
                        <a:t> </a:t>
                      </a:r>
                      <a:r>
                        <a:rPr lang="en-US" sz="1800" b="0" dirty="0">
                          <a:solidFill>
                            <a:schemeClr val="tx1"/>
                          </a:solidFill>
                          <a:effectLst/>
                        </a:rPr>
                        <a:t>opt-out.</a:t>
                      </a:r>
                      <a:r>
                        <a:rPr lang="en-US" sz="1800" b="0" spc="-30" dirty="0">
                          <a:solidFill>
                            <a:schemeClr val="tx1"/>
                          </a:solidFill>
                          <a:effectLst/>
                        </a:rPr>
                        <a:t> </a:t>
                      </a:r>
                      <a:r>
                        <a:rPr lang="en-US" sz="1800" b="0" dirty="0">
                          <a:solidFill>
                            <a:schemeClr val="tx1"/>
                          </a:solidFill>
                          <a:effectLst/>
                        </a:rPr>
                        <a:t>All</a:t>
                      </a:r>
                      <a:r>
                        <a:rPr lang="en-US" sz="1800" b="0" spc="-25" dirty="0">
                          <a:solidFill>
                            <a:schemeClr val="tx1"/>
                          </a:solidFill>
                          <a:effectLst/>
                        </a:rPr>
                        <a:t> </a:t>
                      </a:r>
                      <a:r>
                        <a:rPr lang="en-US" sz="1800" b="0" dirty="0">
                          <a:solidFill>
                            <a:schemeClr val="tx1"/>
                          </a:solidFill>
                          <a:effectLst/>
                        </a:rPr>
                        <a:t>Health</a:t>
                      </a:r>
                      <a:r>
                        <a:rPr lang="en-US" sz="1800" b="0" spc="-35" dirty="0">
                          <a:solidFill>
                            <a:schemeClr val="tx1"/>
                          </a:solidFill>
                          <a:effectLst/>
                        </a:rPr>
                        <a:t> </a:t>
                      </a:r>
                      <a:r>
                        <a:rPr lang="en-US" sz="1800" b="0" dirty="0">
                          <a:solidFill>
                            <a:schemeClr val="tx1"/>
                          </a:solidFill>
                          <a:effectLst/>
                        </a:rPr>
                        <a:t>First</a:t>
                      </a:r>
                      <a:r>
                        <a:rPr lang="en-US" sz="1800" b="0" spc="-35" dirty="0">
                          <a:solidFill>
                            <a:schemeClr val="tx1"/>
                          </a:solidFill>
                          <a:effectLst/>
                        </a:rPr>
                        <a:t> </a:t>
                      </a:r>
                      <a:r>
                        <a:rPr lang="en-US" sz="1800" b="0" dirty="0">
                          <a:solidFill>
                            <a:schemeClr val="tx1"/>
                          </a:solidFill>
                          <a:effectLst/>
                        </a:rPr>
                        <a:t>Colorado</a:t>
                      </a:r>
                      <a:r>
                        <a:rPr lang="en-US" sz="1800" b="0" spc="-45" dirty="0">
                          <a:solidFill>
                            <a:schemeClr val="tx1"/>
                          </a:solidFill>
                          <a:effectLst/>
                        </a:rPr>
                        <a:t> </a:t>
                      </a:r>
                      <a:r>
                        <a:rPr lang="en-US" sz="1800" b="0" dirty="0">
                          <a:solidFill>
                            <a:schemeClr val="tx1"/>
                          </a:solidFill>
                          <a:effectLst/>
                        </a:rPr>
                        <a:t>Members</a:t>
                      </a:r>
                      <a:r>
                        <a:rPr lang="en-US" sz="1800" b="0" spc="-25" dirty="0">
                          <a:solidFill>
                            <a:schemeClr val="tx1"/>
                          </a:solidFill>
                          <a:effectLst/>
                        </a:rPr>
                        <a:t> </a:t>
                      </a:r>
                      <a:r>
                        <a:rPr lang="en-US" sz="1800" b="0" dirty="0">
                          <a:solidFill>
                            <a:schemeClr val="tx1"/>
                          </a:solidFill>
                          <a:effectLst/>
                        </a:rPr>
                        <a:t>must</a:t>
                      </a:r>
                      <a:r>
                        <a:rPr lang="en-US" sz="1800" b="0" spc="-35" dirty="0">
                          <a:solidFill>
                            <a:schemeClr val="tx1"/>
                          </a:solidFill>
                          <a:effectLst/>
                        </a:rPr>
                        <a:t> </a:t>
                      </a:r>
                      <a:r>
                        <a:rPr lang="en-US" sz="1800" b="0" spc="-10" dirty="0">
                          <a:solidFill>
                            <a:schemeClr val="tx1"/>
                          </a:solidFill>
                          <a:effectLst/>
                        </a:rPr>
                        <a:t>enroll.</a:t>
                      </a:r>
                      <a:endParaRPr lang="en-US" sz="1800" b="0" dirty="0">
                        <a:solidFill>
                          <a:schemeClr val="tx1"/>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noFill/>
                  </a:tcPr>
                </a:tc>
                <a:extLst>
                  <a:ext uri="{0D108BD9-81ED-4DB2-BD59-A6C34878D82A}">
                    <a16:rowId xmlns:a16="http://schemas.microsoft.com/office/drawing/2014/main" val="2679295820"/>
                  </a:ext>
                </a:extLst>
              </a:tr>
              <a:tr h="727012">
                <a:tc>
                  <a:txBody>
                    <a:bodyPr/>
                    <a:lstStyle/>
                    <a:p>
                      <a:pPr marL="257810" marR="418465" algn="l">
                        <a:spcBef>
                          <a:spcPts val="280"/>
                        </a:spcBef>
                        <a:buNone/>
                      </a:pPr>
                      <a:r>
                        <a:rPr lang="en-US" sz="1800" b="1" spc="-10" dirty="0">
                          <a:solidFill>
                            <a:srgbClr val="000000"/>
                          </a:solidFill>
                          <a:effectLst/>
                        </a:rPr>
                        <a:t>Enrollment </a:t>
                      </a:r>
                      <a:r>
                        <a:rPr lang="en-US" sz="1800" b="1" dirty="0">
                          <a:solidFill>
                            <a:srgbClr val="000000"/>
                          </a:solidFill>
                          <a:effectLst/>
                        </a:rPr>
                        <a:t>Effective </a:t>
                      </a:r>
                      <a:r>
                        <a:rPr lang="en-US" sz="1800" b="1" spc="-75" dirty="0">
                          <a:solidFill>
                            <a:srgbClr val="000000"/>
                          </a:solidFill>
                          <a:effectLst/>
                        </a:rPr>
                        <a:t> </a:t>
                      </a:r>
                      <a:r>
                        <a:rPr lang="en-US" sz="1800" b="1" dirty="0">
                          <a:solidFill>
                            <a:srgbClr val="000000"/>
                          </a:solidFill>
                          <a:effectLst/>
                        </a:rPr>
                        <a:t>Date</a:t>
                      </a:r>
                      <a:endParaRPr lang="en-US" sz="1800" dirty="0">
                        <a:solidFill>
                          <a:srgbClr val="000000"/>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rgbClr val="BBC0C7"/>
                    </a:solidFill>
                  </a:tcPr>
                </a:tc>
                <a:tc>
                  <a:txBody>
                    <a:bodyPr/>
                    <a:lstStyle/>
                    <a:p>
                      <a:pPr marL="101600" marR="85725">
                        <a:spcBef>
                          <a:spcPts val="910"/>
                        </a:spcBef>
                        <a:buNone/>
                      </a:pPr>
                      <a:r>
                        <a:rPr lang="en-US" sz="1800" b="0">
                          <a:solidFill>
                            <a:schemeClr val="tx1"/>
                          </a:solidFill>
                          <a:effectLst/>
                        </a:rPr>
                        <a:t>Enrollment</a:t>
                      </a:r>
                      <a:r>
                        <a:rPr lang="en-US" sz="1800" b="0" spc="-30">
                          <a:solidFill>
                            <a:schemeClr val="tx1"/>
                          </a:solidFill>
                          <a:effectLst/>
                        </a:rPr>
                        <a:t> </a:t>
                      </a:r>
                      <a:r>
                        <a:rPr lang="en-US" sz="1800" b="0">
                          <a:solidFill>
                            <a:schemeClr val="tx1"/>
                          </a:solidFill>
                          <a:effectLst/>
                        </a:rPr>
                        <a:t>begins</a:t>
                      </a:r>
                      <a:r>
                        <a:rPr lang="en-US" sz="1800" b="0" spc="-30">
                          <a:solidFill>
                            <a:schemeClr val="tx1"/>
                          </a:solidFill>
                          <a:effectLst/>
                        </a:rPr>
                        <a:t> </a:t>
                      </a:r>
                      <a:r>
                        <a:rPr lang="en-US" sz="1800" b="0">
                          <a:solidFill>
                            <a:schemeClr val="tx1"/>
                          </a:solidFill>
                          <a:effectLst/>
                        </a:rPr>
                        <a:t>upon</a:t>
                      </a:r>
                      <a:r>
                        <a:rPr lang="en-US" sz="1800" b="0" spc="-25">
                          <a:solidFill>
                            <a:schemeClr val="tx1"/>
                          </a:solidFill>
                          <a:effectLst/>
                        </a:rPr>
                        <a:t> </a:t>
                      </a:r>
                      <a:r>
                        <a:rPr lang="en-US" sz="1800" b="0">
                          <a:solidFill>
                            <a:schemeClr val="tx1"/>
                          </a:solidFill>
                          <a:effectLst/>
                        </a:rPr>
                        <a:t>Member’s</a:t>
                      </a:r>
                      <a:r>
                        <a:rPr lang="en-US" sz="1800" b="0" spc="-20">
                          <a:solidFill>
                            <a:schemeClr val="tx1"/>
                          </a:solidFill>
                          <a:effectLst/>
                        </a:rPr>
                        <a:t> </a:t>
                      </a:r>
                      <a:r>
                        <a:rPr lang="en-US" sz="1800" b="0">
                          <a:solidFill>
                            <a:schemeClr val="tx1"/>
                          </a:solidFill>
                          <a:effectLst/>
                        </a:rPr>
                        <a:t>Health</a:t>
                      </a:r>
                      <a:r>
                        <a:rPr lang="en-US" sz="1800" b="0" spc="-30">
                          <a:solidFill>
                            <a:schemeClr val="tx1"/>
                          </a:solidFill>
                          <a:effectLst/>
                        </a:rPr>
                        <a:t> </a:t>
                      </a:r>
                      <a:r>
                        <a:rPr lang="en-US" sz="1800" b="0">
                          <a:solidFill>
                            <a:schemeClr val="tx1"/>
                          </a:solidFill>
                          <a:effectLst/>
                        </a:rPr>
                        <a:t>First</a:t>
                      </a:r>
                      <a:r>
                        <a:rPr lang="en-US" sz="1800" b="0" spc="-25">
                          <a:solidFill>
                            <a:schemeClr val="tx1"/>
                          </a:solidFill>
                          <a:effectLst/>
                        </a:rPr>
                        <a:t> </a:t>
                      </a:r>
                      <a:r>
                        <a:rPr lang="en-US" sz="1800" b="0">
                          <a:solidFill>
                            <a:schemeClr val="tx1"/>
                          </a:solidFill>
                          <a:effectLst/>
                        </a:rPr>
                        <a:t>Colorado</a:t>
                      </a:r>
                      <a:r>
                        <a:rPr lang="en-US" sz="1800" b="0" spc="-30">
                          <a:solidFill>
                            <a:schemeClr val="tx1"/>
                          </a:solidFill>
                          <a:effectLst/>
                        </a:rPr>
                        <a:t> </a:t>
                      </a:r>
                      <a:r>
                        <a:rPr lang="en-US" sz="1800" b="0">
                          <a:solidFill>
                            <a:schemeClr val="tx1"/>
                          </a:solidFill>
                          <a:effectLst/>
                        </a:rPr>
                        <a:t>eligibility</a:t>
                      </a:r>
                      <a:r>
                        <a:rPr lang="en-US" sz="1800" b="0" spc="-25">
                          <a:solidFill>
                            <a:schemeClr val="tx1"/>
                          </a:solidFill>
                          <a:effectLst/>
                        </a:rPr>
                        <a:t> </a:t>
                      </a:r>
                      <a:r>
                        <a:rPr lang="en-US" sz="1800" b="0" spc="-10">
                          <a:solidFill>
                            <a:schemeClr val="tx1"/>
                          </a:solidFill>
                          <a:effectLst/>
                        </a:rPr>
                        <a:t>determination.</a:t>
                      </a:r>
                      <a:endParaRPr lang="en-US" sz="1800" b="0">
                        <a:solidFill>
                          <a:schemeClr val="tx1"/>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noFill/>
                  </a:tcPr>
                </a:tc>
                <a:extLst>
                  <a:ext uri="{0D108BD9-81ED-4DB2-BD59-A6C34878D82A}">
                    <a16:rowId xmlns:a16="http://schemas.microsoft.com/office/drawing/2014/main" val="785675939"/>
                  </a:ext>
                </a:extLst>
              </a:tr>
              <a:tr h="1069941">
                <a:tc>
                  <a:txBody>
                    <a:bodyPr/>
                    <a:lstStyle/>
                    <a:p>
                      <a:pPr marL="257810" marR="418465" algn="l">
                        <a:spcBef>
                          <a:spcPts val="345"/>
                        </a:spcBef>
                        <a:buNone/>
                      </a:pPr>
                      <a:r>
                        <a:rPr lang="en-US" sz="1800" b="1" spc="-10">
                          <a:solidFill>
                            <a:srgbClr val="000000"/>
                          </a:solidFill>
                          <a:effectLst/>
                        </a:rPr>
                        <a:t>Member Enrollment</a:t>
                      </a:r>
                      <a:r>
                        <a:rPr lang="en-US" sz="1800" b="1" spc="-75">
                          <a:solidFill>
                            <a:srgbClr val="000000"/>
                          </a:solidFill>
                          <a:effectLst/>
                        </a:rPr>
                        <a:t> </a:t>
                      </a:r>
                      <a:r>
                        <a:rPr lang="en-US" sz="1800" b="1" spc="-10">
                          <a:solidFill>
                            <a:srgbClr val="000000"/>
                          </a:solidFill>
                          <a:effectLst/>
                        </a:rPr>
                        <a:t>Region</a:t>
                      </a:r>
                      <a:endParaRPr lang="en-US" sz="1800">
                        <a:solidFill>
                          <a:srgbClr val="000000"/>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rgbClr val="BBC0C7"/>
                    </a:solidFill>
                  </a:tcPr>
                </a:tc>
                <a:tc>
                  <a:txBody>
                    <a:bodyPr/>
                    <a:lstStyle/>
                    <a:p>
                      <a:pPr marL="101600" marR="418465">
                        <a:lnSpc>
                          <a:spcPct val="98000"/>
                        </a:lnSpc>
                        <a:buNone/>
                      </a:pPr>
                      <a:r>
                        <a:rPr lang="en-US" sz="1800" b="0">
                          <a:solidFill>
                            <a:schemeClr val="tx1"/>
                          </a:solidFill>
                          <a:effectLst/>
                        </a:rPr>
                        <a:t>Member</a:t>
                      </a:r>
                      <a:r>
                        <a:rPr lang="en-US" sz="1800" b="0" spc="-55">
                          <a:solidFill>
                            <a:schemeClr val="tx1"/>
                          </a:solidFill>
                          <a:effectLst/>
                        </a:rPr>
                        <a:t> </a:t>
                      </a:r>
                      <a:r>
                        <a:rPr lang="en-US" sz="1800" b="0">
                          <a:solidFill>
                            <a:schemeClr val="tx1"/>
                          </a:solidFill>
                          <a:effectLst/>
                        </a:rPr>
                        <a:t>enrollment</a:t>
                      </a:r>
                      <a:r>
                        <a:rPr lang="en-US" sz="1800" b="0" spc="-60">
                          <a:solidFill>
                            <a:schemeClr val="tx1"/>
                          </a:solidFill>
                          <a:effectLst/>
                        </a:rPr>
                        <a:t> </a:t>
                      </a:r>
                      <a:r>
                        <a:rPr lang="en-US" sz="1800" b="0">
                          <a:solidFill>
                            <a:schemeClr val="tx1"/>
                          </a:solidFill>
                          <a:effectLst/>
                        </a:rPr>
                        <a:t>in</a:t>
                      </a:r>
                      <a:r>
                        <a:rPr lang="en-US" sz="1800" b="0" spc="-60">
                          <a:solidFill>
                            <a:schemeClr val="tx1"/>
                          </a:solidFill>
                          <a:effectLst/>
                        </a:rPr>
                        <a:t> </a:t>
                      </a:r>
                      <a:r>
                        <a:rPr lang="en-US" sz="1800" b="0">
                          <a:solidFill>
                            <a:schemeClr val="tx1"/>
                          </a:solidFill>
                          <a:effectLst/>
                        </a:rPr>
                        <a:t>the</a:t>
                      </a:r>
                      <a:r>
                        <a:rPr lang="en-US" sz="1800" b="0" spc="-60">
                          <a:solidFill>
                            <a:schemeClr val="tx1"/>
                          </a:solidFill>
                          <a:effectLst/>
                        </a:rPr>
                        <a:t> </a:t>
                      </a:r>
                      <a:r>
                        <a:rPr lang="en-US" sz="1800" b="0">
                          <a:solidFill>
                            <a:schemeClr val="tx1"/>
                          </a:solidFill>
                          <a:effectLst/>
                        </a:rPr>
                        <a:t>RAE</a:t>
                      </a:r>
                      <a:r>
                        <a:rPr lang="en-US" sz="1800" b="0" spc="-60">
                          <a:solidFill>
                            <a:schemeClr val="tx1"/>
                          </a:solidFill>
                          <a:effectLst/>
                        </a:rPr>
                        <a:t> </a:t>
                      </a:r>
                      <a:r>
                        <a:rPr lang="en-US" sz="1800" b="0">
                          <a:solidFill>
                            <a:schemeClr val="tx1"/>
                          </a:solidFill>
                          <a:effectLst/>
                        </a:rPr>
                        <a:t>is</a:t>
                      </a:r>
                      <a:r>
                        <a:rPr lang="en-US" sz="1800" b="0" spc="-60">
                          <a:solidFill>
                            <a:schemeClr val="tx1"/>
                          </a:solidFill>
                          <a:effectLst/>
                        </a:rPr>
                        <a:t> </a:t>
                      </a:r>
                      <a:r>
                        <a:rPr lang="en-US" sz="1800" b="0">
                          <a:solidFill>
                            <a:schemeClr val="tx1"/>
                          </a:solidFill>
                          <a:effectLst/>
                        </a:rPr>
                        <a:t>based</a:t>
                      </a:r>
                      <a:r>
                        <a:rPr lang="en-US" sz="1800" b="0" spc="-60">
                          <a:solidFill>
                            <a:schemeClr val="tx1"/>
                          </a:solidFill>
                          <a:effectLst/>
                        </a:rPr>
                        <a:t> </a:t>
                      </a:r>
                      <a:r>
                        <a:rPr lang="en-US" sz="1800" b="0">
                          <a:solidFill>
                            <a:schemeClr val="tx1"/>
                          </a:solidFill>
                          <a:effectLst/>
                        </a:rPr>
                        <a:t>on</a:t>
                      </a:r>
                      <a:r>
                        <a:rPr lang="en-US" sz="1800" b="0" spc="-60">
                          <a:solidFill>
                            <a:schemeClr val="tx1"/>
                          </a:solidFill>
                          <a:effectLst/>
                        </a:rPr>
                        <a:t> </a:t>
                      </a:r>
                      <a:r>
                        <a:rPr lang="en-US" sz="1800" b="0">
                          <a:solidFill>
                            <a:schemeClr val="tx1"/>
                          </a:solidFill>
                          <a:effectLst/>
                        </a:rPr>
                        <a:t>the</a:t>
                      </a:r>
                      <a:r>
                        <a:rPr lang="en-US" sz="1800" b="0" spc="-60">
                          <a:solidFill>
                            <a:schemeClr val="tx1"/>
                          </a:solidFill>
                          <a:effectLst/>
                        </a:rPr>
                        <a:t> </a:t>
                      </a:r>
                      <a:r>
                        <a:rPr lang="en-US" sz="1800" b="0">
                          <a:solidFill>
                            <a:schemeClr val="tx1"/>
                          </a:solidFill>
                          <a:effectLst/>
                        </a:rPr>
                        <a:t>physical</a:t>
                      </a:r>
                      <a:r>
                        <a:rPr lang="en-US" sz="1800" b="0" spc="-60">
                          <a:solidFill>
                            <a:schemeClr val="tx1"/>
                          </a:solidFill>
                          <a:effectLst/>
                        </a:rPr>
                        <a:t> </a:t>
                      </a:r>
                      <a:r>
                        <a:rPr lang="en-US" sz="1800" b="0">
                          <a:solidFill>
                            <a:schemeClr val="tx1"/>
                          </a:solidFill>
                          <a:effectLst/>
                        </a:rPr>
                        <a:t>location</a:t>
                      </a:r>
                      <a:r>
                        <a:rPr lang="en-US" sz="1800" b="0" spc="-60">
                          <a:solidFill>
                            <a:schemeClr val="tx1"/>
                          </a:solidFill>
                          <a:effectLst/>
                        </a:rPr>
                        <a:t> </a:t>
                      </a:r>
                      <a:r>
                        <a:rPr lang="en-US" sz="1800" b="0">
                          <a:solidFill>
                            <a:schemeClr val="tx1"/>
                          </a:solidFill>
                          <a:effectLst/>
                        </a:rPr>
                        <a:t>of</a:t>
                      </a:r>
                      <a:r>
                        <a:rPr lang="en-US" sz="1800" b="0" spc="-60">
                          <a:solidFill>
                            <a:schemeClr val="tx1"/>
                          </a:solidFill>
                          <a:effectLst/>
                        </a:rPr>
                        <a:t> </a:t>
                      </a:r>
                      <a:r>
                        <a:rPr lang="en-US" sz="1800" b="0">
                          <a:solidFill>
                            <a:schemeClr val="tx1"/>
                          </a:solidFill>
                          <a:effectLst/>
                        </a:rPr>
                        <a:t>the</a:t>
                      </a:r>
                      <a:r>
                        <a:rPr lang="en-US" sz="1800" b="0" spc="-60">
                          <a:solidFill>
                            <a:schemeClr val="tx1"/>
                          </a:solidFill>
                          <a:effectLst/>
                        </a:rPr>
                        <a:t> </a:t>
                      </a:r>
                      <a:r>
                        <a:rPr lang="en-US" sz="1800" b="0">
                          <a:solidFill>
                            <a:schemeClr val="tx1"/>
                          </a:solidFill>
                          <a:effectLst/>
                        </a:rPr>
                        <a:t>Member’s</a:t>
                      </a:r>
                      <a:r>
                        <a:rPr lang="en-US" sz="1800" b="0" spc="-60">
                          <a:solidFill>
                            <a:schemeClr val="tx1"/>
                          </a:solidFill>
                          <a:effectLst/>
                        </a:rPr>
                        <a:t> </a:t>
                      </a:r>
                      <a:r>
                        <a:rPr lang="en-US" sz="1800" b="0">
                          <a:solidFill>
                            <a:schemeClr val="tx1"/>
                          </a:solidFill>
                          <a:effectLst/>
                        </a:rPr>
                        <a:t>attributed PCMP site, or the Member’s residence if there is no prior</a:t>
                      </a:r>
                      <a:r>
                        <a:rPr lang="en-US" sz="1800" b="0" spc="-60">
                          <a:solidFill>
                            <a:schemeClr val="tx1"/>
                          </a:solidFill>
                          <a:effectLst/>
                        </a:rPr>
                        <a:t> </a:t>
                      </a:r>
                      <a:r>
                        <a:rPr lang="en-US" sz="1800" b="0">
                          <a:solidFill>
                            <a:schemeClr val="tx1"/>
                          </a:solidFill>
                          <a:effectLst/>
                        </a:rPr>
                        <a:t>claim</a:t>
                      </a:r>
                      <a:r>
                        <a:rPr lang="en-US" sz="1800" b="0" spc="-60">
                          <a:solidFill>
                            <a:schemeClr val="tx1"/>
                          </a:solidFill>
                          <a:effectLst/>
                        </a:rPr>
                        <a:t> </a:t>
                      </a:r>
                      <a:r>
                        <a:rPr lang="en-US" sz="1800" b="0">
                          <a:solidFill>
                            <a:schemeClr val="tx1"/>
                          </a:solidFill>
                          <a:effectLst/>
                        </a:rPr>
                        <a:t>or</a:t>
                      </a:r>
                      <a:r>
                        <a:rPr lang="en-US" sz="1800" b="0" spc="-60">
                          <a:solidFill>
                            <a:schemeClr val="tx1"/>
                          </a:solidFill>
                          <a:effectLst/>
                        </a:rPr>
                        <a:t> </a:t>
                      </a:r>
                      <a:r>
                        <a:rPr lang="en-US" sz="1800" b="0">
                          <a:solidFill>
                            <a:schemeClr val="tx1"/>
                          </a:solidFill>
                          <a:effectLst/>
                        </a:rPr>
                        <a:t>patient choice</a:t>
                      </a:r>
                      <a:r>
                        <a:rPr lang="en-US" sz="1800" b="0" spc="-140">
                          <a:solidFill>
                            <a:schemeClr val="tx1"/>
                          </a:solidFill>
                          <a:effectLst/>
                        </a:rPr>
                        <a:t> </a:t>
                      </a:r>
                      <a:r>
                        <a:rPr lang="en-US" sz="1800" b="0">
                          <a:solidFill>
                            <a:schemeClr val="tx1"/>
                          </a:solidFill>
                          <a:effectLst/>
                        </a:rPr>
                        <a:t>history.</a:t>
                      </a: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noFill/>
                  </a:tcPr>
                </a:tc>
                <a:extLst>
                  <a:ext uri="{0D108BD9-81ED-4DB2-BD59-A6C34878D82A}">
                    <a16:rowId xmlns:a16="http://schemas.microsoft.com/office/drawing/2014/main" val="3591143973"/>
                  </a:ext>
                </a:extLst>
              </a:tr>
              <a:tr h="1399152">
                <a:tc>
                  <a:txBody>
                    <a:bodyPr/>
                    <a:lstStyle/>
                    <a:p>
                      <a:pPr marL="257810" marR="418465" lvl="0">
                        <a:spcBef>
                          <a:spcPts val="5"/>
                        </a:spcBef>
                        <a:buNone/>
                      </a:pPr>
                      <a:r>
                        <a:rPr lang="en-US" sz="1800" b="1" i="0" u="none" strike="noStrike" spc="-10" noProof="0">
                          <a:solidFill>
                            <a:srgbClr val="000000"/>
                          </a:solidFill>
                          <a:effectLst/>
                          <a:latin typeface="Dante"/>
                        </a:rPr>
                        <a:t>Member Attribution</a:t>
                      </a:r>
                      <a:endParaRPr lang="en-US" sz="1600">
                        <a:solidFill>
                          <a:srgbClr val="000000"/>
                        </a:solidFill>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rgbClr val="BBC0C7"/>
                    </a:solidFill>
                  </a:tcPr>
                </a:tc>
                <a:tc>
                  <a:txBody>
                    <a:bodyPr/>
                    <a:lstStyle/>
                    <a:p>
                      <a:pPr marL="102235" marR="418465">
                        <a:spcBef>
                          <a:spcPts val="455"/>
                        </a:spcBef>
                        <a:buNone/>
                      </a:pPr>
                      <a:r>
                        <a:rPr lang="en-US" sz="1800" b="0" dirty="0">
                          <a:solidFill>
                            <a:schemeClr val="tx1"/>
                          </a:solidFill>
                          <a:effectLst/>
                        </a:rPr>
                        <a:t>RAE</a:t>
                      </a:r>
                      <a:r>
                        <a:rPr lang="en-US" sz="1800" b="0" spc="-35" dirty="0">
                          <a:solidFill>
                            <a:schemeClr val="tx1"/>
                          </a:solidFill>
                          <a:effectLst/>
                        </a:rPr>
                        <a:t> </a:t>
                      </a:r>
                      <a:r>
                        <a:rPr lang="en-US" sz="1800" b="0" dirty="0">
                          <a:solidFill>
                            <a:schemeClr val="tx1"/>
                          </a:solidFill>
                          <a:effectLst/>
                        </a:rPr>
                        <a:t>Members</a:t>
                      </a:r>
                      <a:r>
                        <a:rPr lang="en-US" sz="1800" b="0" spc="-35" dirty="0">
                          <a:solidFill>
                            <a:schemeClr val="tx1"/>
                          </a:solidFill>
                          <a:effectLst/>
                        </a:rPr>
                        <a:t> </a:t>
                      </a:r>
                      <a:r>
                        <a:rPr lang="en-US" sz="1800" b="0" dirty="0">
                          <a:solidFill>
                            <a:schemeClr val="tx1"/>
                          </a:solidFill>
                          <a:effectLst/>
                        </a:rPr>
                        <a:t>are</a:t>
                      </a:r>
                      <a:r>
                        <a:rPr lang="en-US" sz="1800" b="0" spc="-35" dirty="0">
                          <a:solidFill>
                            <a:schemeClr val="tx1"/>
                          </a:solidFill>
                          <a:effectLst/>
                        </a:rPr>
                        <a:t> </a:t>
                      </a:r>
                      <a:r>
                        <a:rPr lang="en-US" sz="1800" b="0" dirty="0">
                          <a:solidFill>
                            <a:schemeClr val="tx1"/>
                          </a:solidFill>
                          <a:effectLst/>
                        </a:rPr>
                        <a:t>immediately</a:t>
                      </a:r>
                      <a:r>
                        <a:rPr lang="en-US" sz="1800" b="0" spc="-40" dirty="0">
                          <a:solidFill>
                            <a:schemeClr val="tx1"/>
                          </a:solidFill>
                          <a:effectLst/>
                        </a:rPr>
                        <a:t> </a:t>
                      </a:r>
                      <a:r>
                        <a:rPr lang="en-US" sz="1800" b="0" dirty="0">
                          <a:solidFill>
                            <a:schemeClr val="tx1"/>
                          </a:solidFill>
                          <a:effectLst/>
                        </a:rPr>
                        <a:t>attributed</a:t>
                      </a:r>
                      <a:r>
                        <a:rPr lang="en-US" sz="1800" b="0" spc="-40" dirty="0">
                          <a:solidFill>
                            <a:schemeClr val="tx1"/>
                          </a:solidFill>
                          <a:effectLst/>
                        </a:rPr>
                        <a:t> </a:t>
                      </a:r>
                      <a:r>
                        <a:rPr lang="en-US" sz="1800" b="0" dirty="0">
                          <a:solidFill>
                            <a:schemeClr val="tx1"/>
                          </a:solidFill>
                          <a:effectLst/>
                        </a:rPr>
                        <a:t>to</a:t>
                      </a:r>
                      <a:r>
                        <a:rPr lang="en-US" sz="1800" b="0" spc="-40" dirty="0">
                          <a:solidFill>
                            <a:schemeClr val="tx1"/>
                          </a:solidFill>
                          <a:effectLst/>
                        </a:rPr>
                        <a:t> </a:t>
                      </a:r>
                      <a:r>
                        <a:rPr lang="en-US" sz="1800" b="0" dirty="0">
                          <a:solidFill>
                            <a:schemeClr val="tx1"/>
                          </a:solidFill>
                          <a:effectLst/>
                        </a:rPr>
                        <a:t>RAE</a:t>
                      </a:r>
                      <a:r>
                        <a:rPr lang="en-US" sz="1800" b="0" spc="-40" dirty="0">
                          <a:solidFill>
                            <a:schemeClr val="tx1"/>
                          </a:solidFill>
                          <a:effectLst/>
                        </a:rPr>
                        <a:t> </a:t>
                      </a:r>
                      <a:r>
                        <a:rPr lang="en-US" sz="1800" b="0" dirty="0">
                          <a:solidFill>
                            <a:schemeClr val="tx1"/>
                          </a:solidFill>
                          <a:effectLst/>
                        </a:rPr>
                        <a:t>upon</a:t>
                      </a:r>
                      <a:r>
                        <a:rPr lang="en-US" sz="1800" b="0" spc="-40" dirty="0">
                          <a:solidFill>
                            <a:schemeClr val="tx1"/>
                          </a:solidFill>
                          <a:effectLst/>
                        </a:rPr>
                        <a:t> </a:t>
                      </a:r>
                      <a:r>
                        <a:rPr lang="en-US" sz="1800" b="0" dirty="0">
                          <a:solidFill>
                            <a:schemeClr val="tx1"/>
                          </a:solidFill>
                          <a:effectLst/>
                        </a:rPr>
                        <a:t>being</a:t>
                      </a:r>
                      <a:r>
                        <a:rPr lang="en-US" sz="1800" b="0" spc="-40" dirty="0">
                          <a:solidFill>
                            <a:schemeClr val="tx1"/>
                          </a:solidFill>
                          <a:effectLst/>
                        </a:rPr>
                        <a:t> </a:t>
                      </a:r>
                      <a:r>
                        <a:rPr lang="en-US" sz="1800" b="0" dirty="0">
                          <a:solidFill>
                            <a:schemeClr val="tx1"/>
                          </a:solidFill>
                          <a:effectLst/>
                        </a:rPr>
                        <a:t>determined</a:t>
                      </a:r>
                      <a:r>
                        <a:rPr lang="en-US" sz="1800" b="0" spc="-40" dirty="0">
                          <a:solidFill>
                            <a:schemeClr val="tx1"/>
                          </a:solidFill>
                          <a:effectLst/>
                        </a:rPr>
                        <a:t> </a:t>
                      </a:r>
                      <a:r>
                        <a:rPr lang="en-US" sz="1800" b="0" dirty="0">
                          <a:solidFill>
                            <a:schemeClr val="tx1"/>
                          </a:solidFill>
                          <a:effectLst/>
                        </a:rPr>
                        <a:t>eligible</a:t>
                      </a:r>
                      <a:r>
                        <a:rPr lang="en-US" sz="1800" b="0" spc="-40" dirty="0">
                          <a:solidFill>
                            <a:schemeClr val="tx1"/>
                          </a:solidFill>
                          <a:effectLst/>
                        </a:rPr>
                        <a:t> </a:t>
                      </a:r>
                      <a:r>
                        <a:rPr lang="en-US" sz="1800" b="0" dirty="0">
                          <a:solidFill>
                            <a:schemeClr val="tx1"/>
                          </a:solidFill>
                          <a:effectLst/>
                        </a:rPr>
                        <a:t>for Health First Colorado benefits.</a:t>
                      </a:r>
                    </a:p>
                    <a:p>
                      <a:pPr marL="101600" marR="418465">
                        <a:lnSpc>
                          <a:spcPct val="98000"/>
                        </a:lnSpc>
                        <a:buNone/>
                      </a:pPr>
                      <a:r>
                        <a:rPr lang="en-US" sz="1800" b="0" dirty="0">
                          <a:solidFill>
                            <a:schemeClr val="tx1"/>
                          </a:solidFill>
                          <a:effectLst/>
                        </a:rPr>
                        <a:t>RAE</a:t>
                      </a:r>
                      <a:r>
                        <a:rPr lang="en-US" sz="1800" b="0" spc="-50" dirty="0">
                          <a:solidFill>
                            <a:schemeClr val="tx1"/>
                          </a:solidFill>
                          <a:effectLst/>
                        </a:rPr>
                        <a:t> </a:t>
                      </a:r>
                      <a:r>
                        <a:rPr lang="en-US" sz="1800" b="0" dirty="0">
                          <a:solidFill>
                            <a:schemeClr val="tx1"/>
                          </a:solidFill>
                          <a:effectLst/>
                        </a:rPr>
                        <a:t>Members</a:t>
                      </a:r>
                      <a:r>
                        <a:rPr lang="en-US" sz="1800" b="0" spc="-50" dirty="0">
                          <a:solidFill>
                            <a:schemeClr val="tx1"/>
                          </a:solidFill>
                          <a:effectLst/>
                        </a:rPr>
                        <a:t> </a:t>
                      </a:r>
                      <a:r>
                        <a:rPr lang="en-US" sz="1800" b="0" dirty="0">
                          <a:solidFill>
                            <a:schemeClr val="tx1"/>
                          </a:solidFill>
                          <a:effectLst/>
                        </a:rPr>
                        <a:t>are</a:t>
                      </a:r>
                      <a:r>
                        <a:rPr lang="en-US" sz="1800" b="0" spc="-50" dirty="0">
                          <a:solidFill>
                            <a:schemeClr val="tx1"/>
                          </a:solidFill>
                          <a:effectLst/>
                        </a:rPr>
                        <a:t> </a:t>
                      </a:r>
                      <a:r>
                        <a:rPr lang="en-US" sz="1800" b="0" dirty="0">
                          <a:solidFill>
                            <a:schemeClr val="tx1"/>
                          </a:solidFill>
                          <a:effectLst/>
                        </a:rPr>
                        <a:t>attributed</a:t>
                      </a:r>
                      <a:r>
                        <a:rPr lang="en-US" sz="1800" b="0" spc="-50" dirty="0">
                          <a:solidFill>
                            <a:schemeClr val="tx1"/>
                          </a:solidFill>
                          <a:effectLst/>
                        </a:rPr>
                        <a:t> </a:t>
                      </a:r>
                      <a:r>
                        <a:rPr lang="en-US" sz="1800" b="0" dirty="0">
                          <a:solidFill>
                            <a:schemeClr val="tx1"/>
                          </a:solidFill>
                          <a:effectLst/>
                        </a:rPr>
                        <a:t>to</a:t>
                      </a:r>
                      <a:r>
                        <a:rPr lang="en-US" sz="1800" b="0" spc="-60" dirty="0">
                          <a:solidFill>
                            <a:schemeClr val="tx1"/>
                          </a:solidFill>
                          <a:effectLst/>
                        </a:rPr>
                        <a:t> </a:t>
                      </a:r>
                      <a:r>
                        <a:rPr lang="en-US" sz="1800" b="0" dirty="0">
                          <a:solidFill>
                            <a:schemeClr val="tx1"/>
                          </a:solidFill>
                          <a:effectLst/>
                        </a:rPr>
                        <a:t>PCMP only when there is</a:t>
                      </a:r>
                      <a:r>
                        <a:rPr lang="en-US" sz="1800" b="0" spc="-65" dirty="0">
                          <a:solidFill>
                            <a:schemeClr val="tx1"/>
                          </a:solidFill>
                          <a:effectLst/>
                        </a:rPr>
                        <a:t> </a:t>
                      </a:r>
                      <a:r>
                        <a:rPr lang="en-US" sz="1800" b="0" dirty="0">
                          <a:solidFill>
                            <a:schemeClr val="tx1"/>
                          </a:solidFill>
                          <a:effectLst/>
                        </a:rPr>
                        <a:t>prior</a:t>
                      </a:r>
                      <a:r>
                        <a:rPr lang="en-US" sz="1800" b="0" spc="-60" dirty="0">
                          <a:solidFill>
                            <a:schemeClr val="tx1"/>
                          </a:solidFill>
                          <a:effectLst/>
                        </a:rPr>
                        <a:t> </a:t>
                      </a:r>
                      <a:r>
                        <a:rPr lang="en-US" sz="1800" b="0" dirty="0">
                          <a:solidFill>
                            <a:schemeClr val="tx1"/>
                          </a:solidFill>
                          <a:effectLst/>
                        </a:rPr>
                        <a:t>claim</a:t>
                      </a:r>
                      <a:r>
                        <a:rPr lang="en-US" sz="1800" b="0" spc="-60" dirty="0">
                          <a:solidFill>
                            <a:schemeClr val="tx1"/>
                          </a:solidFill>
                          <a:effectLst/>
                        </a:rPr>
                        <a:t> </a:t>
                      </a:r>
                      <a:r>
                        <a:rPr lang="en-US" sz="1800" b="0" dirty="0">
                          <a:solidFill>
                            <a:schemeClr val="tx1"/>
                          </a:solidFill>
                          <a:effectLst/>
                        </a:rPr>
                        <a:t>or</a:t>
                      </a:r>
                      <a:r>
                        <a:rPr lang="en-US" sz="1800" b="0" spc="-60" dirty="0">
                          <a:solidFill>
                            <a:schemeClr val="tx1"/>
                          </a:solidFill>
                          <a:effectLst/>
                        </a:rPr>
                        <a:t> </a:t>
                      </a:r>
                      <a:r>
                        <a:rPr lang="en-US" sz="1800" b="0" dirty="0">
                          <a:solidFill>
                            <a:schemeClr val="tx1"/>
                          </a:solidFill>
                          <a:effectLst/>
                        </a:rPr>
                        <a:t>patient choice</a:t>
                      </a:r>
                      <a:r>
                        <a:rPr lang="en-US" sz="1800" b="0" spc="-140" dirty="0">
                          <a:solidFill>
                            <a:schemeClr val="tx1"/>
                          </a:solidFill>
                          <a:effectLst/>
                        </a:rPr>
                        <a:t> </a:t>
                      </a:r>
                      <a:r>
                        <a:rPr lang="en-US" sz="1800" b="0" dirty="0">
                          <a:solidFill>
                            <a:schemeClr val="tx1"/>
                          </a:solidFill>
                          <a:effectLst/>
                        </a:rPr>
                        <a:t>history.</a:t>
                      </a: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noFill/>
                  </a:tcPr>
                </a:tc>
                <a:extLst>
                  <a:ext uri="{0D108BD9-81ED-4DB2-BD59-A6C34878D82A}">
                    <a16:rowId xmlns:a16="http://schemas.microsoft.com/office/drawing/2014/main" val="2090728616"/>
                  </a:ext>
                </a:extLst>
              </a:tr>
            </a:tbl>
          </a:graphicData>
        </a:graphic>
      </p:graphicFrame>
    </p:spTree>
    <p:extLst>
      <p:ext uri="{BB962C8B-B14F-4D97-AF65-F5344CB8AC3E}">
        <p14:creationId xmlns:p14="http://schemas.microsoft.com/office/powerpoint/2010/main" val="629608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5DC84-43EE-0BE2-3999-D03F54EA673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ADE1954-DF16-EF25-C70F-2AAF758F8185}"/>
              </a:ext>
            </a:extLst>
          </p:cNvPr>
          <p:cNvSpPr>
            <a:spLocks noGrp="1"/>
          </p:cNvSpPr>
          <p:nvPr>
            <p:ph type="title"/>
          </p:nvPr>
        </p:nvSpPr>
        <p:spPr>
          <a:xfrm>
            <a:off x="838200" y="662427"/>
            <a:ext cx="10515600" cy="819738"/>
          </a:xfrm>
        </p:spPr>
        <p:txBody>
          <a:bodyPr anchor="ctr">
            <a:normAutofit/>
          </a:bodyPr>
          <a:lstStyle/>
          <a:p>
            <a:r>
              <a:rPr lang="en-US"/>
              <a:t>Member Attribution Process for ACC Phase 3</a:t>
            </a:r>
          </a:p>
        </p:txBody>
      </p:sp>
      <p:sp>
        <p:nvSpPr>
          <p:cNvPr id="14" name="Slide Number Placeholder 5">
            <a:extLst>
              <a:ext uri="{FF2B5EF4-FFF2-40B4-BE49-F238E27FC236}">
                <a16:creationId xmlns:a16="http://schemas.microsoft.com/office/drawing/2014/main" id="{5456559B-C5C7-BC49-4F7F-B38BBCAFC469}"/>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54</a:t>
            </a:fld>
            <a:endParaRPr lang="en-US"/>
          </a:p>
        </p:txBody>
      </p:sp>
      <p:graphicFrame>
        <p:nvGraphicFramePr>
          <p:cNvPr id="3" name="Table 2">
            <a:extLst>
              <a:ext uri="{FF2B5EF4-FFF2-40B4-BE49-F238E27FC236}">
                <a16:creationId xmlns:a16="http://schemas.microsoft.com/office/drawing/2014/main" id="{6B87CDA2-7FFF-2E51-1A9D-E5F8E7060F2D}"/>
              </a:ext>
            </a:extLst>
          </p:cNvPr>
          <p:cNvGraphicFramePr>
            <a:graphicFrameLocks noGrp="1"/>
          </p:cNvGraphicFramePr>
          <p:nvPr>
            <p:extLst>
              <p:ext uri="{D42A27DB-BD31-4B8C-83A1-F6EECF244321}">
                <p14:modId xmlns:p14="http://schemas.microsoft.com/office/powerpoint/2010/main" val="931145366"/>
              </p:ext>
            </p:extLst>
          </p:nvPr>
        </p:nvGraphicFramePr>
        <p:xfrm>
          <a:off x="838200" y="1595019"/>
          <a:ext cx="10835640" cy="4600554"/>
        </p:xfrm>
        <a:graphic>
          <a:graphicData uri="http://schemas.openxmlformats.org/drawingml/2006/table">
            <a:tbl>
              <a:tblPr firstRow="1" firstCol="1" lastRow="1" lastCol="1" bandRow="1" bandCol="1">
                <a:tableStyleId>{5C22544A-7EE6-4342-B048-85BDC9FD1C3A}</a:tableStyleId>
              </a:tblPr>
              <a:tblGrid>
                <a:gridCol w="2361431">
                  <a:extLst>
                    <a:ext uri="{9D8B030D-6E8A-4147-A177-3AD203B41FA5}">
                      <a16:colId xmlns:a16="http://schemas.microsoft.com/office/drawing/2014/main" val="675054860"/>
                    </a:ext>
                  </a:extLst>
                </a:gridCol>
                <a:gridCol w="8474209">
                  <a:extLst>
                    <a:ext uri="{9D8B030D-6E8A-4147-A177-3AD203B41FA5}">
                      <a16:colId xmlns:a16="http://schemas.microsoft.com/office/drawing/2014/main" val="519127635"/>
                    </a:ext>
                  </a:extLst>
                </a:gridCol>
              </a:tblGrid>
              <a:tr h="444529">
                <a:tc>
                  <a:txBody>
                    <a:bodyPr/>
                    <a:lstStyle/>
                    <a:p>
                      <a:pPr marL="257810" marR="418465">
                        <a:spcBef>
                          <a:spcPts val="230"/>
                        </a:spcBef>
                        <a:buNone/>
                      </a:pPr>
                      <a:r>
                        <a:rPr lang="en-US" sz="2300" b="1" spc="-10">
                          <a:solidFill>
                            <a:srgbClr val="FFFFFF"/>
                          </a:solidFill>
                          <a:effectLst/>
                        </a:rPr>
                        <a:t>Process</a:t>
                      </a:r>
                      <a:endParaRPr lang="en-US" sz="2300">
                        <a:effectLst/>
                      </a:endParaRPr>
                    </a:p>
                  </a:txBody>
                  <a:tcPr marL="0" marR="0" marT="0" marB="0">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chemeClr val="accent1"/>
                    </a:solidFill>
                  </a:tcPr>
                </a:tc>
                <a:tc>
                  <a:txBody>
                    <a:bodyPr/>
                    <a:lstStyle/>
                    <a:p>
                      <a:pPr marL="101600" marR="418465">
                        <a:spcBef>
                          <a:spcPts val="230"/>
                        </a:spcBef>
                        <a:buNone/>
                      </a:pPr>
                      <a:r>
                        <a:rPr lang="en-US" sz="2300" b="1">
                          <a:solidFill>
                            <a:srgbClr val="FFFFFF"/>
                          </a:solidFill>
                          <a:effectLst/>
                        </a:rPr>
                        <a:t>RAE</a:t>
                      </a:r>
                      <a:r>
                        <a:rPr lang="en-US" sz="2300" b="1" spc="-25">
                          <a:solidFill>
                            <a:srgbClr val="FFFFFF"/>
                          </a:solidFill>
                          <a:effectLst/>
                        </a:rPr>
                        <a:t> </a:t>
                      </a:r>
                      <a:r>
                        <a:rPr lang="en-US" sz="2300" b="1">
                          <a:solidFill>
                            <a:srgbClr val="FFFFFF"/>
                          </a:solidFill>
                          <a:effectLst/>
                        </a:rPr>
                        <a:t>Fast</a:t>
                      </a:r>
                      <a:r>
                        <a:rPr lang="en-US" sz="2300" b="1" spc="-20">
                          <a:solidFill>
                            <a:srgbClr val="FFFFFF"/>
                          </a:solidFill>
                          <a:effectLst/>
                        </a:rPr>
                        <a:t> </a:t>
                      </a:r>
                      <a:r>
                        <a:rPr lang="en-US" sz="2300" b="1" spc="-10">
                          <a:solidFill>
                            <a:srgbClr val="FFFFFF"/>
                          </a:solidFill>
                          <a:effectLst/>
                        </a:rPr>
                        <a:t>Facts</a:t>
                      </a:r>
                      <a:endParaRPr lang="en-US" sz="2300">
                        <a:effectLst/>
                      </a:endParaRPr>
                    </a:p>
                  </a:txBody>
                  <a:tcPr marL="0" marR="0" marT="0" marB="0">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chemeClr val="accent1"/>
                    </a:solidFill>
                  </a:tcPr>
                </a:tc>
                <a:extLst>
                  <a:ext uri="{0D108BD9-81ED-4DB2-BD59-A6C34878D82A}">
                    <a16:rowId xmlns:a16="http://schemas.microsoft.com/office/drawing/2014/main" val="1329235558"/>
                  </a:ext>
                </a:extLst>
              </a:tr>
              <a:tr h="4156025">
                <a:tc>
                  <a:txBody>
                    <a:bodyPr/>
                    <a:lstStyle/>
                    <a:p>
                      <a:pPr marR="418465" algn="ctr">
                        <a:spcBef>
                          <a:spcPts val="965"/>
                        </a:spcBef>
                        <a:buNone/>
                      </a:pPr>
                      <a:r>
                        <a:rPr lang="en-US" sz="1900">
                          <a:solidFill>
                            <a:srgbClr val="000000"/>
                          </a:solidFill>
                          <a:effectLst/>
                        </a:rPr>
                        <a:t>Member Re-Attribution</a:t>
                      </a:r>
                    </a:p>
                    <a:p>
                      <a:pPr marL="257810" marR="170815" algn="l">
                        <a:lnSpc>
                          <a:spcPts val="1265"/>
                        </a:lnSpc>
                        <a:buNone/>
                      </a:pPr>
                      <a:endParaRPr lang="en-US" sz="1900" b="1" spc="-10">
                        <a:solidFill>
                          <a:srgbClr val="000000"/>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rgbClr val="BBC0C7"/>
                    </a:solidFill>
                  </a:tcPr>
                </a:tc>
                <a:tc>
                  <a:txBody>
                    <a:bodyPr/>
                    <a:lstStyle/>
                    <a:p>
                      <a:pPr marL="101600" marR="418465" indent="0">
                        <a:spcBef>
                          <a:spcPts val="345"/>
                        </a:spcBef>
                        <a:buNone/>
                      </a:pPr>
                      <a:endParaRPr lang="en-US" sz="1900" b="0" dirty="0">
                        <a:solidFill>
                          <a:schemeClr val="tx1"/>
                        </a:solidFill>
                        <a:effectLst/>
                      </a:endParaRPr>
                    </a:p>
                    <a:p>
                      <a:pPr marL="101600" marR="418465" lvl="0" indent="0">
                        <a:spcBef>
                          <a:spcPts val="345"/>
                        </a:spcBef>
                        <a:buNone/>
                      </a:pPr>
                      <a:r>
                        <a:rPr lang="en-US" sz="1900" b="0" dirty="0">
                          <a:solidFill>
                            <a:schemeClr val="tx1"/>
                          </a:solidFill>
                          <a:effectLst/>
                        </a:rPr>
                        <a:t>The Department</a:t>
                      </a:r>
                      <a:r>
                        <a:rPr lang="en-US" sz="1900" b="0" spc="-50" dirty="0">
                          <a:solidFill>
                            <a:schemeClr val="tx1"/>
                          </a:solidFill>
                          <a:effectLst/>
                        </a:rPr>
                        <a:t> </a:t>
                      </a:r>
                      <a:r>
                        <a:rPr lang="en-US" sz="1900" b="0" dirty="0">
                          <a:solidFill>
                            <a:schemeClr val="tx1"/>
                          </a:solidFill>
                          <a:effectLst/>
                        </a:rPr>
                        <a:t>will</a:t>
                      </a:r>
                      <a:r>
                        <a:rPr lang="en-US" sz="1900" b="0" spc="-45" dirty="0">
                          <a:solidFill>
                            <a:schemeClr val="tx1"/>
                          </a:solidFill>
                          <a:effectLst/>
                        </a:rPr>
                        <a:t> </a:t>
                      </a:r>
                      <a:r>
                        <a:rPr lang="en-US" sz="1900" b="0" dirty="0">
                          <a:solidFill>
                            <a:schemeClr val="tx1"/>
                          </a:solidFill>
                          <a:effectLst/>
                        </a:rPr>
                        <a:t>run</a:t>
                      </a:r>
                      <a:r>
                        <a:rPr lang="en-US" sz="1900" b="0" spc="-50" dirty="0">
                          <a:solidFill>
                            <a:schemeClr val="tx1"/>
                          </a:solidFill>
                          <a:effectLst/>
                        </a:rPr>
                        <a:t> </a:t>
                      </a:r>
                      <a:r>
                        <a:rPr lang="en-US" sz="1900" b="0" dirty="0">
                          <a:solidFill>
                            <a:schemeClr val="tx1"/>
                          </a:solidFill>
                          <a:effectLst/>
                        </a:rPr>
                        <a:t>a</a:t>
                      </a:r>
                      <a:r>
                        <a:rPr lang="en-US" sz="1900" b="0" spc="-50" dirty="0">
                          <a:solidFill>
                            <a:schemeClr val="tx1"/>
                          </a:solidFill>
                          <a:effectLst/>
                        </a:rPr>
                        <a:t> </a:t>
                      </a:r>
                      <a:r>
                        <a:rPr lang="en-US" sz="1900" b="0" dirty="0">
                          <a:solidFill>
                            <a:schemeClr val="tx1"/>
                          </a:solidFill>
                          <a:effectLst/>
                        </a:rPr>
                        <a:t>re-attribution</a:t>
                      </a:r>
                      <a:r>
                        <a:rPr lang="en-US" sz="1900" b="0" spc="-50" dirty="0">
                          <a:solidFill>
                            <a:schemeClr val="tx1"/>
                          </a:solidFill>
                          <a:effectLst/>
                        </a:rPr>
                        <a:t> </a:t>
                      </a:r>
                      <a:r>
                        <a:rPr lang="en-US" sz="1900" b="0" dirty="0">
                          <a:solidFill>
                            <a:schemeClr val="tx1"/>
                          </a:solidFill>
                          <a:effectLst/>
                        </a:rPr>
                        <a:t>process</a:t>
                      </a:r>
                      <a:r>
                        <a:rPr lang="en-US" sz="1900" b="0" spc="-50" dirty="0">
                          <a:solidFill>
                            <a:schemeClr val="tx1"/>
                          </a:solidFill>
                          <a:effectLst/>
                        </a:rPr>
                        <a:t> </a:t>
                      </a:r>
                      <a:r>
                        <a:rPr lang="en-US" sz="1900" b="0" dirty="0">
                          <a:solidFill>
                            <a:schemeClr val="tx1"/>
                          </a:solidFill>
                          <a:effectLst/>
                        </a:rPr>
                        <a:t>to</a:t>
                      </a:r>
                      <a:r>
                        <a:rPr lang="en-US" sz="1900" b="0" spc="-50" dirty="0">
                          <a:solidFill>
                            <a:schemeClr val="tx1"/>
                          </a:solidFill>
                          <a:effectLst/>
                        </a:rPr>
                        <a:t> </a:t>
                      </a:r>
                      <a:r>
                        <a:rPr lang="en-US" sz="1900" b="0" dirty="0">
                          <a:solidFill>
                            <a:schemeClr val="tx1"/>
                          </a:solidFill>
                          <a:effectLst/>
                        </a:rPr>
                        <a:t>attribute</a:t>
                      </a:r>
                      <a:r>
                        <a:rPr lang="en-US" sz="1900" b="0" spc="-45" dirty="0">
                          <a:solidFill>
                            <a:schemeClr val="tx1"/>
                          </a:solidFill>
                          <a:effectLst/>
                        </a:rPr>
                        <a:t> </a:t>
                      </a:r>
                      <a:r>
                        <a:rPr lang="en-US" sz="1900" b="0" dirty="0">
                          <a:solidFill>
                            <a:schemeClr val="tx1"/>
                          </a:solidFill>
                          <a:effectLst/>
                        </a:rPr>
                        <a:t>RAE Members/PCMPs</a:t>
                      </a:r>
                      <a:r>
                        <a:rPr lang="en-US" sz="1900" b="0" spc="-140" dirty="0">
                          <a:solidFill>
                            <a:schemeClr val="tx1"/>
                          </a:solidFill>
                          <a:effectLst/>
                        </a:rPr>
                        <a:t> </a:t>
                      </a:r>
                      <a:r>
                        <a:rPr lang="en-US" sz="1900" b="0" dirty="0">
                          <a:solidFill>
                            <a:schemeClr val="tx1"/>
                          </a:solidFill>
                          <a:effectLst/>
                        </a:rPr>
                        <a:t>based</a:t>
                      </a:r>
                      <a:r>
                        <a:rPr lang="en-US" sz="1900" b="0" spc="-150" dirty="0">
                          <a:solidFill>
                            <a:schemeClr val="tx1"/>
                          </a:solidFill>
                          <a:effectLst/>
                        </a:rPr>
                        <a:t> </a:t>
                      </a:r>
                      <a:r>
                        <a:rPr lang="en-US" sz="1900" b="0" dirty="0">
                          <a:solidFill>
                            <a:schemeClr val="tx1"/>
                          </a:solidFill>
                          <a:effectLst/>
                        </a:rPr>
                        <a:t>on</a:t>
                      </a:r>
                      <a:r>
                        <a:rPr lang="en-US" sz="1900" b="0" spc="-145" dirty="0">
                          <a:solidFill>
                            <a:schemeClr val="tx1"/>
                          </a:solidFill>
                          <a:effectLst/>
                        </a:rPr>
                        <a:t> </a:t>
                      </a:r>
                      <a:r>
                        <a:rPr lang="en-US" sz="1900" b="0" dirty="0">
                          <a:solidFill>
                            <a:schemeClr val="tx1"/>
                          </a:solidFill>
                          <a:effectLst/>
                        </a:rPr>
                        <a:t>claims</a:t>
                      </a:r>
                      <a:r>
                        <a:rPr lang="en-US" sz="1900" b="0" spc="-145" dirty="0">
                          <a:solidFill>
                            <a:schemeClr val="tx1"/>
                          </a:solidFill>
                          <a:effectLst/>
                        </a:rPr>
                        <a:t> </a:t>
                      </a:r>
                      <a:r>
                        <a:rPr lang="en-US" sz="1900" b="0" dirty="0">
                          <a:solidFill>
                            <a:schemeClr val="tx1"/>
                          </a:solidFill>
                          <a:effectLst/>
                        </a:rPr>
                        <a:t>during</a:t>
                      </a:r>
                      <a:r>
                        <a:rPr lang="en-US" sz="1900" b="0" spc="-145" dirty="0">
                          <a:solidFill>
                            <a:schemeClr val="tx1"/>
                          </a:solidFill>
                          <a:effectLst/>
                        </a:rPr>
                        <a:t> </a:t>
                      </a:r>
                      <a:r>
                        <a:rPr lang="en-US" sz="1900" b="0" dirty="0">
                          <a:solidFill>
                            <a:schemeClr val="tx1"/>
                          </a:solidFill>
                          <a:effectLst/>
                        </a:rPr>
                        <a:t>the</a:t>
                      </a:r>
                      <a:r>
                        <a:rPr lang="en-US" sz="1900" b="0" spc="-150" dirty="0">
                          <a:solidFill>
                            <a:schemeClr val="tx1"/>
                          </a:solidFill>
                          <a:effectLst/>
                        </a:rPr>
                        <a:t> </a:t>
                      </a:r>
                      <a:r>
                        <a:rPr lang="en-US" sz="1900" b="0" dirty="0">
                          <a:solidFill>
                            <a:schemeClr val="tx1"/>
                          </a:solidFill>
                          <a:effectLst/>
                        </a:rPr>
                        <a:t>most</a:t>
                      </a:r>
                      <a:r>
                        <a:rPr lang="en-US" sz="1900" b="0" spc="-145" dirty="0">
                          <a:solidFill>
                            <a:schemeClr val="tx1"/>
                          </a:solidFill>
                          <a:effectLst/>
                        </a:rPr>
                        <a:t> </a:t>
                      </a:r>
                      <a:r>
                        <a:rPr lang="en-US" sz="1900" b="0" dirty="0">
                          <a:solidFill>
                            <a:schemeClr val="tx1"/>
                          </a:solidFill>
                          <a:effectLst/>
                        </a:rPr>
                        <a:t>recent</a:t>
                      </a:r>
                      <a:r>
                        <a:rPr lang="en-US" sz="1900" b="0" spc="-150" dirty="0">
                          <a:solidFill>
                            <a:schemeClr val="tx1"/>
                          </a:solidFill>
                          <a:effectLst/>
                        </a:rPr>
                        <a:t> </a:t>
                      </a:r>
                      <a:r>
                        <a:rPr lang="en-US" sz="1900" b="0" dirty="0">
                          <a:solidFill>
                            <a:schemeClr val="tx1"/>
                          </a:solidFill>
                          <a:effectLst/>
                        </a:rPr>
                        <a:t>18</a:t>
                      </a:r>
                      <a:r>
                        <a:rPr lang="en-US" sz="1900" b="0" spc="-140" dirty="0">
                          <a:solidFill>
                            <a:schemeClr val="tx1"/>
                          </a:solidFill>
                          <a:effectLst/>
                        </a:rPr>
                        <a:t> </a:t>
                      </a:r>
                      <a:r>
                        <a:rPr lang="en-US" sz="1900" b="0" dirty="0">
                          <a:solidFill>
                            <a:schemeClr val="tx1"/>
                          </a:solidFill>
                          <a:effectLst/>
                        </a:rPr>
                        <a:t>months.</a:t>
                      </a:r>
                      <a:endParaRPr lang="en-US" sz="1900" dirty="0"/>
                    </a:p>
                    <a:p>
                      <a:pPr marL="387350" marR="418465" lvl="0" indent="-285750">
                        <a:spcBef>
                          <a:spcPts val="345"/>
                        </a:spcBef>
                        <a:buFont typeface="Arial"/>
                        <a:buChar char="•"/>
                      </a:pPr>
                      <a:r>
                        <a:rPr lang="en-US" sz="1900" b="0" dirty="0">
                          <a:solidFill>
                            <a:schemeClr val="tx1"/>
                          </a:solidFill>
                          <a:effectLst/>
                        </a:rPr>
                        <a:t>This process occurs monthly for members ages 0 to 1 and unattributed members.</a:t>
                      </a:r>
                    </a:p>
                    <a:p>
                      <a:pPr marL="387350" marR="418465" lvl="0" indent="-285750">
                        <a:spcBef>
                          <a:spcPts val="345"/>
                        </a:spcBef>
                        <a:buFont typeface="Arial"/>
                        <a:buChar char="•"/>
                      </a:pPr>
                      <a:r>
                        <a:rPr lang="en-US" sz="1900" b="0" dirty="0">
                          <a:solidFill>
                            <a:schemeClr val="tx1"/>
                          </a:solidFill>
                          <a:effectLst/>
                        </a:rPr>
                        <a:t>This process occurs quarterly for all members.</a:t>
                      </a:r>
                    </a:p>
                    <a:p>
                      <a:pPr marL="101600" marR="418465" lvl="0" indent="0">
                        <a:spcBef>
                          <a:spcPts val="345"/>
                        </a:spcBef>
                        <a:buNone/>
                      </a:pPr>
                      <a:endParaRPr lang="en-US" sz="1900" b="0" dirty="0">
                        <a:solidFill>
                          <a:schemeClr val="tx1"/>
                        </a:solidFill>
                        <a:effectLst/>
                      </a:endParaRPr>
                    </a:p>
                    <a:p>
                      <a:pPr marL="101600" marR="418465" lvl="0" indent="0">
                        <a:spcBef>
                          <a:spcPts val="345"/>
                        </a:spcBef>
                        <a:buNone/>
                      </a:pPr>
                      <a:r>
                        <a:rPr lang="en-US" sz="1900" b="0" dirty="0">
                          <a:solidFill>
                            <a:schemeClr val="tx1"/>
                          </a:solidFill>
                          <a:effectLst/>
                        </a:rPr>
                        <a:t>If</a:t>
                      </a:r>
                      <a:r>
                        <a:rPr lang="en-US" sz="1900" b="0" spc="-65" dirty="0">
                          <a:solidFill>
                            <a:schemeClr val="tx1"/>
                          </a:solidFill>
                          <a:effectLst/>
                        </a:rPr>
                        <a:t> </a:t>
                      </a:r>
                      <a:r>
                        <a:rPr lang="en-US" sz="1900" b="0" dirty="0">
                          <a:solidFill>
                            <a:schemeClr val="tx1"/>
                          </a:solidFill>
                          <a:effectLst/>
                        </a:rPr>
                        <a:t>the</a:t>
                      </a:r>
                      <a:r>
                        <a:rPr lang="en-US" sz="1900" b="0" spc="-60" dirty="0">
                          <a:solidFill>
                            <a:schemeClr val="tx1"/>
                          </a:solidFill>
                          <a:effectLst/>
                        </a:rPr>
                        <a:t> </a:t>
                      </a:r>
                      <a:r>
                        <a:rPr lang="en-US" sz="1900" b="0" dirty="0">
                          <a:solidFill>
                            <a:schemeClr val="tx1"/>
                          </a:solidFill>
                          <a:effectLst/>
                        </a:rPr>
                        <a:t>Member’s</a:t>
                      </a:r>
                      <a:r>
                        <a:rPr lang="en-US" sz="1900" b="0" spc="-50" dirty="0">
                          <a:solidFill>
                            <a:schemeClr val="tx1"/>
                          </a:solidFill>
                          <a:effectLst/>
                        </a:rPr>
                        <a:t> </a:t>
                      </a:r>
                      <a:r>
                        <a:rPr lang="en-US" sz="1900" b="0" dirty="0">
                          <a:solidFill>
                            <a:schemeClr val="tx1"/>
                          </a:solidFill>
                          <a:effectLst/>
                        </a:rPr>
                        <a:t>new</a:t>
                      </a:r>
                      <a:r>
                        <a:rPr lang="en-US" sz="1900" b="0" spc="-60" dirty="0">
                          <a:solidFill>
                            <a:schemeClr val="tx1"/>
                          </a:solidFill>
                          <a:effectLst/>
                        </a:rPr>
                        <a:t> </a:t>
                      </a:r>
                      <a:r>
                        <a:rPr lang="en-US" sz="1900" b="0" dirty="0">
                          <a:solidFill>
                            <a:schemeClr val="tx1"/>
                          </a:solidFill>
                          <a:effectLst/>
                        </a:rPr>
                        <a:t>attributed</a:t>
                      </a:r>
                      <a:r>
                        <a:rPr lang="en-US" sz="1900" b="0" spc="-55" dirty="0">
                          <a:solidFill>
                            <a:schemeClr val="tx1"/>
                          </a:solidFill>
                          <a:effectLst/>
                        </a:rPr>
                        <a:t> </a:t>
                      </a:r>
                      <a:r>
                        <a:rPr lang="en-US" sz="1900" b="0" dirty="0">
                          <a:solidFill>
                            <a:schemeClr val="tx1"/>
                          </a:solidFill>
                          <a:effectLst/>
                        </a:rPr>
                        <a:t>PCMP</a:t>
                      </a:r>
                      <a:r>
                        <a:rPr lang="en-US" sz="1900" b="0" spc="-60" dirty="0">
                          <a:solidFill>
                            <a:schemeClr val="tx1"/>
                          </a:solidFill>
                          <a:effectLst/>
                        </a:rPr>
                        <a:t> </a:t>
                      </a:r>
                      <a:r>
                        <a:rPr lang="en-US" sz="1900" b="0" dirty="0">
                          <a:solidFill>
                            <a:schemeClr val="tx1"/>
                          </a:solidFill>
                          <a:effectLst/>
                        </a:rPr>
                        <a:t>is</a:t>
                      </a:r>
                      <a:r>
                        <a:rPr lang="en-US" sz="1900" b="0" spc="-60" dirty="0">
                          <a:solidFill>
                            <a:schemeClr val="tx1"/>
                          </a:solidFill>
                          <a:effectLst/>
                        </a:rPr>
                        <a:t> </a:t>
                      </a:r>
                      <a:r>
                        <a:rPr lang="en-US" sz="1900" b="0" dirty="0">
                          <a:solidFill>
                            <a:schemeClr val="tx1"/>
                          </a:solidFill>
                          <a:effectLst/>
                        </a:rPr>
                        <a:t>in</a:t>
                      </a:r>
                      <a:r>
                        <a:rPr lang="en-US" sz="1900" b="0" spc="-60" dirty="0">
                          <a:solidFill>
                            <a:schemeClr val="tx1"/>
                          </a:solidFill>
                          <a:effectLst/>
                        </a:rPr>
                        <a:t> </a:t>
                      </a:r>
                      <a:r>
                        <a:rPr lang="en-US" sz="1900" b="0" dirty="0">
                          <a:solidFill>
                            <a:schemeClr val="tx1"/>
                          </a:solidFill>
                          <a:effectLst/>
                        </a:rPr>
                        <a:t>a</a:t>
                      </a:r>
                      <a:r>
                        <a:rPr lang="en-US" sz="1900" b="0" spc="-55" dirty="0">
                          <a:solidFill>
                            <a:schemeClr val="tx1"/>
                          </a:solidFill>
                          <a:effectLst/>
                        </a:rPr>
                        <a:t> </a:t>
                      </a:r>
                      <a:r>
                        <a:rPr lang="en-US" sz="1900" b="0" dirty="0">
                          <a:solidFill>
                            <a:schemeClr val="tx1"/>
                          </a:solidFill>
                          <a:effectLst/>
                        </a:rPr>
                        <a:t>different</a:t>
                      </a:r>
                      <a:r>
                        <a:rPr lang="en-US" sz="1900" b="0" spc="-60" dirty="0">
                          <a:solidFill>
                            <a:schemeClr val="tx1"/>
                          </a:solidFill>
                          <a:effectLst/>
                        </a:rPr>
                        <a:t> </a:t>
                      </a:r>
                      <a:r>
                        <a:rPr lang="en-US" sz="1900" b="0" dirty="0">
                          <a:solidFill>
                            <a:schemeClr val="tx1"/>
                          </a:solidFill>
                          <a:effectLst/>
                        </a:rPr>
                        <a:t>region,</a:t>
                      </a:r>
                      <a:r>
                        <a:rPr lang="en-US" sz="1900" b="0" spc="-60" dirty="0">
                          <a:solidFill>
                            <a:schemeClr val="tx1"/>
                          </a:solidFill>
                          <a:effectLst/>
                        </a:rPr>
                        <a:t> </a:t>
                      </a:r>
                      <a:r>
                        <a:rPr lang="en-US" sz="1900" b="0" dirty="0">
                          <a:solidFill>
                            <a:schemeClr val="tx1"/>
                          </a:solidFill>
                          <a:effectLst/>
                        </a:rPr>
                        <a:t>the</a:t>
                      </a:r>
                      <a:r>
                        <a:rPr lang="en-US" sz="1900" b="0" spc="-60" dirty="0">
                          <a:solidFill>
                            <a:schemeClr val="tx1"/>
                          </a:solidFill>
                          <a:effectLst/>
                        </a:rPr>
                        <a:t> </a:t>
                      </a:r>
                      <a:r>
                        <a:rPr lang="en-US" sz="1900" b="0" dirty="0">
                          <a:solidFill>
                            <a:schemeClr val="tx1"/>
                          </a:solidFill>
                          <a:effectLst/>
                        </a:rPr>
                        <a:t>Member’s</a:t>
                      </a:r>
                      <a:r>
                        <a:rPr lang="en-US" sz="1900" b="0" spc="-55" dirty="0">
                          <a:solidFill>
                            <a:schemeClr val="tx1"/>
                          </a:solidFill>
                          <a:effectLst/>
                        </a:rPr>
                        <a:t> </a:t>
                      </a:r>
                      <a:r>
                        <a:rPr lang="en-US" sz="1900" b="0" spc="-25" dirty="0">
                          <a:solidFill>
                            <a:schemeClr val="tx1"/>
                          </a:solidFill>
                          <a:effectLst/>
                        </a:rPr>
                        <a:t>RAE</a:t>
                      </a:r>
                      <a:r>
                        <a:rPr lang="en-US" sz="1900" b="0" dirty="0">
                          <a:solidFill>
                            <a:schemeClr val="tx1"/>
                          </a:solidFill>
                          <a:effectLst/>
                        </a:rPr>
                        <a:t> enrollment</a:t>
                      </a:r>
                      <a:r>
                        <a:rPr lang="en-US" sz="1900" b="0" spc="-40" dirty="0">
                          <a:solidFill>
                            <a:schemeClr val="tx1"/>
                          </a:solidFill>
                          <a:effectLst/>
                        </a:rPr>
                        <a:t> </a:t>
                      </a:r>
                      <a:r>
                        <a:rPr lang="en-US" sz="1900" b="0" dirty="0">
                          <a:solidFill>
                            <a:schemeClr val="tx1"/>
                          </a:solidFill>
                          <a:effectLst/>
                        </a:rPr>
                        <a:t>will</a:t>
                      </a:r>
                      <a:r>
                        <a:rPr lang="en-US" sz="1900" b="0" spc="-35" dirty="0">
                          <a:solidFill>
                            <a:schemeClr val="tx1"/>
                          </a:solidFill>
                          <a:effectLst/>
                        </a:rPr>
                        <a:t> </a:t>
                      </a:r>
                      <a:r>
                        <a:rPr lang="en-US" sz="1900" b="0" dirty="0">
                          <a:solidFill>
                            <a:schemeClr val="tx1"/>
                          </a:solidFill>
                          <a:effectLst/>
                        </a:rPr>
                        <a:t>change</a:t>
                      </a:r>
                      <a:r>
                        <a:rPr lang="en-US" sz="1900" b="0" spc="-35" dirty="0">
                          <a:solidFill>
                            <a:schemeClr val="tx1"/>
                          </a:solidFill>
                          <a:effectLst/>
                        </a:rPr>
                        <a:t> </a:t>
                      </a:r>
                      <a:r>
                        <a:rPr lang="en-US" sz="1900" b="0" dirty="0">
                          <a:solidFill>
                            <a:schemeClr val="tx1"/>
                          </a:solidFill>
                          <a:effectLst/>
                        </a:rPr>
                        <a:t>to</a:t>
                      </a:r>
                      <a:r>
                        <a:rPr lang="en-US" sz="1900" b="0" spc="-40" dirty="0">
                          <a:solidFill>
                            <a:schemeClr val="tx1"/>
                          </a:solidFill>
                          <a:effectLst/>
                        </a:rPr>
                        <a:t> </a:t>
                      </a:r>
                      <a:r>
                        <a:rPr lang="en-US" sz="1900" b="0" dirty="0">
                          <a:solidFill>
                            <a:schemeClr val="tx1"/>
                          </a:solidFill>
                          <a:effectLst/>
                        </a:rPr>
                        <a:t>the</a:t>
                      </a:r>
                      <a:r>
                        <a:rPr lang="en-US" sz="1900" b="0" spc="-35" dirty="0">
                          <a:solidFill>
                            <a:schemeClr val="tx1"/>
                          </a:solidFill>
                          <a:effectLst/>
                        </a:rPr>
                        <a:t> </a:t>
                      </a:r>
                      <a:r>
                        <a:rPr lang="en-US" sz="1900" b="0" dirty="0">
                          <a:solidFill>
                            <a:schemeClr val="tx1"/>
                          </a:solidFill>
                          <a:effectLst/>
                        </a:rPr>
                        <a:t>PCMP’s</a:t>
                      </a:r>
                      <a:r>
                        <a:rPr lang="en-US" sz="1900" b="0" spc="-35" dirty="0">
                          <a:solidFill>
                            <a:schemeClr val="tx1"/>
                          </a:solidFill>
                          <a:effectLst/>
                        </a:rPr>
                        <a:t> </a:t>
                      </a:r>
                      <a:r>
                        <a:rPr lang="en-US" sz="1900" b="0" spc="-10" dirty="0">
                          <a:solidFill>
                            <a:schemeClr val="tx1"/>
                          </a:solidFill>
                          <a:effectLst/>
                        </a:rPr>
                        <a:t>region. </a:t>
                      </a:r>
                      <a:r>
                        <a:rPr lang="en-US" sz="1900" b="0" dirty="0">
                          <a:solidFill>
                            <a:schemeClr val="tx1"/>
                          </a:solidFill>
                          <a:effectLst/>
                        </a:rPr>
                        <a:t>Members will receive a letter from Health First Colorado Enrollment informing them of the change with the PCMP and/or RAE information.</a:t>
                      </a:r>
                    </a:p>
                    <a:p>
                      <a:pPr marL="101600" marR="418465">
                        <a:lnSpc>
                          <a:spcPts val="1265"/>
                        </a:lnSpc>
                        <a:buNone/>
                      </a:pPr>
                      <a:endParaRPr lang="en-US" sz="1900" b="0" dirty="0">
                        <a:solidFill>
                          <a:schemeClr val="tx1"/>
                        </a:solidFill>
                        <a:effectLst/>
                      </a:endParaRPr>
                    </a:p>
                  </a:txBody>
                  <a:tcPr marL="0" marR="0" marT="0" marB="0">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noFill/>
                  </a:tcPr>
                </a:tc>
                <a:extLst>
                  <a:ext uri="{0D108BD9-81ED-4DB2-BD59-A6C34878D82A}">
                    <a16:rowId xmlns:a16="http://schemas.microsoft.com/office/drawing/2014/main" val="3572035638"/>
                  </a:ext>
                </a:extLst>
              </a:tr>
            </a:tbl>
          </a:graphicData>
        </a:graphic>
      </p:graphicFrame>
      <p:pic>
        <p:nvPicPr>
          <p:cNvPr id="2" name="Picture 1" descr="A blue and green logo with a leaf&#10;&#10;AI-generated content may be incorrect.">
            <a:extLst>
              <a:ext uri="{FF2B5EF4-FFF2-40B4-BE49-F238E27FC236}">
                <a16:creationId xmlns:a16="http://schemas.microsoft.com/office/drawing/2014/main" id="{8F4726F0-2810-E94E-6A75-1755947D02E2}"/>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807757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0069-E6BA-7BD7-E7E0-2888FA043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D0A00-00E1-DFD3-1BFE-EA5D569FF43A}"/>
              </a:ext>
            </a:extLst>
          </p:cNvPr>
          <p:cNvSpPr>
            <a:spLocks noGrp="1"/>
          </p:cNvSpPr>
          <p:nvPr>
            <p:ph type="ctrTitle"/>
          </p:nvPr>
        </p:nvSpPr>
        <p:spPr>
          <a:xfrm>
            <a:off x="1850709" y="2827896"/>
            <a:ext cx="8490581" cy="1746195"/>
          </a:xfrm>
        </p:spPr>
        <p:txBody>
          <a:bodyPr>
            <a:normAutofit/>
          </a:bodyPr>
          <a:lstStyle/>
          <a:p>
            <a:r>
              <a:rPr lang="en-GB"/>
              <a:t>Payment Process</a:t>
            </a:r>
          </a:p>
        </p:txBody>
      </p:sp>
    </p:spTree>
    <p:extLst>
      <p:ext uri="{BB962C8B-B14F-4D97-AF65-F5344CB8AC3E}">
        <p14:creationId xmlns:p14="http://schemas.microsoft.com/office/powerpoint/2010/main" val="3622689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49122-F381-43A0-5BB9-CEABA7281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C702A5-4437-A5CB-26AE-A0322D7E2298}"/>
              </a:ext>
            </a:extLst>
          </p:cNvPr>
          <p:cNvSpPr>
            <a:spLocks noGrp="1"/>
          </p:cNvSpPr>
          <p:nvPr>
            <p:ph type="title"/>
          </p:nvPr>
        </p:nvSpPr>
        <p:spPr>
          <a:xfrm>
            <a:off x="838199" y="662427"/>
            <a:ext cx="10510521" cy="819738"/>
          </a:xfrm>
        </p:spPr>
        <p:txBody>
          <a:bodyPr>
            <a:normAutofit/>
          </a:bodyPr>
          <a:lstStyle/>
          <a:p>
            <a:r>
              <a:rPr lang="en-US">
                <a:solidFill>
                  <a:schemeClr val="tx1">
                    <a:alpha val="75000"/>
                  </a:schemeClr>
                </a:solidFill>
              </a:rPr>
              <a:t>PMPM Maximum Payment Structure</a:t>
            </a:r>
          </a:p>
        </p:txBody>
      </p:sp>
      <p:sp>
        <p:nvSpPr>
          <p:cNvPr id="9" name="Rectangle 8">
            <a:extLst>
              <a:ext uri="{FF2B5EF4-FFF2-40B4-BE49-F238E27FC236}">
                <a16:creationId xmlns:a16="http://schemas.microsoft.com/office/drawing/2014/main" id="{4ECBE6B0-5E33-00BC-02E3-CF67F37BE9F6}"/>
              </a:ext>
            </a:extLst>
          </p:cNvPr>
          <p:cNvSpPr/>
          <p:nvPr/>
        </p:nvSpPr>
        <p:spPr>
          <a:xfrm>
            <a:off x="838199" y="1977530"/>
            <a:ext cx="11038115" cy="15710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7" name="Table 6">
            <a:extLst>
              <a:ext uri="{FF2B5EF4-FFF2-40B4-BE49-F238E27FC236}">
                <a16:creationId xmlns:a16="http://schemas.microsoft.com/office/drawing/2014/main" id="{3C7BE9A8-4D4C-664A-A53C-DA2C0EC8EB7A}"/>
              </a:ext>
            </a:extLst>
          </p:cNvPr>
          <p:cNvGraphicFramePr>
            <a:graphicFrameLocks noGrp="1"/>
          </p:cNvGraphicFramePr>
          <p:nvPr>
            <p:extLst>
              <p:ext uri="{D42A27DB-BD31-4B8C-83A1-F6EECF244321}">
                <p14:modId xmlns:p14="http://schemas.microsoft.com/office/powerpoint/2010/main" val="1254796297"/>
              </p:ext>
            </p:extLst>
          </p:nvPr>
        </p:nvGraphicFramePr>
        <p:xfrm>
          <a:off x="912856" y="1809710"/>
          <a:ext cx="10361206" cy="4408210"/>
        </p:xfrm>
        <a:graphic>
          <a:graphicData uri="http://schemas.openxmlformats.org/drawingml/2006/table">
            <a:tbl>
              <a:tblPr firstRow="1" bandRow="1">
                <a:tableStyleId>{5C22544A-7EE6-4342-B048-85BDC9FD1C3A}</a:tableStyleId>
              </a:tblPr>
              <a:tblGrid>
                <a:gridCol w="2370957">
                  <a:extLst>
                    <a:ext uri="{9D8B030D-6E8A-4147-A177-3AD203B41FA5}">
                      <a16:colId xmlns:a16="http://schemas.microsoft.com/office/drawing/2014/main" val="3723742329"/>
                    </a:ext>
                  </a:extLst>
                </a:gridCol>
                <a:gridCol w="2010445">
                  <a:extLst>
                    <a:ext uri="{9D8B030D-6E8A-4147-A177-3AD203B41FA5}">
                      <a16:colId xmlns:a16="http://schemas.microsoft.com/office/drawing/2014/main" val="1474536303"/>
                    </a:ext>
                  </a:extLst>
                </a:gridCol>
                <a:gridCol w="2032102">
                  <a:extLst>
                    <a:ext uri="{9D8B030D-6E8A-4147-A177-3AD203B41FA5}">
                      <a16:colId xmlns:a16="http://schemas.microsoft.com/office/drawing/2014/main" val="955151490"/>
                    </a:ext>
                  </a:extLst>
                </a:gridCol>
                <a:gridCol w="1875461">
                  <a:extLst>
                    <a:ext uri="{9D8B030D-6E8A-4147-A177-3AD203B41FA5}">
                      <a16:colId xmlns:a16="http://schemas.microsoft.com/office/drawing/2014/main" val="3463167078"/>
                    </a:ext>
                  </a:extLst>
                </a:gridCol>
                <a:gridCol w="2072241">
                  <a:extLst>
                    <a:ext uri="{9D8B030D-6E8A-4147-A177-3AD203B41FA5}">
                      <a16:colId xmlns:a16="http://schemas.microsoft.com/office/drawing/2014/main" val="1213898077"/>
                    </a:ext>
                  </a:extLst>
                </a:gridCol>
              </a:tblGrid>
              <a:tr h="484386">
                <a:tc>
                  <a:txBody>
                    <a:bodyPr/>
                    <a:lstStyle/>
                    <a:p>
                      <a:endParaRPr lang="en-GB" sz="2800"/>
                    </a:p>
                  </a:txBody>
                  <a:tcPr/>
                </a:tc>
                <a:tc>
                  <a:txBody>
                    <a:bodyPr/>
                    <a:lstStyle/>
                    <a:p>
                      <a:pPr algn="ctr"/>
                      <a:r>
                        <a:rPr lang="en-GB" sz="2800"/>
                        <a:t>Tier 1</a:t>
                      </a:r>
                    </a:p>
                  </a:txBody>
                  <a:tcPr anchor="ctr"/>
                </a:tc>
                <a:tc>
                  <a:txBody>
                    <a:bodyPr/>
                    <a:lstStyle/>
                    <a:p>
                      <a:pPr algn="ctr"/>
                      <a:r>
                        <a:rPr lang="en-GB" sz="2800"/>
                        <a:t>Tier 2</a:t>
                      </a:r>
                    </a:p>
                  </a:txBody>
                  <a:tcPr anchor="ctr"/>
                </a:tc>
                <a:tc>
                  <a:txBody>
                    <a:bodyPr/>
                    <a:lstStyle/>
                    <a:p>
                      <a:pPr algn="ctr"/>
                      <a:r>
                        <a:rPr lang="en-GB" sz="2800"/>
                        <a:t>Tier 3</a:t>
                      </a:r>
                    </a:p>
                  </a:txBody>
                  <a:tcPr anchor="ctr"/>
                </a:tc>
                <a:tc>
                  <a:txBody>
                    <a:bodyPr/>
                    <a:lstStyle/>
                    <a:p>
                      <a:pPr algn="ctr"/>
                      <a:r>
                        <a:rPr lang="en-GB" sz="2800"/>
                        <a:t>Tier 3+</a:t>
                      </a:r>
                    </a:p>
                  </a:txBody>
                  <a:tcPr anchor="ctr"/>
                </a:tc>
                <a:extLst>
                  <a:ext uri="{0D108BD9-81ED-4DB2-BD59-A6C34878D82A}">
                    <a16:rowId xmlns:a16="http://schemas.microsoft.com/office/drawing/2014/main" val="2274359013"/>
                  </a:ext>
                </a:extLst>
              </a:tr>
              <a:tr h="859164">
                <a:tc>
                  <a:txBody>
                    <a:bodyPr/>
                    <a:lstStyle/>
                    <a:p>
                      <a:r>
                        <a:rPr lang="en-GB" sz="2800"/>
                        <a:t>PMPM Max (up to)</a:t>
                      </a:r>
                    </a:p>
                  </a:txBody>
                  <a:tcPr anchor="ctr"/>
                </a:tc>
                <a:tc>
                  <a:txBody>
                    <a:bodyPr/>
                    <a:lstStyle/>
                    <a:p>
                      <a:pPr algn="ctr"/>
                      <a:r>
                        <a:rPr lang="en-GB" sz="2800"/>
                        <a:t>$2.00</a:t>
                      </a:r>
                    </a:p>
                  </a:txBody>
                  <a:tcPr anchor="ctr"/>
                </a:tc>
                <a:tc>
                  <a:txBody>
                    <a:bodyPr/>
                    <a:lstStyle/>
                    <a:p>
                      <a:pPr algn="ctr"/>
                      <a:r>
                        <a:rPr lang="en-GB" sz="2800" dirty="0"/>
                        <a:t>$4.50</a:t>
                      </a:r>
                    </a:p>
                  </a:txBody>
                  <a:tcPr anchor="ctr"/>
                </a:tc>
                <a:tc>
                  <a:txBody>
                    <a:bodyPr/>
                    <a:lstStyle/>
                    <a:p>
                      <a:pPr algn="ctr"/>
                      <a:r>
                        <a:rPr lang="en-GB" sz="2800"/>
                        <a:t>$7.00</a:t>
                      </a:r>
                    </a:p>
                  </a:txBody>
                  <a:tcPr anchor="ctr"/>
                </a:tc>
                <a:tc>
                  <a:txBody>
                    <a:bodyPr/>
                    <a:lstStyle/>
                    <a:p>
                      <a:pPr algn="ctr"/>
                      <a:r>
                        <a:rPr lang="en-GB" sz="2800"/>
                        <a:t>$10.00</a:t>
                      </a:r>
                    </a:p>
                  </a:txBody>
                  <a:tcPr anchor="ctr"/>
                </a:tc>
                <a:extLst>
                  <a:ext uri="{0D108BD9-81ED-4DB2-BD59-A6C34878D82A}">
                    <a16:rowId xmlns:a16="http://schemas.microsoft.com/office/drawing/2014/main" val="1325846135"/>
                  </a:ext>
                </a:extLst>
              </a:tr>
              <a:tr h="757831">
                <a:tc>
                  <a:txBody>
                    <a:bodyPr/>
                    <a:lstStyle/>
                    <a:p>
                      <a:r>
                        <a:rPr lang="en-US" sz="1800" i="1" dirty="0"/>
                        <a:t>Practice Assessment (7%)</a:t>
                      </a:r>
                    </a:p>
                  </a:txBody>
                  <a:tcPr anchor="ctr"/>
                </a:tc>
                <a:tc>
                  <a:txBody>
                    <a:bodyPr/>
                    <a:lstStyle/>
                    <a:p>
                      <a:pPr algn="ctr" fontAlgn="b"/>
                      <a:r>
                        <a:rPr lang="en-US" sz="1800" b="0" i="1" u="none" strike="noStrike">
                          <a:solidFill>
                            <a:srgbClr val="000000"/>
                          </a:solidFill>
                          <a:effectLst/>
                          <a:latin typeface="+mn-lt"/>
                        </a:rPr>
                        <a:t>$0.14 (7% of $2.00)</a:t>
                      </a:r>
                    </a:p>
                  </a:txBody>
                  <a:tcPr marL="7620" marR="7620" marT="7620" marB="0" anchor="ctr"/>
                </a:tc>
                <a:tc>
                  <a:txBody>
                    <a:bodyPr/>
                    <a:lstStyle/>
                    <a:p>
                      <a:pPr algn="ctr" fontAlgn="b"/>
                      <a:r>
                        <a:rPr lang="en-US" sz="1800" b="0" i="1" u="none" strike="noStrike">
                          <a:solidFill>
                            <a:srgbClr val="000000"/>
                          </a:solidFill>
                          <a:effectLst/>
                          <a:latin typeface="+mn-lt"/>
                        </a:rPr>
                        <a:t>$0.32 (7% of $4.50)</a:t>
                      </a:r>
                    </a:p>
                  </a:txBody>
                  <a:tcPr marL="7620" marR="7620" marT="7620" marB="0" anchor="ctr"/>
                </a:tc>
                <a:tc>
                  <a:txBody>
                    <a:bodyPr/>
                    <a:lstStyle/>
                    <a:p>
                      <a:pPr marL="0" lvl="0" algn="ctr">
                        <a:lnSpc>
                          <a:spcPct val="100000"/>
                        </a:lnSpc>
                        <a:spcBef>
                          <a:spcPts val="0"/>
                        </a:spcBef>
                        <a:spcAft>
                          <a:spcPts val="0"/>
                        </a:spcAft>
                        <a:buNone/>
                      </a:pPr>
                      <a:endParaRPr lang="en-US" sz="1800" b="0" i="1" u="none" strike="noStrike" kern="1200" noProof="0">
                        <a:solidFill>
                          <a:srgbClr val="000000"/>
                        </a:solidFill>
                        <a:effectLst/>
                        <a:latin typeface="+mn-lt"/>
                        <a:ea typeface="+mn-ea"/>
                        <a:cs typeface="+mn-cs"/>
                      </a:endParaRPr>
                    </a:p>
                    <a:p>
                      <a:pPr marL="0" lvl="0" algn="ctr" defTabSz="914400">
                        <a:lnSpc>
                          <a:spcPct val="100000"/>
                        </a:lnSpc>
                        <a:spcBef>
                          <a:spcPts val="0"/>
                        </a:spcBef>
                        <a:spcAft>
                          <a:spcPts val="0"/>
                        </a:spcAft>
                        <a:buNone/>
                      </a:pPr>
                      <a:r>
                        <a:rPr lang="en-US" sz="1800" b="0" i="1" u="none" strike="noStrike" kern="1200" noProof="0">
                          <a:solidFill>
                            <a:srgbClr val="000000"/>
                          </a:solidFill>
                          <a:effectLst/>
                          <a:latin typeface="+mn-lt"/>
                          <a:ea typeface="+mn-ea"/>
                          <a:cs typeface="+mn-cs"/>
                        </a:rPr>
                        <a:t>$0.49 (7% of $7.00)</a:t>
                      </a:r>
                      <a:endParaRPr lang="en-US"/>
                    </a:p>
                    <a:p>
                      <a:pPr lvl="0" algn="ctr">
                        <a:buNone/>
                      </a:pPr>
                      <a:endParaRPr lang="en-US" sz="1800" b="0" i="1" u="none" strike="noStrike">
                        <a:solidFill>
                          <a:srgbClr val="000000"/>
                        </a:solidFill>
                        <a:effectLst/>
                        <a:latin typeface="+mn-lt"/>
                      </a:endParaRPr>
                    </a:p>
                  </a:txBody>
                  <a:tcPr marL="7620" marR="7620" marT="7620" marB="0" anchor="ctr"/>
                </a:tc>
                <a:tc>
                  <a:txBody>
                    <a:bodyPr/>
                    <a:lstStyle/>
                    <a:p>
                      <a:pPr algn="ctr" fontAlgn="b"/>
                      <a:r>
                        <a:rPr lang="en-US" sz="1800" b="0" i="1" u="none" strike="noStrike">
                          <a:solidFill>
                            <a:srgbClr val="000000"/>
                          </a:solidFill>
                          <a:effectLst/>
                          <a:latin typeface="+mn-lt"/>
                        </a:rPr>
                        <a:t>$0.70 (7% of $10.00)</a:t>
                      </a:r>
                    </a:p>
                  </a:txBody>
                  <a:tcPr marL="7620" marR="7620" marT="7620" marB="0" anchor="ctr"/>
                </a:tc>
                <a:extLst>
                  <a:ext uri="{0D108BD9-81ED-4DB2-BD59-A6C34878D82A}">
                    <a16:rowId xmlns:a16="http://schemas.microsoft.com/office/drawing/2014/main" val="10656310"/>
                  </a:ext>
                </a:extLst>
              </a:tr>
              <a:tr h="755233">
                <a:tc>
                  <a:txBody>
                    <a:bodyPr/>
                    <a:lstStyle/>
                    <a:p>
                      <a:r>
                        <a:rPr lang="en-US" sz="1800" i="1"/>
                        <a:t>CC and Acuity (70%)</a:t>
                      </a:r>
                    </a:p>
                  </a:txBody>
                  <a:tcPr anchor="ctr"/>
                </a:tc>
                <a:tc>
                  <a:txBody>
                    <a:bodyPr/>
                    <a:lstStyle/>
                    <a:p>
                      <a:pPr algn="ctr" fontAlgn="b"/>
                      <a:r>
                        <a:rPr lang="en-US" sz="1800" b="0" i="1" u="none" strike="noStrike">
                          <a:solidFill>
                            <a:srgbClr val="000000"/>
                          </a:solidFill>
                          <a:effectLst/>
                          <a:latin typeface="+mn-lt"/>
                        </a:rPr>
                        <a:t> $1.40 (70% of $2.00)</a:t>
                      </a:r>
                    </a:p>
                  </a:txBody>
                  <a:tcPr marL="7620" marR="7620" marT="7620" marB="0" anchor="ctr"/>
                </a:tc>
                <a:tc>
                  <a:txBody>
                    <a:bodyPr/>
                    <a:lstStyle/>
                    <a:p>
                      <a:pPr algn="ctr" fontAlgn="b"/>
                      <a:r>
                        <a:rPr lang="en-US" sz="1800" b="0" i="1" u="none" strike="noStrike">
                          <a:solidFill>
                            <a:srgbClr val="000000"/>
                          </a:solidFill>
                          <a:effectLst/>
                          <a:latin typeface="+mn-lt"/>
                        </a:rPr>
                        <a:t>$3.15 (70% of $4.50)</a:t>
                      </a:r>
                    </a:p>
                  </a:txBody>
                  <a:tcPr marL="7620" marR="7620" marT="7620" marB="0" anchor="ctr"/>
                </a:tc>
                <a:tc>
                  <a:txBody>
                    <a:bodyPr/>
                    <a:lstStyle/>
                    <a:p>
                      <a:pPr lvl="0" algn="ctr">
                        <a:lnSpc>
                          <a:spcPct val="100000"/>
                        </a:lnSpc>
                        <a:spcBef>
                          <a:spcPts val="0"/>
                        </a:spcBef>
                        <a:spcAft>
                          <a:spcPts val="0"/>
                        </a:spcAft>
                        <a:buNone/>
                      </a:pPr>
                      <a:endParaRPr lang="en-US" sz="1800" b="0" i="1" u="none" strike="noStrike" noProof="0">
                        <a:solidFill>
                          <a:srgbClr val="000000"/>
                        </a:solidFill>
                        <a:effectLst/>
                        <a:latin typeface="Dante"/>
                      </a:endParaRPr>
                    </a:p>
                    <a:p>
                      <a:pPr lvl="0" algn="ctr">
                        <a:lnSpc>
                          <a:spcPct val="100000"/>
                        </a:lnSpc>
                        <a:spcBef>
                          <a:spcPts val="0"/>
                        </a:spcBef>
                        <a:spcAft>
                          <a:spcPts val="0"/>
                        </a:spcAft>
                        <a:buNone/>
                      </a:pPr>
                      <a:r>
                        <a:rPr lang="en-US" sz="1800" b="0" i="1" u="none" strike="noStrike" noProof="0">
                          <a:solidFill>
                            <a:srgbClr val="000000"/>
                          </a:solidFill>
                          <a:effectLst/>
                          <a:latin typeface="Dante"/>
                        </a:rPr>
                        <a:t>$4.90 (70% of $7.00)</a:t>
                      </a:r>
                      <a:endParaRPr lang="en-US" sz="1800" b="0" i="0" u="none" strike="noStrike" noProof="0">
                        <a:solidFill>
                          <a:srgbClr val="000000"/>
                        </a:solidFill>
                        <a:effectLst/>
                        <a:latin typeface="Dante"/>
                      </a:endParaRPr>
                    </a:p>
                    <a:p>
                      <a:pPr lvl="0" algn="ctr">
                        <a:buNone/>
                      </a:pPr>
                      <a:endParaRPr lang="en-US" sz="1800" b="0" i="1" u="none" strike="noStrike">
                        <a:solidFill>
                          <a:srgbClr val="000000"/>
                        </a:solidFill>
                        <a:effectLst/>
                        <a:latin typeface="+mn-lt"/>
                      </a:endParaRPr>
                    </a:p>
                  </a:txBody>
                  <a:tcPr marL="7620" marR="7620" marT="7620" marB="0" anchor="ctr"/>
                </a:tc>
                <a:tc>
                  <a:txBody>
                    <a:bodyPr/>
                    <a:lstStyle/>
                    <a:p>
                      <a:pPr algn="ctr" fontAlgn="b"/>
                      <a:r>
                        <a:rPr lang="en-US" sz="1800" b="0" i="1" u="none" strike="noStrike">
                          <a:solidFill>
                            <a:srgbClr val="000000"/>
                          </a:solidFill>
                          <a:effectLst/>
                          <a:latin typeface="+mn-lt"/>
                        </a:rPr>
                        <a:t>$7.00 (70% of $10.00)</a:t>
                      </a:r>
                    </a:p>
                  </a:txBody>
                  <a:tcPr marL="7620" marR="7620" marT="7620" marB="0" anchor="ctr"/>
                </a:tc>
                <a:extLst>
                  <a:ext uri="{0D108BD9-81ED-4DB2-BD59-A6C34878D82A}">
                    <a16:rowId xmlns:a16="http://schemas.microsoft.com/office/drawing/2014/main" val="2352435777"/>
                  </a:ext>
                </a:extLst>
              </a:tr>
              <a:tr h="642005">
                <a:tc>
                  <a:txBody>
                    <a:bodyPr/>
                    <a:lstStyle/>
                    <a:p>
                      <a:r>
                        <a:rPr lang="en-US" sz="1800" i="1"/>
                        <a:t>Integrated BH (7%)</a:t>
                      </a:r>
                    </a:p>
                  </a:txBody>
                  <a:tcPr anchor="ctr"/>
                </a:tc>
                <a:tc>
                  <a:txBody>
                    <a:bodyPr/>
                    <a:lstStyle/>
                    <a:p>
                      <a:pPr algn="ctr" fontAlgn="b"/>
                      <a:r>
                        <a:rPr lang="en-US" sz="1800" b="0" i="1" u="none" strike="noStrike">
                          <a:solidFill>
                            <a:srgbClr val="000000"/>
                          </a:solidFill>
                          <a:effectLst/>
                          <a:latin typeface="+mn-lt"/>
                        </a:rPr>
                        <a:t>$0.14 (7% of $2.00)</a:t>
                      </a:r>
                    </a:p>
                  </a:txBody>
                  <a:tcPr marL="7620" marR="7620" marT="7620" marB="0" anchor="ctr"/>
                </a:tc>
                <a:tc>
                  <a:txBody>
                    <a:bodyPr/>
                    <a:lstStyle/>
                    <a:p>
                      <a:pPr algn="ctr" fontAlgn="b"/>
                      <a:r>
                        <a:rPr lang="en-US" sz="1800" b="0" i="1" u="none" strike="noStrike">
                          <a:solidFill>
                            <a:srgbClr val="000000"/>
                          </a:solidFill>
                          <a:effectLst/>
                          <a:latin typeface="+mn-lt"/>
                        </a:rPr>
                        <a:t>$0.32 (7% of $4.50)</a:t>
                      </a:r>
                    </a:p>
                  </a:txBody>
                  <a:tcPr marL="7620" marR="7620" marT="7620" marB="0" anchor="ctr"/>
                </a:tc>
                <a:tc>
                  <a:txBody>
                    <a:bodyPr/>
                    <a:lstStyle/>
                    <a:p>
                      <a:pPr lvl="0" algn="ctr">
                        <a:lnSpc>
                          <a:spcPct val="100000"/>
                        </a:lnSpc>
                        <a:spcBef>
                          <a:spcPts val="0"/>
                        </a:spcBef>
                        <a:spcAft>
                          <a:spcPts val="0"/>
                        </a:spcAft>
                        <a:buNone/>
                      </a:pPr>
                      <a:endParaRPr lang="en-US" sz="1800" b="0" i="1" u="none" strike="noStrike" noProof="0">
                        <a:solidFill>
                          <a:srgbClr val="000000"/>
                        </a:solidFill>
                        <a:effectLst/>
                        <a:latin typeface="Dante"/>
                      </a:endParaRPr>
                    </a:p>
                    <a:p>
                      <a:pPr lvl="0" algn="ctr">
                        <a:buNone/>
                      </a:pPr>
                      <a:r>
                        <a:rPr lang="en-US" sz="1800" b="0" i="1" u="none" strike="noStrike">
                          <a:solidFill>
                            <a:srgbClr val="000000"/>
                          </a:solidFill>
                          <a:effectLst/>
                          <a:latin typeface="+mn-lt"/>
                        </a:rPr>
                        <a:t>$0.49 (7% of $7.00)</a:t>
                      </a:r>
                    </a:p>
                  </a:txBody>
                  <a:tcPr marL="7620" marR="7620" marT="7620" marB="0" anchor="ctr"/>
                </a:tc>
                <a:tc>
                  <a:txBody>
                    <a:bodyPr/>
                    <a:lstStyle/>
                    <a:p>
                      <a:pPr algn="ctr" fontAlgn="b"/>
                      <a:r>
                        <a:rPr lang="en-US" sz="1800" b="0" i="1" u="none" strike="noStrike">
                          <a:solidFill>
                            <a:srgbClr val="000000"/>
                          </a:solidFill>
                          <a:effectLst/>
                          <a:latin typeface="+mn-lt"/>
                        </a:rPr>
                        <a:t>$0.70 (7% of $10.00)</a:t>
                      </a:r>
                    </a:p>
                  </a:txBody>
                  <a:tcPr marL="7620" marR="7620" marT="7620" marB="0" anchor="ctr"/>
                </a:tc>
                <a:extLst>
                  <a:ext uri="{0D108BD9-81ED-4DB2-BD59-A6C34878D82A}">
                    <a16:rowId xmlns:a16="http://schemas.microsoft.com/office/drawing/2014/main" val="2600024931"/>
                  </a:ext>
                </a:extLst>
              </a:tr>
              <a:tr h="642005">
                <a:tc>
                  <a:txBody>
                    <a:bodyPr/>
                    <a:lstStyle/>
                    <a:p>
                      <a:r>
                        <a:rPr lang="en-US" sz="1800" i="1" dirty="0"/>
                        <a:t>Special Programs (16%)</a:t>
                      </a:r>
                    </a:p>
                  </a:txBody>
                  <a:tcPr anchor="ctr"/>
                </a:tc>
                <a:tc>
                  <a:txBody>
                    <a:bodyPr/>
                    <a:lstStyle/>
                    <a:p>
                      <a:pPr algn="ctr" fontAlgn="b"/>
                      <a:r>
                        <a:rPr lang="en-US" sz="1800" b="0" i="1" u="none" strike="noStrike">
                          <a:solidFill>
                            <a:srgbClr val="000000"/>
                          </a:solidFill>
                          <a:effectLst/>
                          <a:latin typeface="+mn-lt"/>
                        </a:rPr>
                        <a:t>$0.32 (16% of $2.00)</a:t>
                      </a:r>
                    </a:p>
                  </a:txBody>
                  <a:tcPr marL="7620" marR="7620" marT="7620" marB="0" anchor="ctr"/>
                </a:tc>
                <a:tc>
                  <a:txBody>
                    <a:bodyPr/>
                    <a:lstStyle/>
                    <a:p>
                      <a:pPr algn="ctr" fontAlgn="b"/>
                      <a:r>
                        <a:rPr lang="en-US" sz="1800" b="0" i="1" u="none" strike="noStrike" dirty="0">
                          <a:solidFill>
                            <a:srgbClr val="000000"/>
                          </a:solidFill>
                          <a:effectLst/>
                          <a:latin typeface="+mn-lt"/>
                        </a:rPr>
                        <a:t>$0.72 (16% of $4.50)</a:t>
                      </a:r>
                    </a:p>
                  </a:txBody>
                  <a:tcPr marL="7620" marR="7620" marT="7620" marB="0" anchor="ctr"/>
                </a:tc>
                <a:tc>
                  <a:txBody>
                    <a:bodyPr/>
                    <a:lstStyle/>
                    <a:p>
                      <a:pPr algn="ctr" fontAlgn="b"/>
                      <a:r>
                        <a:rPr lang="en-US" sz="1800" b="0" i="1" u="none" strike="noStrike">
                          <a:solidFill>
                            <a:srgbClr val="000000"/>
                          </a:solidFill>
                          <a:effectLst/>
                          <a:latin typeface="+mn-lt"/>
                        </a:rPr>
                        <a:t>$1.12 (16% of $7.00)</a:t>
                      </a:r>
                    </a:p>
                  </a:txBody>
                  <a:tcPr marL="7620" marR="7620" marT="7620" marB="0" anchor="ctr"/>
                </a:tc>
                <a:tc>
                  <a:txBody>
                    <a:bodyPr/>
                    <a:lstStyle/>
                    <a:p>
                      <a:pPr algn="ctr" fontAlgn="b"/>
                      <a:r>
                        <a:rPr lang="en-US" sz="1800" b="0" i="1" u="none" strike="noStrike" dirty="0">
                          <a:solidFill>
                            <a:srgbClr val="000000"/>
                          </a:solidFill>
                          <a:effectLst/>
                          <a:latin typeface="+mn-lt"/>
                        </a:rPr>
                        <a:t>$1.60 (16% of $10.00)</a:t>
                      </a:r>
                    </a:p>
                  </a:txBody>
                  <a:tcPr marL="7620" marR="7620" marT="7620" marB="0" anchor="ctr"/>
                </a:tc>
                <a:extLst>
                  <a:ext uri="{0D108BD9-81ED-4DB2-BD59-A6C34878D82A}">
                    <a16:rowId xmlns:a16="http://schemas.microsoft.com/office/drawing/2014/main" val="2666346530"/>
                  </a:ext>
                </a:extLst>
              </a:tr>
            </a:tbl>
          </a:graphicData>
        </a:graphic>
      </p:graphicFrame>
      <p:pic>
        <p:nvPicPr>
          <p:cNvPr id="2" name="Picture 1" descr="A blue and green logo with a leaf&#10;&#10;AI-generated content may be incorrect.">
            <a:extLst>
              <a:ext uri="{FF2B5EF4-FFF2-40B4-BE49-F238E27FC236}">
                <a16:creationId xmlns:a16="http://schemas.microsoft.com/office/drawing/2014/main" id="{8748CEA9-870C-D04D-4D6A-E67DE9A85A58}"/>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52034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8B085-47C6-AE55-BCB7-06FB439029AD}"/>
            </a:ext>
          </a:extLst>
        </p:cNvPr>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FE8E9B91-4C72-7F7D-A825-520EEAA875FF}"/>
              </a:ext>
            </a:extLst>
          </p:cNvPr>
          <p:cNvPicPr>
            <a:picLocks noChangeAspect="1"/>
          </p:cNvPicPr>
          <p:nvPr/>
        </p:nvPicPr>
        <p:blipFill>
          <a:blip r:embed="rId2"/>
          <a:srcRect l="6465" r="14477" b="1"/>
          <a:stretch/>
        </p:blipFill>
        <p:spPr>
          <a:xfrm>
            <a:off x="839788" y="2390588"/>
            <a:ext cx="3889161" cy="2828594"/>
          </a:xfrm>
          <a:prstGeom prst="rect">
            <a:avLst/>
          </a:prstGeom>
          <a:noFill/>
        </p:spPr>
      </p:pic>
      <p:sp>
        <p:nvSpPr>
          <p:cNvPr id="6" name="Slide Number Placeholder 5">
            <a:extLst>
              <a:ext uri="{FF2B5EF4-FFF2-40B4-BE49-F238E27FC236}">
                <a16:creationId xmlns:a16="http://schemas.microsoft.com/office/drawing/2014/main" id="{BF28571A-F5BE-5D56-E67F-5F46835988F2}"/>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57</a:t>
            </a:fld>
            <a:endParaRPr lang="en-US"/>
          </a:p>
        </p:txBody>
      </p:sp>
      <p:sp>
        <p:nvSpPr>
          <p:cNvPr id="8" name="Title 3">
            <a:extLst>
              <a:ext uri="{FF2B5EF4-FFF2-40B4-BE49-F238E27FC236}">
                <a16:creationId xmlns:a16="http://schemas.microsoft.com/office/drawing/2014/main" id="{79740003-1BC4-EE17-84D2-E911BE6CD903}"/>
              </a:ext>
            </a:extLst>
          </p:cNvPr>
          <p:cNvSpPr txBox="1">
            <a:spLocks/>
          </p:cNvSpPr>
          <p:nvPr/>
        </p:nvSpPr>
        <p:spPr>
          <a:xfrm>
            <a:off x="718315" y="662427"/>
            <a:ext cx="7527021" cy="81973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a:solidFill>
                  <a:srgbClr val="E2D4CA">
                    <a:alpha val="75000"/>
                  </a:srgbClr>
                </a:solidFill>
              </a:rPr>
              <a:t>Payment Timeframes and Method</a:t>
            </a:r>
          </a:p>
        </p:txBody>
      </p:sp>
      <p:sp>
        <p:nvSpPr>
          <p:cNvPr id="16" name="TextBox 15">
            <a:extLst>
              <a:ext uri="{FF2B5EF4-FFF2-40B4-BE49-F238E27FC236}">
                <a16:creationId xmlns:a16="http://schemas.microsoft.com/office/drawing/2014/main" id="{8A982AD4-F4C7-E928-15BD-CA7EFF2BDDE9}"/>
              </a:ext>
            </a:extLst>
          </p:cNvPr>
          <p:cNvSpPr txBox="1"/>
          <p:nvPr/>
        </p:nvSpPr>
        <p:spPr>
          <a:xfrm>
            <a:off x="4734770" y="1718734"/>
            <a:ext cx="7216707" cy="4301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2325"/>
              </a:lnSpc>
              <a:buFont typeface=""/>
              <a:buChar char="•"/>
            </a:pPr>
            <a:r>
              <a:rPr lang="en-US" sz="2200" dirty="0">
                <a:solidFill>
                  <a:schemeClr val="tx2"/>
                </a:solidFill>
                <a:latin typeface="Dante"/>
                <a:cs typeface="Arial"/>
              </a:rPr>
              <a:t>NHP pays a monthly PMPM to PCMPs for RAE Members based upon the PCMP Practice Site’s participating tier. </a:t>
            </a:r>
          </a:p>
          <a:p>
            <a:pPr>
              <a:lnSpc>
                <a:spcPts val="2325"/>
              </a:lnSpc>
            </a:pPr>
            <a:endParaRPr lang="en-US" sz="2200" dirty="0">
              <a:solidFill>
                <a:schemeClr val="tx2"/>
              </a:solidFill>
              <a:cs typeface="Arial"/>
            </a:endParaRPr>
          </a:p>
          <a:p>
            <a:pPr marL="228600" indent="-228600">
              <a:buFont typeface=""/>
              <a:buChar char="•"/>
            </a:pPr>
            <a:r>
              <a:rPr lang="en-US" sz="2200" dirty="0">
                <a:solidFill>
                  <a:schemeClr val="tx2"/>
                </a:solidFill>
                <a:cs typeface="Arial"/>
              </a:rPr>
              <a:t>Providers receive PMPM payments within 30 days of the end of the month for which payment is being made.</a:t>
            </a:r>
            <a:endParaRPr lang="en-US" dirty="0">
              <a:solidFill>
                <a:schemeClr val="tx2"/>
              </a:solidFill>
              <a:cs typeface="Arial"/>
            </a:endParaRPr>
          </a:p>
          <a:p>
            <a:pPr marL="228600" indent="-228600">
              <a:buFont typeface=""/>
              <a:buChar char="•"/>
            </a:pPr>
            <a:endParaRPr lang="en-US" sz="2200" dirty="0">
              <a:solidFill>
                <a:schemeClr val="tx2"/>
              </a:solidFill>
              <a:cs typeface="Arial"/>
            </a:endParaRPr>
          </a:p>
          <a:p>
            <a:pPr marL="228600" indent="-228600">
              <a:buFont typeface=""/>
              <a:buChar char="•"/>
            </a:pPr>
            <a:r>
              <a:rPr lang="en-US" sz="2200" dirty="0">
                <a:solidFill>
                  <a:schemeClr val="tx2"/>
                </a:solidFill>
                <a:cs typeface="Arial"/>
              </a:rPr>
              <a:t>PMPM Payments start in the first full month in which the Provider is enrolled with the Department as a PCMP, contracted with NHP, and the Provider has attributed Members.  </a:t>
            </a:r>
            <a:endParaRPr lang="en-US" dirty="0">
              <a:solidFill>
                <a:schemeClr val="tx2"/>
              </a:solidFill>
            </a:endParaRPr>
          </a:p>
          <a:p>
            <a:endParaRPr lang="en-US" sz="2200" dirty="0">
              <a:solidFill>
                <a:schemeClr val="tx2"/>
              </a:solidFill>
              <a:cs typeface="Arial"/>
            </a:endParaRPr>
          </a:p>
          <a:p>
            <a:r>
              <a:rPr lang="en-US" sz="2000" dirty="0">
                <a:solidFill>
                  <a:schemeClr val="tx2"/>
                </a:solidFill>
                <a:cs typeface="Arial"/>
              </a:rPr>
              <a:t>Providers may set up direct deposit for PMPM payment by completing form available </a:t>
            </a:r>
            <a:r>
              <a:rPr lang="en-GB" sz="2000" dirty="0">
                <a:solidFill>
                  <a:schemeClr val="tx2"/>
                </a:solidFill>
                <a:cs typeface="Arial"/>
              </a:rPr>
              <a:t>on NHP Website.</a:t>
            </a:r>
            <a:endParaRPr lang="en-US" sz="2000" dirty="0">
              <a:solidFill>
                <a:schemeClr val="tx2"/>
              </a:solidFill>
              <a:cs typeface="Arial"/>
            </a:endParaRPr>
          </a:p>
        </p:txBody>
      </p:sp>
      <p:pic>
        <p:nvPicPr>
          <p:cNvPr id="4" name="Picture 3" descr="A blue and green logo with a leaf&#10;&#10;AI-generated content may be incorrect.">
            <a:extLst>
              <a:ext uri="{FF2B5EF4-FFF2-40B4-BE49-F238E27FC236}">
                <a16:creationId xmlns:a16="http://schemas.microsoft.com/office/drawing/2014/main" id="{6D521F5E-33AA-2E30-3094-EF9479F9F0F0}"/>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505568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4935F-4F8B-4679-CC3F-C3180D6E2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675D6-ACBA-FC35-C31E-D5ED27E520FE}"/>
              </a:ext>
            </a:extLst>
          </p:cNvPr>
          <p:cNvSpPr>
            <a:spLocks noGrp="1"/>
          </p:cNvSpPr>
          <p:nvPr>
            <p:ph type="ctrTitle"/>
          </p:nvPr>
        </p:nvSpPr>
        <p:spPr>
          <a:xfrm>
            <a:off x="1850709" y="2827896"/>
            <a:ext cx="8490581" cy="1746195"/>
          </a:xfrm>
        </p:spPr>
        <p:txBody>
          <a:bodyPr>
            <a:normAutofit/>
          </a:bodyPr>
          <a:lstStyle/>
          <a:p>
            <a:r>
              <a:rPr lang="en-GB"/>
              <a:t>Resources</a:t>
            </a:r>
          </a:p>
        </p:txBody>
      </p:sp>
    </p:spTree>
    <p:extLst>
      <p:ext uri="{BB962C8B-B14F-4D97-AF65-F5344CB8AC3E}">
        <p14:creationId xmlns:p14="http://schemas.microsoft.com/office/powerpoint/2010/main" val="3570824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DDF0F-7FD1-3941-1B47-F8FD18094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24435-B26C-A8BD-D492-2B21D6073761}"/>
              </a:ext>
            </a:extLst>
          </p:cNvPr>
          <p:cNvSpPr>
            <a:spLocks noGrp="1"/>
          </p:cNvSpPr>
          <p:nvPr>
            <p:ph type="title"/>
          </p:nvPr>
        </p:nvSpPr>
        <p:spPr/>
        <p:txBody>
          <a:bodyPr/>
          <a:lstStyle/>
          <a:p>
            <a:pPr algn="ctr"/>
            <a:r>
              <a:rPr lang="en-US" dirty="0"/>
              <a:t>Resources</a:t>
            </a:r>
          </a:p>
        </p:txBody>
      </p:sp>
      <p:graphicFrame>
        <p:nvGraphicFramePr>
          <p:cNvPr id="7" name="Content Placeholder 8" descr="Team placeholder">
            <a:extLst>
              <a:ext uri="{FF2B5EF4-FFF2-40B4-BE49-F238E27FC236}">
                <a16:creationId xmlns:a16="http://schemas.microsoft.com/office/drawing/2014/main" id="{3DED4A13-A6D1-70A1-A51E-1E878889E4B3}"/>
              </a:ext>
            </a:extLst>
          </p:cNvPr>
          <p:cNvGraphicFramePr>
            <a:graphicFrameLocks noGrp="1"/>
          </p:cNvGraphicFramePr>
          <p:nvPr>
            <p:ph idx="1"/>
            <p:extLst>
              <p:ext uri="{D42A27DB-BD31-4B8C-83A1-F6EECF244321}">
                <p14:modId xmlns:p14="http://schemas.microsoft.com/office/powerpoint/2010/main" val="56172437"/>
              </p:ext>
            </p:extLst>
          </p:nvPr>
        </p:nvGraphicFramePr>
        <p:xfrm>
          <a:off x="752418" y="1196906"/>
          <a:ext cx="10884642" cy="4228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Slide Number Placeholder 31">
            <a:extLst>
              <a:ext uri="{FF2B5EF4-FFF2-40B4-BE49-F238E27FC236}">
                <a16:creationId xmlns:a16="http://schemas.microsoft.com/office/drawing/2014/main" id="{CF7C3CF9-F363-FA8B-AF4A-638785554433}"/>
              </a:ext>
            </a:extLst>
          </p:cNvPr>
          <p:cNvSpPr>
            <a:spLocks noGrp="1"/>
          </p:cNvSpPr>
          <p:nvPr>
            <p:ph type="sldNum" sz="quarter" idx="4"/>
          </p:nvPr>
        </p:nvSpPr>
        <p:spPr/>
        <p:txBody>
          <a:bodyPr/>
          <a:lstStyle/>
          <a:p>
            <a:fld id="{AE208ADF-3ADD-483D-A721-14E3EEE2C135}" type="slidenum">
              <a:rPr lang="en-US" smtClean="0"/>
              <a:pPr/>
              <a:t>59</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CDD21CD3-6949-C268-D781-1DD500A458D2}"/>
              </a:ext>
            </a:extLst>
          </p:cNvPr>
          <p:cNvPicPr>
            <a:picLocks noChangeAspect="1"/>
          </p:cNvPicPr>
          <p:nvPr/>
        </p:nvPicPr>
        <p:blipFill>
          <a:blip r:embed="rId8"/>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208142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1E2AB-1D46-ED5C-6E53-F8711CBB0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27430-58A8-7E06-7F6B-60C2AE84C4F9}"/>
              </a:ext>
            </a:extLst>
          </p:cNvPr>
          <p:cNvSpPr>
            <a:spLocks noGrp="1"/>
          </p:cNvSpPr>
          <p:nvPr>
            <p:ph type="title"/>
          </p:nvPr>
        </p:nvSpPr>
        <p:spPr/>
        <p:txBody>
          <a:bodyPr/>
          <a:lstStyle/>
          <a:p>
            <a:pPr algn="ctr"/>
            <a:r>
              <a:rPr lang="en-US" b="1"/>
              <a:t>Accountable Care Collaborative (ACC) Phase III </a:t>
            </a:r>
          </a:p>
        </p:txBody>
      </p:sp>
      <p:sp>
        <p:nvSpPr>
          <p:cNvPr id="3" name="Content Placeholder 2">
            <a:extLst>
              <a:ext uri="{FF2B5EF4-FFF2-40B4-BE49-F238E27FC236}">
                <a16:creationId xmlns:a16="http://schemas.microsoft.com/office/drawing/2014/main" id="{71E683AF-AB74-9EBF-59D5-FC5E175EB38C}"/>
              </a:ext>
            </a:extLst>
          </p:cNvPr>
          <p:cNvSpPr>
            <a:spLocks noGrp="1"/>
          </p:cNvSpPr>
          <p:nvPr>
            <p:ph idx="1"/>
          </p:nvPr>
        </p:nvSpPr>
        <p:spPr>
          <a:xfrm>
            <a:off x="1740406" y="1831538"/>
            <a:ext cx="8711188" cy="1391813"/>
          </a:xfrm>
        </p:spPr>
        <p:txBody>
          <a:bodyPr vert="horz" lIns="91440" tIns="45720" rIns="91440" bIns="45720" rtlCol="0" anchor="t">
            <a:normAutofit/>
          </a:bodyPr>
          <a:lstStyle/>
          <a:p>
            <a:pPr marL="0" indent="0" algn="ctr">
              <a:buNone/>
            </a:pPr>
            <a:r>
              <a:rPr lang="en-US" sz="2400" dirty="0">
                <a:solidFill>
                  <a:schemeClr val="tx2"/>
                </a:solidFill>
              </a:rPr>
              <a:t>The Department of Health Care Policy &amp; Financing has selected NHP to serve as the RAE for Region 2, effective July 1, 2025</a:t>
            </a:r>
          </a:p>
          <a:p>
            <a:endParaRPr lang="en-US" dirty="0">
              <a:solidFill>
                <a:schemeClr val="tx2"/>
              </a:solidFill>
            </a:endParaRPr>
          </a:p>
        </p:txBody>
      </p:sp>
      <p:sp>
        <p:nvSpPr>
          <p:cNvPr id="6" name="Slide Number Placeholder 5">
            <a:extLst>
              <a:ext uri="{FF2B5EF4-FFF2-40B4-BE49-F238E27FC236}">
                <a16:creationId xmlns:a16="http://schemas.microsoft.com/office/drawing/2014/main" id="{8C4C4483-2326-7226-B07D-67365D8E9861}"/>
              </a:ext>
            </a:extLst>
          </p:cNvPr>
          <p:cNvSpPr>
            <a:spLocks noGrp="1"/>
          </p:cNvSpPr>
          <p:nvPr>
            <p:ph type="sldNum" sz="quarter" idx="4"/>
          </p:nvPr>
        </p:nvSpPr>
        <p:spPr/>
        <p:txBody>
          <a:bodyPr/>
          <a:lstStyle/>
          <a:p>
            <a:fld id="{AE208ADF-3ADD-483D-A721-14E3EEE2C135}" type="slidenum">
              <a:rPr lang="en-US" smtClean="0"/>
              <a:pPr/>
              <a:t>6</a:t>
            </a:fld>
            <a:endParaRPr lang="en-US"/>
          </a:p>
        </p:txBody>
      </p:sp>
      <p:pic>
        <p:nvPicPr>
          <p:cNvPr id="7" name="Picture Placeholder 9">
            <a:extLst>
              <a:ext uri="{FF2B5EF4-FFF2-40B4-BE49-F238E27FC236}">
                <a16:creationId xmlns:a16="http://schemas.microsoft.com/office/drawing/2014/main" id="{F8162CB7-07B4-5DEE-E44C-BE6D9CE0E719}"/>
              </a:ext>
            </a:extLst>
          </p:cNvPr>
          <p:cNvPicPr>
            <a:picLocks noChangeAspect="1"/>
          </p:cNvPicPr>
          <p:nvPr/>
        </p:nvPicPr>
        <p:blipFill>
          <a:blip r:embed="rId2"/>
          <a:srcRect l="12969" r="12969"/>
          <a:stretch/>
        </p:blipFill>
        <p:spPr>
          <a:xfrm>
            <a:off x="1500845" y="3406579"/>
            <a:ext cx="4510810" cy="3132333"/>
          </a:xfrm>
          <a:prstGeom prst="rect">
            <a:avLst/>
          </a:prstGeom>
        </p:spPr>
      </p:pic>
      <p:pic>
        <p:nvPicPr>
          <p:cNvPr id="8" name="Picture Placeholder 9">
            <a:extLst>
              <a:ext uri="{FF2B5EF4-FFF2-40B4-BE49-F238E27FC236}">
                <a16:creationId xmlns:a16="http://schemas.microsoft.com/office/drawing/2014/main" id="{4134A144-C5FD-1E7C-2321-51C51D8F2F4B}"/>
              </a:ext>
            </a:extLst>
          </p:cNvPr>
          <p:cNvPicPr>
            <a:picLocks noChangeAspect="1"/>
          </p:cNvPicPr>
          <p:nvPr/>
        </p:nvPicPr>
        <p:blipFill>
          <a:blip r:embed="rId3"/>
          <a:srcRect l="14628" r="14628"/>
          <a:stretch/>
        </p:blipFill>
        <p:spPr>
          <a:xfrm>
            <a:off x="6180347" y="3406578"/>
            <a:ext cx="4510809" cy="3132333"/>
          </a:xfrm>
          <a:prstGeom prst="rect">
            <a:avLst/>
          </a:prstGeom>
        </p:spPr>
      </p:pic>
    </p:spTree>
    <p:extLst>
      <p:ext uri="{BB962C8B-B14F-4D97-AF65-F5344CB8AC3E}">
        <p14:creationId xmlns:p14="http://schemas.microsoft.com/office/powerpoint/2010/main" val="4097240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a:xfrm>
            <a:off x="428776" y="759732"/>
            <a:ext cx="10332774" cy="913487"/>
          </a:xfrm>
        </p:spPr>
        <p:txBody>
          <a:bodyPr>
            <a:normAutofit fontScale="90000"/>
          </a:bodyPr>
          <a:lstStyle/>
          <a:p>
            <a:r>
              <a:rPr lang="en-US" dirty="0"/>
              <a:t>Provider Trainings</a:t>
            </a:r>
            <a:br>
              <a:rPr lang="en-US" dirty="0">
                <a:solidFill>
                  <a:srgbClr val="E2D4CA">
                    <a:alpha val="75000"/>
                  </a:srgbClr>
                </a:solidFill>
              </a:rPr>
            </a:br>
            <a:endParaRPr lang="en-US" dirty="0"/>
          </a:p>
        </p:txBody>
      </p:sp>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12"/>
          </p:nvPr>
        </p:nvSpPr>
        <p:spPr/>
        <p:txBody>
          <a:bodyPr/>
          <a:lstStyle/>
          <a:p>
            <a:fld id="{AE208ADF-3ADD-483D-A721-14E3EEE2C135}" type="slidenum">
              <a:rPr lang="en-US" smtClean="0"/>
              <a:pPr/>
              <a:t>60</a:t>
            </a:fld>
            <a:endParaRPr lang="en-US"/>
          </a:p>
        </p:txBody>
      </p:sp>
      <p:sp>
        <p:nvSpPr>
          <p:cNvPr id="3" name="TextBox 2">
            <a:extLst>
              <a:ext uri="{FF2B5EF4-FFF2-40B4-BE49-F238E27FC236}">
                <a16:creationId xmlns:a16="http://schemas.microsoft.com/office/drawing/2014/main" id="{2CA1C054-6A4A-E534-6A1E-81806195D9DC}"/>
              </a:ext>
            </a:extLst>
          </p:cNvPr>
          <p:cNvSpPr txBox="1"/>
          <p:nvPr/>
        </p:nvSpPr>
        <p:spPr>
          <a:xfrm>
            <a:off x="399148" y="1886751"/>
            <a:ext cx="569685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E2D4CA"/>
                </a:solidFill>
              </a:rPr>
              <a:t>NHP will be hosting trainings throughout the year. Stay tuned to it on NHP Website. </a:t>
            </a:r>
          </a:p>
          <a:p>
            <a:pPr marL="914400" lvl="1" indent="-457200">
              <a:buFont typeface="Arial" panose="020B0604020202020204" pitchFamily="34" charset="0"/>
              <a:buChar char="•"/>
            </a:pPr>
            <a:r>
              <a:rPr lang="en-US" sz="2800" dirty="0">
                <a:solidFill>
                  <a:srgbClr val="E2D4CA"/>
                </a:solidFill>
                <a:hlinkClick r:id="rId3"/>
              </a:rPr>
              <a:t>nhprae2.org  </a:t>
            </a:r>
            <a:endParaRPr lang="en-US" sz="2800" dirty="0">
              <a:solidFill>
                <a:srgbClr val="E2D4CA"/>
              </a:solidFill>
            </a:endParaRPr>
          </a:p>
          <a:p>
            <a:endParaRPr lang="en-US" sz="2800" dirty="0">
              <a:solidFill>
                <a:srgbClr val="E2D4CA"/>
              </a:solidFill>
            </a:endParaRPr>
          </a:p>
          <a:p>
            <a:r>
              <a:rPr lang="en-US" sz="2800" dirty="0">
                <a:solidFill>
                  <a:srgbClr val="E2D4CA"/>
                </a:solidFill>
              </a:rPr>
              <a:t>Violet – free online training for NHP providers</a:t>
            </a:r>
          </a:p>
          <a:p>
            <a:pPr marL="914400" lvl="1" indent="-457200">
              <a:buFont typeface="Arial" panose="020B0604020202020204" pitchFamily="34" charset="0"/>
              <a:buChar char="•"/>
            </a:pPr>
            <a:r>
              <a:rPr lang="en-US" sz="2800" dirty="0">
                <a:solidFill>
                  <a:srgbClr val="E2D4CA"/>
                </a:solidFill>
              </a:rPr>
              <a:t>Use this link: </a:t>
            </a:r>
            <a:r>
              <a:rPr lang="en-US" sz="2800" dirty="0">
                <a:solidFill>
                  <a:srgbClr val="E2D4CA"/>
                </a:solidFill>
                <a:hlinkClick r:id="rId4"/>
              </a:rPr>
              <a:t>https://www.joinviolet.com/partner/northeast-health-partners</a:t>
            </a:r>
            <a:r>
              <a:rPr lang="en-US" sz="2800" dirty="0">
                <a:solidFill>
                  <a:srgbClr val="E2D4CA"/>
                </a:solidFill>
              </a:rPr>
              <a:t> </a:t>
            </a:r>
            <a:endParaRPr lang="en-US" sz="2800" dirty="0"/>
          </a:p>
        </p:txBody>
      </p:sp>
      <p:pic>
        <p:nvPicPr>
          <p:cNvPr id="8" name="Picture Placeholder 14">
            <a:extLst>
              <a:ext uri="{FF2B5EF4-FFF2-40B4-BE49-F238E27FC236}">
                <a16:creationId xmlns:a16="http://schemas.microsoft.com/office/drawing/2014/main" id="{ADA62494-7933-AD84-5EAC-56004A5D7231}"/>
              </a:ext>
            </a:extLst>
          </p:cNvPr>
          <p:cNvPicPr>
            <a:picLocks noChangeAspect="1"/>
          </p:cNvPicPr>
          <p:nvPr/>
        </p:nvPicPr>
        <p:blipFill>
          <a:blip r:embed="rId5"/>
          <a:srcRect l="23666" r="23666"/>
          <a:stretch/>
        </p:blipFill>
        <p:spPr>
          <a:xfrm>
            <a:off x="6325609" y="1564405"/>
            <a:ext cx="4986461" cy="3970318"/>
          </a:xfrm>
          <a:prstGeom prst="rect">
            <a:avLst/>
          </a:prstGeom>
          <a:noFill/>
        </p:spPr>
      </p:pic>
      <p:pic>
        <p:nvPicPr>
          <p:cNvPr id="5" name="Picture 4" descr="A blue and green logo with a leaf&#10;&#10;AI-generated content may be incorrect.">
            <a:extLst>
              <a:ext uri="{FF2B5EF4-FFF2-40B4-BE49-F238E27FC236}">
                <a16:creationId xmlns:a16="http://schemas.microsoft.com/office/drawing/2014/main" id="{762053C3-EF87-7F87-A51A-B72B86415260}"/>
              </a:ext>
            </a:extLst>
          </p:cNvPr>
          <p:cNvPicPr>
            <a:picLocks noChangeAspect="1"/>
          </p:cNvPicPr>
          <p:nvPr/>
        </p:nvPicPr>
        <p:blipFill>
          <a:blip r:embed="rId6"/>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528177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CDD8-991E-F5DB-CEB3-BFD5E8E4F11E}"/>
              </a:ext>
            </a:extLst>
          </p:cNvPr>
          <p:cNvSpPr>
            <a:spLocks noGrp="1"/>
          </p:cNvSpPr>
          <p:nvPr>
            <p:ph type="ctrTitle"/>
          </p:nvPr>
        </p:nvSpPr>
        <p:spPr>
          <a:xfrm>
            <a:off x="647700" y="5059252"/>
            <a:ext cx="6874327" cy="1209275"/>
          </a:xfrm>
        </p:spPr>
        <p:txBody>
          <a:bodyPr anchor="ctr">
            <a:normAutofit/>
          </a:bodyPr>
          <a:lstStyle/>
          <a:p>
            <a:pPr algn="r">
              <a:lnSpc>
                <a:spcPct val="90000"/>
              </a:lnSpc>
            </a:pPr>
            <a:r>
              <a:rPr lang="en-GB"/>
              <a:t>Provider Quarterly Newsletter</a:t>
            </a:r>
          </a:p>
        </p:txBody>
      </p:sp>
      <p:sp>
        <p:nvSpPr>
          <p:cNvPr id="11" name="Subtitle 2">
            <a:extLst>
              <a:ext uri="{FF2B5EF4-FFF2-40B4-BE49-F238E27FC236}">
                <a16:creationId xmlns:a16="http://schemas.microsoft.com/office/drawing/2014/main" id="{BD4DE99C-7390-67D7-67A6-C66A1F3A576B}"/>
              </a:ext>
            </a:extLst>
          </p:cNvPr>
          <p:cNvSpPr>
            <a:spLocks noGrp="1"/>
          </p:cNvSpPr>
          <p:nvPr>
            <p:ph type="subTitle" idx="1"/>
          </p:nvPr>
        </p:nvSpPr>
        <p:spPr>
          <a:xfrm>
            <a:off x="8098970" y="5056632"/>
            <a:ext cx="3392445" cy="1207008"/>
          </a:xfrm>
        </p:spPr>
        <p:txBody>
          <a:bodyPr/>
          <a:lstStyle/>
          <a:p>
            <a:r>
              <a:rPr lang="en-US">
                <a:solidFill>
                  <a:srgbClr val="E2D4CA">
                    <a:alpha val="85000"/>
                  </a:srgbClr>
                </a:solidFill>
              </a:rPr>
              <a:t>Upcoming to Stay Informed!</a:t>
            </a:r>
          </a:p>
        </p:txBody>
      </p:sp>
      <p:pic>
        <p:nvPicPr>
          <p:cNvPr id="6" name="Picture Placeholder 9" descr="A long dirt road with grass and trees in the distance&#10;&#10;AI-generated content may be incorrect.">
            <a:extLst>
              <a:ext uri="{FF2B5EF4-FFF2-40B4-BE49-F238E27FC236}">
                <a16:creationId xmlns:a16="http://schemas.microsoft.com/office/drawing/2014/main" id="{2D85AF1F-BCD6-2FFC-6527-F32C8ADFA8D8}"/>
              </a:ext>
            </a:extLst>
          </p:cNvPr>
          <p:cNvPicPr>
            <a:picLocks noChangeAspect="1"/>
          </p:cNvPicPr>
          <p:nvPr/>
        </p:nvPicPr>
        <p:blipFill>
          <a:blip r:embed="rId2"/>
          <a:srcRect t="14922" r="-1" b="-1"/>
          <a:stretch>
            <a:fillRect/>
          </a:stretch>
        </p:blipFill>
        <p:spPr>
          <a:xfrm>
            <a:off x="1524" y="10"/>
            <a:ext cx="12188952" cy="4562846"/>
          </a:xfrm>
          <a:prstGeom prst="rect">
            <a:avLst/>
          </a:prstGeom>
          <a:noFill/>
        </p:spPr>
      </p:pic>
    </p:spTree>
    <p:extLst>
      <p:ext uri="{BB962C8B-B14F-4D97-AF65-F5344CB8AC3E}">
        <p14:creationId xmlns:p14="http://schemas.microsoft.com/office/powerpoint/2010/main" val="1185726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353D-6B73-1DC1-F556-3D35427EEF3A}"/>
              </a:ext>
            </a:extLst>
          </p:cNvPr>
          <p:cNvSpPr>
            <a:spLocks noGrp="1"/>
          </p:cNvSpPr>
          <p:nvPr>
            <p:ph type="title"/>
          </p:nvPr>
        </p:nvSpPr>
        <p:spPr>
          <a:xfrm>
            <a:off x="839788" y="541221"/>
            <a:ext cx="10515600" cy="818995"/>
          </a:xfrm>
        </p:spPr>
        <p:txBody>
          <a:bodyPr/>
          <a:lstStyle/>
          <a:p>
            <a:r>
              <a:rPr lang="en-GB">
                <a:solidFill>
                  <a:srgbClr val="E2D4CA">
                    <a:alpha val="75000"/>
                  </a:srgbClr>
                </a:solidFill>
              </a:rPr>
              <a:t>Contact Information</a:t>
            </a:r>
            <a:endParaRPr lang="en-GB"/>
          </a:p>
        </p:txBody>
      </p:sp>
      <p:sp>
        <p:nvSpPr>
          <p:cNvPr id="3" name="Text Placeholder 2">
            <a:extLst>
              <a:ext uri="{FF2B5EF4-FFF2-40B4-BE49-F238E27FC236}">
                <a16:creationId xmlns:a16="http://schemas.microsoft.com/office/drawing/2014/main" id="{7B093D7B-025C-341A-ADC7-CAF2FAB47861}"/>
              </a:ext>
            </a:extLst>
          </p:cNvPr>
          <p:cNvSpPr>
            <a:spLocks noGrp="1"/>
          </p:cNvSpPr>
          <p:nvPr>
            <p:ph type="body" idx="1"/>
          </p:nvPr>
        </p:nvSpPr>
        <p:spPr>
          <a:xfrm>
            <a:off x="836612" y="1681631"/>
            <a:ext cx="3200400" cy="584548"/>
          </a:xfrm>
        </p:spPr>
        <p:txBody>
          <a:bodyPr/>
          <a:lstStyle/>
          <a:p>
            <a:r>
              <a:rPr lang="en-US" sz="1400" b="0" dirty="0">
                <a:solidFill>
                  <a:schemeClr val="tx2"/>
                </a:solidFill>
                <a:latin typeface="Dante"/>
                <a:cs typeface="Arial"/>
              </a:rPr>
              <a:t>Network Management </a:t>
            </a:r>
            <a:endParaRPr lang="en-GB" sz="1400" b="0" dirty="0">
              <a:solidFill>
                <a:schemeClr val="tx2"/>
              </a:solidFill>
              <a:latin typeface="Dante"/>
              <a:cs typeface="Arial"/>
            </a:endParaRPr>
          </a:p>
        </p:txBody>
      </p:sp>
      <p:sp>
        <p:nvSpPr>
          <p:cNvPr id="4" name="Content Placeholder 3">
            <a:extLst>
              <a:ext uri="{FF2B5EF4-FFF2-40B4-BE49-F238E27FC236}">
                <a16:creationId xmlns:a16="http://schemas.microsoft.com/office/drawing/2014/main" id="{02BCBB7C-6F9D-B334-7E2A-6CC73DBA9391}"/>
              </a:ext>
            </a:extLst>
          </p:cNvPr>
          <p:cNvSpPr>
            <a:spLocks noGrp="1"/>
          </p:cNvSpPr>
          <p:nvPr>
            <p:ph sz="half" idx="2"/>
          </p:nvPr>
        </p:nvSpPr>
        <p:spPr>
          <a:xfrm>
            <a:off x="528768" y="2266180"/>
            <a:ext cx="3503645" cy="4077839"/>
          </a:xfrm>
        </p:spPr>
        <p:txBody>
          <a:bodyPr vert="horz" lIns="91440" tIns="45720" rIns="91440" bIns="45720" rtlCol="0" anchor="t">
            <a:normAutofit fontScale="92500"/>
          </a:bodyPr>
          <a:lstStyle/>
          <a:p>
            <a:r>
              <a:rPr lang="en-US" sz="1800">
                <a:latin typeface="Dante"/>
                <a:cs typeface="Arial"/>
              </a:rPr>
              <a:t>Contractual Questions</a:t>
            </a:r>
            <a:endParaRPr lang="en-GB" sz="1800">
              <a:solidFill>
                <a:srgbClr val="E2D4CA">
                  <a:alpha val="85000"/>
                </a:srgbClr>
              </a:solidFill>
              <a:latin typeface="Dante"/>
              <a:cs typeface="Arial"/>
            </a:endParaRPr>
          </a:p>
          <a:p>
            <a:r>
              <a:rPr lang="en-US" sz="1800">
                <a:latin typeface="Dante"/>
                <a:cs typeface="Arial"/>
              </a:rPr>
              <a:t>Attribution Questions</a:t>
            </a:r>
            <a:endParaRPr lang="en-GB" sz="1800">
              <a:solidFill>
                <a:srgbClr val="E2D4CA">
                  <a:alpha val="85000"/>
                </a:srgbClr>
              </a:solidFill>
              <a:latin typeface="Dante"/>
              <a:cs typeface="Arial"/>
            </a:endParaRPr>
          </a:p>
          <a:p>
            <a:r>
              <a:rPr lang="en-US" sz="1800">
                <a:latin typeface="Dante"/>
                <a:cs typeface="Arial"/>
              </a:rPr>
              <a:t>Provider Orientation and Training</a:t>
            </a:r>
            <a:endParaRPr lang="en-GB" sz="1800">
              <a:solidFill>
                <a:srgbClr val="E2D4CA">
                  <a:alpha val="85000"/>
                </a:srgbClr>
              </a:solidFill>
              <a:latin typeface="Dante"/>
              <a:cs typeface="Arial"/>
            </a:endParaRPr>
          </a:p>
          <a:p>
            <a:r>
              <a:rPr lang="en-US" sz="1800">
                <a:latin typeface="Dante"/>
                <a:cs typeface="Arial"/>
              </a:rPr>
              <a:t>Panel Configuration questions</a:t>
            </a:r>
            <a:endParaRPr lang="en-GB" sz="1800">
              <a:solidFill>
                <a:srgbClr val="E2D4CA">
                  <a:alpha val="85000"/>
                </a:srgbClr>
              </a:solidFill>
              <a:latin typeface="Dante"/>
              <a:cs typeface="Arial"/>
            </a:endParaRPr>
          </a:p>
          <a:p>
            <a:r>
              <a:rPr lang="en-US" sz="1800">
                <a:latin typeface="Dante"/>
                <a:cs typeface="Arial"/>
              </a:rPr>
              <a:t>Eligibility Questions</a:t>
            </a:r>
            <a:endParaRPr lang="en-US" sz="1800">
              <a:solidFill>
                <a:srgbClr val="E2D4CA">
                  <a:alpha val="85000"/>
                </a:srgbClr>
              </a:solidFill>
              <a:latin typeface="Dante"/>
              <a:cs typeface="Arial"/>
            </a:endParaRPr>
          </a:p>
          <a:p>
            <a:r>
              <a:rPr lang="en-US" sz="1800">
                <a:solidFill>
                  <a:srgbClr val="E2D4CA">
                    <a:alpha val="85000"/>
                  </a:srgbClr>
                </a:solidFill>
                <a:latin typeface="Dante"/>
                <a:cs typeface="Arial"/>
              </a:rPr>
              <a:t>Practice Transformation Coach</a:t>
            </a:r>
          </a:p>
          <a:p>
            <a:pPr marL="0" indent="0">
              <a:buNone/>
            </a:pPr>
            <a:r>
              <a:rPr lang="en-US" sz="1800">
                <a:latin typeface="Dante"/>
                <a:cs typeface="Arial"/>
              </a:rPr>
              <a:t>Call: 888-599-4716</a:t>
            </a:r>
            <a:endParaRPr lang="en-GB" sz="1800">
              <a:solidFill>
                <a:srgbClr val="E2D4CA">
                  <a:alpha val="85000"/>
                </a:srgbClr>
              </a:solidFill>
              <a:latin typeface="Dante"/>
              <a:cs typeface="Arial"/>
            </a:endParaRPr>
          </a:p>
          <a:p>
            <a:pPr marL="0" indent="0">
              <a:buNone/>
            </a:pPr>
            <a:r>
              <a:rPr lang="en-US" sz="1800">
                <a:latin typeface="Dante"/>
                <a:cs typeface="Arial"/>
              </a:rPr>
              <a:t>Email: </a:t>
            </a:r>
            <a:r>
              <a:rPr lang="en-US" sz="1800" u="sng">
                <a:latin typeface="Dante"/>
                <a:cs typeface="Arial"/>
                <a:hlinkClick r:id="rId2"/>
              </a:rPr>
              <a:t>NHPproviders@nhpllc.org</a:t>
            </a:r>
            <a:endParaRPr lang="en-US" sz="1800" u="sng">
              <a:solidFill>
                <a:srgbClr val="E2D4CA">
                  <a:alpha val="85000"/>
                </a:srgbClr>
              </a:solidFill>
              <a:latin typeface="Dante"/>
              <a:cs typeface="Arial"/>
            </a:endParaRPr>
          </a:p>
        </p:txBody>
      </p:sp>
      <p:sp>
        <p:nvSpPr>
          <p:cNvPr id="5" name="Text Placeholder 4">
            <a:extLst>
              <a:ext uri="{FF2B5EF4-FFF2-40B4-BE49-F238E27FC236}">
                <a16:creationId xmlns:a16="http://schemas.microsoft.com/office/drawing/2014/main" id="{700C2218-FBC1-7CCB-A87F-B1AEAE8706E5}"/>
              </a:ext>
            </a:extLst>
          </p:cNvPr>
          <p:cNvSpPr>
            <a:spLocks noGrp="1"/>
          </p:cNvSpPr>
          <p:nvPr>
            <p:ph type="body" sz="quarter" idx="3"/>
          </p:nvPr>
        </p:nvSpPr>
        <p:spPr>
          <a:xfrm>
            <a:off x="4122576" y="1676167"/>
            <a:ext cx="3200400" cy="584549"/>
          </a:xfrm>
        </p:spPr>
        <p:txBody>
          <a:bodyPr/>
          <a:lstStyle/>
          <a:p>
            <a:r>
              <a:rPr lang="en-US" sz="1400" b="0" dirty="0">
                <a:solidFill>
                  <a:schemeClr val="tx2"/>
                </a:solidFill>
                <a:latin typeface="Dante"/>
                <a:cs typeface="Arial"/>
              </a:rPr>
              <a:t>Care Coordination</a:t>
            </a:r>
            <a:endParaRPr lang="en-GB" sz="1400" b="0" dirty="0">
              <a:solidFill>
                <a:schemeClr val="tx2"/>
              </a:solidFill>
              <a:latin typeface="Dante"/>
              <a:cs typeface="Arial"/>
            </a:endParaRPr>
          </a:p>
        </p:txBody>
      </p:sp>
      <p:sp>
        <p:nvSpPr>
          <p:cNvPr id="6" name="Content Placeholder 5">
            <a:extLst>
              <a:ext uri="{FF2B5EF4-FFF2-40B4-BE49-F238E27FC236}">
                <a16:creationId xmlns:a16="http://schemas.microsoft.com/office/drawing/2014/main" id="{320FD2E3-871E-CA44-E537-E779D1452318}"/>
              </a:ext>
            </a:extLst>
          </p:cNvPr>
          <p:cNvSpPr>
            <a:spLocks noGrp="1"/>
          </p:cNvSpPr>
          <p:nvPr>
            <p:ph sz="quarter" idx="4"/>
          </p:nvPr>
        </p:nvSpPr>
        <p:spPr>
          <a:xfrm>
            <a:off x="4122576" y="2260717"/>
            <a:ext cx="3200400" cy="3751268"/>
          </a:xfrm>
        </p:spPr>
        <p:txBody>
          <a:bodyPr vert="horz" lIns="91440" tIns="45720" rIns="91440" bIns="45720" rtlCol="0" anchor="t">
            <a:normAutofit fontScale="92500" lnSpcReduction="10000"/>
          </a:bodyPr>
          <a:lstStyle/>
          <a:p>
            <a:pPr marL="0" indent="0">
              <a:buNone/>
            </a:pPr>
            <a:r>
              <a:rPr lang="en-US" sz="1600" dirty="0">
                <a:latin typeface="Dante"/>
                <a:cs typeface="Arial"/>
              </a:rPr>
              <a:t>To request care coordination assistance:</a:t>
            </a:r>
            <a:endParaRPr lang="en-GB" sz="1600" dirty="0">
              <a:latin typeface="Dante"/>
              <a:cs typeface="Arial"/>
            </a:endParaRPr>
          </a:p>
          <a:p>
            <a:pPr marL="0" indent="0">
              <a:buNone/>
            </a:pPr>
            <a:r>
              <a:rPr lang="en-US" sz="1600" dirty="0">
                <a:latin typeface="Dante"/>
                <a:cs typeface="Arial"/>
              </a:rPr>
              <a:t>Call 888-502-4190 </a:t>
            </a:r>
            <a:endParaRPr lang="en-GB" sz="1600" dirty="0">
              <a:latin typeface="Dante"/>
              <a:cs typeface="Arial"/>
            </a:endParaRPr>
          </a:p>
          <a:p>
            <a:pPr marL="0" indent="0">
              <a:buNone/>
            </a:pPr>
            <a:r>
              <a:rPr lang="en-US" sz="1600" dirty="0">
                <a:latin typeface="Dante"/>
                <a:cs typeface="Arial"/>
              </a:rPr>
              <a:t>Email:</a:t>
            </a:r>
            <a:r>
              <a:rPr lang="en-US" sz="1200" dirty="0">
                <a:latin typeface="Dante"/>
                <a:cs typeface="Arial"/>
              </a:rPr>
              <a:t> </a:t>
            </a:r>
            <a:r>
              <a:rPr lang="en-US" sz="1600" u="sng" dirty="0">
                <a:latin typeface="Dante"/>
                <a:cs typeface="Arial"/>
                <a:hlinkClick r:id="rId3"/>
              </a:rPr>
              <a:t>nhpccreferrals@nhpllc.org</a:t>
            </a:r>
            <a:endParaRPr lang="en-GB" sz="1600" dirty="0">
              <a:solidFill>
                <a:srgbClr val="E2D4CA">
                  <a:alpha val="85000"/>
                </a:srgbClr>
              </a:solidFill>
              <a:latin typeface="Dante"/>
              <a:cs typeface="Arial"/>
            </a:endParaRPr>
          </a:p>
          <a:p>
            <a:pPr marL="0" indent="0">
              <a:buNone/>
            </a:pPr>
            <a:endParaRPr lang="en-US" sz="1600">
              <a:latin typeface="Dante"/>
              <a:cs typeface="Arial"/>
            </a:endParaRPr>
          </a:p>
          <a:p>
            <a:pPr marL="0" indent="0">
              <a:buNone/>
            </a:pPr>
            <a:r>
              <a:rPr lang="en-US" sz="1600" dirty="0">
                <a:latin typeface="Dante"/>
                <a:cs typeface="Arial"/>
              </a:rPr>
              <a:t>Care Coordination Referral Form: Provider Page of the NHP Website (</a:t>
            </a:r>
            <a:r>
              <a:rPr lang="en-US" sz="1600" u="sng" dirty="0">
                <a:latin typeface="Dante"/>
                <a:cs typeface="Arial"/>
                <a:hlinkClick r:id="rId4"/>
              </a:rPr>
              <a:t>www.nhprae2.org</a:t>
            </a:r>
            <a:r>
              <a:rPr lang="en-US" sz="1600" dirty="0">
                <a:latin typeface="Dante"/>
                <a:cs typeface="Arial"/>
              </a:rPr>
              <a:t>).</a:t>
            </a:r>
            <a:endParaRPr lang="en-GB" sz="1600" dirty="0">
              <a:solidFill>
                <a:srgbClr val="E2D4CA">
                  <a:alpha val="85000"/>
                </a:srgbClr>
              </a:solidFill>
              <a:latin typeface="Dante"/>
              <a:cs typeface="Arial"/>
            </a:endParaRPr>
          </a:p>
          <a:p>
            <a:pPr marL="0" indent="0">
              <a:buNone/>
            </a:pPr>
            <a:endParaRPr lang="en-US" sz="1600" dirty="0">
              <a:solidFill>
                <a:srgbClr val="E2D4CA">
                  <a:alpha val="85000"/>
                </a:srgbClr>
              </a:solidFill>
              <a:latin typeface="Dante"/>
              <a:cs typeface="Arial"/>
            </a:endParaRPr>
          </a:p>
          <a:p>
            <a:pPr marL="0" indent="0">
              <a:buNone/>
            </a:pPr>
            <a:r>
              <a:rPr lang="en-GB" dirty="0">
                <a:solidFill>
                  <a:srgbClr val="E2D4CA">
                    <a:alpha val="85000"/>
                  </a:srgbClr>
                </a:solidFill>
                <a:latin typeface="Dante"/>
              </a:rPr>
              <a:t>*New NHP website will go live 7/1/25</a:t>
            </a:r>
          </a:p>
        </p:txBody>
      </p:sp>
      <p:sp>
        <p:nvSpPr>
          <p:cNvPr id="7" name="Text Placeholder 6">
            <a:extLst>
              <a:ext uri="{FF2B5EF4-FFF2-40B4-BE49-F238E27FC236}">
                <a16:creationId xmlns:a16="http://schemas.microsoft.com/office/drawing/2014/main" id="{648FF8FF-F672-B16C-5818-F90A3FC34884}"/>
              </a:ext>
            </a:extLst>
          </p:cNvPr>
          <p:cNvSpPr>
            <a:spLocks noGrp="1"/>
          </p:cNvSpPr>
          <p:nvPr>
            <p:ph type="body" sz="quarter" idx="13"/>
          </p:nvPr>
        </p:nvSpPr>
        <p:spPr>
          <a:xfrm>
            <a:off x="7710655" y="1668518"/>
            <a:ext cx="3200400" cy="584549"/>
          </a:xfrm>
        </p:spPr>
        <p:txBody>
          <a:bodyPr/>
          <a:lstStyle/>
          <a:p>
            <a:r>
              <a:rPr lang="en-US" sz="1400" b="0" dirty="0">
                <a:solidFill>
                  <a:schemeClr val="tx2"/>
                </a:solidFill>
                <a:latin typeface="Dante"/>
                <a:cs typeface="Arial"/>
              </a:rPr>
              <a:t>Member Services and Community</a:t>
            </a:r>
          </a:p>
        </p:txBody>
      </p:sp>
      <p:sp>
        <p:nvSpPr>
          <p:cNvPr id="8" name="Content Placeholder 7">
            <a:extLst>
              <a:ext uri="{FF2B5EF4-FFF2-40B4-BE49-F238E27FC236}">
                <a16:creationId xmlns:a16="http://schemas.microsoft.com/office/drawing/2014/main" id="{B81F99B7-A1FB-5628-1A20-ACDB6ECCB24C}"/>
              </a:ext>
            </a:extLst>
          </p:cNvPr>
          <p:cNvSpPr>
            <a:spLocks noGrp="1"/>
          </p:cNvSpPr>
          <p:nvPr>
            <p:ph sz="quarter" idx="14"/>
          </p:nvPr>
        </p:nvSpPr>
        <p:spPr>
          <a:xfrm>
            <a:off x="7467570" y="2263094"/>
            <a:ext cx="4467807" cy="4038961"/>
          </a:xfrm>
        </p:spPr>
        <p:txBody>
          <a:bodyPr vert="horz" lIns="91440" tIns="45720" rIns="91440" bIns="45720" rtlCol="0" anchor="t">
            <a:noAutofit/>
          </a:bodyPr>
          <a:lstStyle/>
          <a:p>
            <a:r>
              <a:rPr lang="en-US" sz="1600">
                <a:latin typeface="Dante"/>
                <a:cs typeface="Arial"/>
              </a:rPr>
              <a:t>Members with complaints and behavioral health appeals</a:t>
            </a:r>
            <a:endParaRPr lang="en-GB" sz="1600">
              <a:solidFill>
                <a:srgbClr val="E2D4CA">
                  <a:alpha val="85000"/>
                </a:srgbClr>
              </a:solidFill>
              <a:latin typeface="Dante"/>
              <a:cs typeface="Arial"/>
            </a:endParaRPr>
          </a:p>
          <a:p>
            <a:r>
              <a:rPr lang="en-US" sz="1600">
                <a:latin typeface="Dante"/>
                <a:cs typeface="Arial"/>
              </a:rPr>
              <a:t>Release of Information Forms</a:t>
            </a:r>
            <a:endParaRPr lang="en-GB" sz="1600">
              <a:solidFill>
                <a:srgbClr val="E2D4CA">
                  <a:alpha val="85000"/>
                </a:srgbClr>
              </a:solidFill>
              <a:latin typeface="Dante"/>
              <a:cs typeface="Arial"/>
            </a:endParaRPr>
          </a:p>
          <a:p>
            <a:r>
              <a:rPr lang="en-US" sz="1600">
                <a:latin typeface="Dante"/>
                <a:cs typeface="Arial"/>
              </a:rPr>
              <a:t>Educate members on advisory councils</a:t>
            </a:r>
            <a:endParaRPr lang="en-GB" sz="1600">
              <a:solidFill>
                <a:srgbClr val="E2D4CA">
                  <a:alpha val="85000"/>
                </a:srgbClr>
              </a:solidFill>
              <a:latin typeface="Dante"/>
              <a:cs typeface="Arial"/>
            </a:endParaRPr>
          </a:p>
          <a:p>
            <a:r>
              <a:rPr lang="en-US" sz="1600">
                <a:latin typeface="Dante"/>
                <a:cs typeface="Arial"/>
              </a:rPr>
              <a:t>Member Services Call Center</a:t>
            </a:r>
            <a:endParaRPr lang="en-GB" sz="1600">
              <a:solidFill>
                <a:srgbClr val="E2D4CA">
                  <a:alpha val="85000"/>
                </a:srgbClr>
              </a:solidFill>
              <a:latin typeface="Dante"/>
              <a:cs typeface="Arial"/>
            </a:endParaRPr>
          </a:p>
          <a:p>
            <a:r>
              <a:rPr lang="en-US" sz="1600">
                <a:latin typeface="Dante"/>
                <a:cs typeface="Arial"/>
              </a:rPr>
              <a:t>Finding a provider or specialist </a:t>
            </a:r>
            <a:endParaRPr lang="en-GB" sz="1600">
              <a:solidFill>
                <a:srgbClr val="E2D4CA">
                  <a:alpha val="85000"/>
                </a:srgbClr>
              </a:solidFill>
              <a:latin typeface="Dante"/>
              <a:cs typeface="Arial"/>
            </a:endParaRPr>
          </a:p>
          <a:p>
            <a:r>
              <a:rPr lang="en-US" sz="1600">
                <a:latin typeface="Dante"/>
                <a:cs typeface="Arial"/>
              </a:rPr>
              <a:t>Issue member handbook or provider directory</a:t>
            </a:r>
            <a:endParaRPr lang="en-GB" sz="1600">
              <a:solidFill>
                <a:srgbClr val="E2D4CA">
                  <a:alpha val="85000"/>
                </a:srgbClr>
              </a:solidFill>
              <a:latin typeface="Dante"/>
              <a:cs typeface="Arial"/>
            </a:endParaRPr>
          </a:p>
          <a:p>
            <a:pPr marL="0" indent="0">
              <a:buNone/>
            </a:pPr>
            <a:r>
              <a:rPr lang="en-US" sz="1800">
                <a:latin typeface="Dante"/>
                <a:cs typeface="Arial"/>
              </a:rPr>
              <a:t>Call:  800-541-6870 </a:t>
            </a:r>
            <a:endParaRPr lang="en-GB" sz="1800">
              <a:solidFill>
                <a:srgbClr val="E2D4CA">
                  <a:alpha val="85000"/>
                </a:srgbClr>
              </a:solidFill>
              <a:latin typeface="Dante"/>
              <a:cs typeface="Arial"/>
            </a:endParaRPr>
          </a:p>
          <a:p>
            <a:pPr marL="0" indent="0">
              <a:buNone/>
            </a:pPr>
            <a:r>
              <a:rPr lang="en-US" sz="1800">
                <a:latin typeface="Dante"/>
                <a:cs typeface="Arial"/>
              </a:rPr>
              <a:t>Email:  </a:t>
            </a:r>
            <a:r>
              <a:rPr lang="en-US" sz="1800" u="sng">
                <a:latin typeface="Dante"/>
                <a:cs typeface="Arial"/>
                <a:hlinkClick r:id="rId5"/>
              </a:rPr>
              <a:t>nhpmembersupport@nhpllc.org</a:t>
            </a:r>
            <a:endParaRPr lang="en-GB" sz="1800">
              <a:solidFill>
                <a:srgbClr val="E2D4CA">
                  <a:alpha val="85000"/>
                </a:srgbClr>
              </a:solidFill>
              <a:latin typeface="Dante"/>
              <a:cs typeface="Arial"/>
            </a:endParaRPr>
          </a:p>
          <a:p>
            <a:endParaRPr lang="en-GB">
              <a:solidFill>
                <a:srgbClr val="E2D4CA">
                  <a:alpha val="85000"/>
                </a:srgbClr>
              </a:solidFill>
              <a:latin typeface="Dante"/>
              <a:cs typeface="Arial"/>
            </a:endParaRPr>
          </a:p>
        </p:txBody>
      </p:sp>
      <p:sp>
        <p:nvSpPr>
          <p:cNvPr id="11" name="Slide Number Placeholder 10">
            <a:extLst>
              <a:ext uri="{FF2B5EF4-FFF2-40B4-BE49-F238E27FC236}">
                <a16:creationId xmlns:a16="http://schemas.microsoft.com/office/drawing/2014/main" id="{FE2AD7C4-E6C3-0606-DBF6-69D423B998B6}"/>
              </a:ext>
            </a:extLst>
          </p:cNvPr>
          <p:cNvSpPr>
            <a:spLocks noGrp="1"/>
          </p:cNvSpPr>
          <p:nvPr>
            <p:ph type="sldNum" sz="quarter" idx="17"/>
          </p:nvPr>
        </p:nvSpPr>
        <p:spPr/>
        <p:txBody>
          <a:bodyPr/>
          <a:lstStyle/>
          <a:p>
            <a:fld id="{AE208ADF-3ADD-483D-A721-14E3EEE2C135}" type="slidenum">
              <a:rPr lang="en-US" smtClean="0"/>
              <a:pPr/>
              <a:t>62</a:t>
            </a:fld>
            <a:endParaRPr lang="en-US"/>
          </a:p>
        </p:txBody>
      </p:sp>
      <p:pic>
        <p:nvPicPr>
          <p:cNvPr id="12" name="Picture 11" descr="A blue and green logo with a leaf&#10;&#10;AI-generated content may be incorrect.">
            <a:extLst>
              <a:ext uri="{FF2B5EF4-FFF2-40B4-BE49-F238E27FC236}">
                <a16:creationId xmlns:a16="http://schemas.microsoft.com/office/drawing/2014/main" id="{5155E9A6-E907-7385-E688-AC13CD2C21D8}"/>
              </a:ext>
            </a:extLst>
          </p:cNvPr>
          <p:cNvPicPr>
            <a:picLocks noChangeAspect="1"/>
          </p:cNvPicPr>
          <p:nvPr/>
        </p:nvPicPr>
        <p:blipFill>
          <a:blip r:embed="rId6"/>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2900638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1C72-F0AC-A258-6B48-5B5F7F870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CE7D0-F5CA-9820-0845-AA620DD94E5B}"/>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a:solidFill>
                  <a:schemeClr val="accent6"/>
                </a:solidFill>
              </a:rPr>
              <a:t>Open Forum</a:t>
            </a:r>
          </a:p>
        </p:txBody>
      </p:sp>
      <p:sp>
        <p:nvSpPr>
          <p:cNvPr id="4" name="Slide Number Placeholder 3">
            <a:extLst>
              <a:ext uri="{FF2B5EF4-FFF2-40B4-BE49-F238E27FC236}">
                <a16:creationId xmlns:a16="http://schemas.microsoft.com/office/drawing/2014/main" id="{9EDBB229-0B7C-B9DA-6334-76589E308AB5}"/>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A98B228E-7DF9-91CB-07B8-7F80C379AAB3}"/>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2945684255"/>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0E58-BE89-5284-7BA0-8775358AF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C1938-6962-36FF-E894-F62ADAC90A99}"/>
              </a:ext>
            </a:extLst>
          </p:cNvPr>
          <p:cNvSpPr>
            <a:spLocks noGrp="1"/>
          </p:cNvSpPr>
          <p:nvPr>
            <p:ph type="title"/>
          </p:nvPr>
        </p:nvSpPr>
        <p:spPr>
          <a:xfrm>
            <a:off x="313935" y="1016410"/>
            <a:ext cx="4255358" cy="1403343"/>
          </a:xfrm>
        </p:spPr>
        <p:txBody>
          <a:bodyPr anchor="ctr">
            <a:normAutofit/>
          </a:bodyPr>
          <a:lstStyle/>
          <a:p>
            <a:pPr>
              <a:lnSpc>
                <a:spcPct val="90000"/>
              </a:lnSpc>
            </a:pPr>
            <a:r>
              <a:rPr lang="en-GB" sz="4800" kern="100">
                <a:solidFill>
                  <a:schemeClr val="tx1"/>
                </a:solidFill>
              </a:rPr>
              <a:t>Congratulations!</a:t>
            </a:r>
          </a:p>
        </p:txBody>
      </p:sp>
      <p:pic>
        <p:nvPicPr>
          <p:cNvPr id="7" name="Picture Placeholder 12">
            <a:extLst>
              <a:ext uri="{FF2B5EF4-FFF2-40B4-BE49-F238E27FC236}">
                <a16:creationId xmlns:a16="http://schemas.microsoft.com/office/drawing/2014/main" id="{3AB18345-6425-1F51-96EC-34D26C989E8B}"/>
              </a:ext>
            </a:extLst>
          </p:cNvPr>
          <p:cNvPicPr>
            <a:picLocks noChangeAspect="1"/>
          </p:cNvPicPr>
          <p:nvPr/>
        </p:nvPicPr>
        <p:blipFill>
          <a:blip r:embed="rId2"/>
          <a:srcRect l="15147" r="22378"/>
          <a:stretch/>
        </p:blipFill>
        <p:spPr>
          <a:xfrm>
            <a:off x="4575048" y="10"/>
            <a:ext cx="7616952" cy="6857990"/>
          </a:xfrm>
          <a:prstGeom prst="rect">
            <a:avLst/>
          </a:prstGeom>
          <a:noFill/>
        </p:spPr>
      </p:pic>
      <p:sp>
        <p:nvSpPr>
          <p:cNvPr id="6" name="Slide Number Placeholder 5">
            <a:extLst>
              <a:ext uri="{FF2B5EF4-FFF2-40B4-BE49-F238E27FC236}">
                <a16:creationId xmlns:a16="http://schemas.microsoft.com/office/drawing/2014/main" id="{0DC5B328-9C49-76E5-EC4C-4EFC904D614D}"/>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64</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FE9B865D-9A92-AC8A-E738-A22F729AFF9A}"/>
              </a:ext>
            </a:extLst>
          </p:cNvPr>
          <p:cNvPicPr>
            <a:picLocks noChangeAspect="1"/>
          </p:cNvPicPr>
          <p:nvPr/>
        </p:nvPicPr>
        <p:blipFill>
          <a:blip r:embed="rId3"/>
          <a:stretch>
            <a:fillRect/>
          </a:stretch>
        </p:blipFill>
        <p:spPr>
          <a:xfrm>
            <a:off x="1072255" y="3240503"/>
            <a:ext cx="2531507" cy="1002477"/>
          </a:xfrm>
          <a:prstGeom prst="rect">
            <a:avLst/>
          </a:prstGeom>
        </p:spPr>
      </p:pic>
    </p:spTree>
    <p:extLst>
      <p:ext uri="{BB962C8B-B14F-4D97-AF65-F5344CB8AC3E}">
        <p14:creationId xmlns:p14="http://schemas.microsoft.com/office/powerpoint/2010/main" val="382797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EEA02-9218-6AD8-C1CC-157AA79B4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A805F-F714-6637-F11F-F610DC1E210C}"/>
              </a:ext>
            </a:extLst>
          </p:cNvPr>
          <p:cNvSpPr>
            <a:spLocks noGrp="1"/>
          </p:cNvSpPr>
          <p:nvPr>
            <p:ph type="title"/>
          </p:nvPr>
        </p:nvSpPr>
        <p:spPr/>
        <p:txBody>
          <a:bodyPr/>
          <a:lstStyle/>
          <a:p>
            <a:pPr algn="ctr"/>
            <a:r>
              <a:rPr lang="en-US" sz="4000">
                <a:solidFill>
                  <a:schemeClr val="tx2"/>
                </a:solidFill>
              </a:rPr>
              <a:t>ACC Phase III Regional Entities</a:t>
            </a:r>
            <a:endParaRPr lang="en-US">
              <a:solidFill>
                <a:schemeClr val="tx2"/>
              </a:solidFill>
            </a:endParaRPr>
          </a:p>
        </p:txBody>
      </p:sp>
      <p:sp>
        <p:nvSpPr>
          <p:cNvPr id="33" name="Slide Number Placeholder 32">
            <a:extLst>
              <a:ext uri="{FF2B5EF4-FFF2-40B4-BE49-F238E27FC236}">
                <a16:creationId xmlns:a16="http://schemas.microsoft.com/office/drawing/2014/main" id="{5664495B-2BA3-0A8C-2D8E-1355CF4ECE04}"/>
              </a:ext>
            </a:extLst>
          </p:cNvPr>
          <p:cNvSpPr>
            <a:spLocks noGrp="1"/>
          </p:cNvSpPr>
          <p:nvPr>
            <p:ph type="sldNum" sz="quarter" idx="12"/>
          </p:nvPr>
        </p:nvSpPr>
        <p:spPr/>
        <p:txBody>
          <a:bodyPr/>
          <a:lstStyle/>
          <a:p>
            <a:fld id="{AE208ADF-3ADD-483D-A721-14E3EEE2C135}" type="slidenum">
              <a:rPr lang="en-US" smtClean="0"/>
              <a:pPr/>
              <a:t>7</a:t>
            </a:fld>
            <a:endParaRPr lang="en-US"/>
          </a:p>
        </p:txBody>
      </p:sp>
      <p:pic>
        <p:nvPicPr>
          <p:cNvPr id="16" name="Picture 15">
            <a:extLst>
              <a:ext uri="{FF2B5EF4-FFF2-40B4-BE49-F238E27FC236}">
                <a16:creationId xmlns:a16="http://schemas.microsoft.com/office/drawing/2014/main" id="{0D162614-BF67-DF3E-AD75-FD1AB494F932}"/>
              </a:ext>
            </a:extLst>
          </p:cNvPr>
          <p:cNvPicPr>
            <a:picLocks noChangeAspect="1"/>
          </p:cNvPicPr>
          <p:nvPr/>
        </p:nvPicPr>
        <p:blipFill>
          <a:blip r:embed="rId2"/>
          <a:stretch>
            <a:fillRect/>
          </a:stretch>
        </p:blipFill>
        <p:spPr>
          <a:xfrm>
            <a:off x="3087149" y="1710167"/>
            <a:ext cx="5964572" cy="5011308"/>
          </a:xfrm>
          <a:prstGeom prst="rect">
            <a:avLst/>
          </a:prstGeom>
          <a:ln>
            <a:solidFill>
              <a:schemeClr val="tx1"/>
            </a:solidFill>
          </a:ln>
        </p:spPr>
      </p:pic>
      <p:pic>
        <p:nvPicPr>
          <p:cNvPr id="3" name="Picture 2" descr="A blue and green logo with a leaf&#10;&#10;AI-generated content may be incorrect.">
            <a:extLst>
              <a:ext uri="{FF2B5EF4-FFF2-40B4-BE49-F238E27FC236}">
                <a16:creationId xmlns:a16="http://schemas.microsoft.com/office/drawing/2014/main" id="{1EF543CC-7681-16C0-2B95-81BC4CE08B7F}"/>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49139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A2A03-250F-D852-503C-9BCF68647585}"/>
            </a:ext>
          </a:extLst>
        </p:cNvPr>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B9E3D312-7A39-A83F-38A1-38685232EC4D}"/>
              </a:ext>
            </a:extLst>
          </p:cNvPr>
          <p:cNvSpPr>
            <a:spLocks noGrp="1"/>
          </p:cNvSpPr>
          <p:nvPr>
            <p:ph type="sldNum" sz="quarter" idx="4"/>
          </p:nvPr>
        </p:nvSpPr>
        <p:spPr/>
        <p:txBody>
          <a:bodyPr/>
          <a:lstStyle/>
          <a:p>
            <a:fld id="{AE208ADF-3ADD-483D-A721-14E3EEE2C135}" type="slidenum">
              <a:rPr lang="en-US" smtClean="0"/>
              <a:pPr/>
              <a:t>8</a:t>
            </a:fld>
            <a:endParaRPr lang="en-US"/>
          </a:p>
        </p:txBody>
      </p:sp>
      <p:sp>
        <p:nvSpPr>
          <p:cNvPr id="6" name="Title 5">
            <a:extLst>
              <a:ext uri="{FF2B5EF4-FFF2-40B4-BE49-F238E27FC236}">
                <a16:creationId xmlns:a16="http://schemas.microsoft.com/office/drawing/2014/main" id="{554A7F2B-CE68-3532-2956-354A89E4383A}"/>
              </a:ext>
            </a:extLst>
          </p:cNvPr>
          <p:cNvSpPr>
            <a:spLocks noGrp="1"/>
          </p:cNvSpPr>
          <p:nvPr>
            <p:ph type="title"/>
          </p:nvPr>
        </p:nvSpPr>
        <p:spPr>
          <a:xfrm>
            <a:off x="490818" y="368830"/>
            <a:ext cx="10515600" cy="2212258"/>
          </a:xfrm>
        </p:spPr>
        <p:txBody>
          <a:bodyPr/>
          <a:lstStyle/>
          <a:p>
            <a:r>
              <a:rPr lang="en-US">
                <a:solidFill>
                  <a:srgbClr val="E2D4CA">
                    <a:alpha val="75000"/>
                  </a:srgbClr>
                </a:solidFill>
              </a:rPr>
              <a:t>ACC Phase III RAE Map</a:t>
            </a:r>
            <a:endParaRPr lang="en-US"/>
          </a:p>
        </p:txBody>
      </p:sp>
      <p:pic>
        <p:nvPicPr>
          <p:cNvPr id="8" name="Picture 7" descr="A map of a state with names&#10;&#10;AI-generated content may be incorrect.">
            <a:extLst>
              <a:ext uri="{FF2B5EF4-FFF2-40B4-BE49-F238E27FC236}">
                <a16:creationId xmlns:a16="http://schemas.microsoft.com/office/drawing/2014/main" id="{9C909001-0EE8-48E3-E5EC-EF207AF82651}"/>
              </a:ext>
            </a:extLst>
          </p:cNvPr>
          <p:cNvPicPr>
            <a:picLocks noChangeAspect="1"/>
          </p:cNvPicPr>
          <p:nvPr/>
        </p:nvPicPr>
        <p:blipFill>
          <a:blip r:embed="rId2"/>
          <a:stretch>
            <a:fillRect/>
          </a:stretch>
        </p:blipFill>
        <p:spPr>
          <a:xfrm>
            <a:off x="754156" y="1138239"/>
            <a:ext cx="10941423" cy="5085789"/>
          </a:xfrm>
          <a:prstGeom prst="rect">
            <a:avLst/>
          </a:prstGeom>
        </p:spPr>
      </p:pic>
    </p:spTree>
    <p:extLst>
      <p:ext uri="{BB962C8B-B14F-4D97-AF65-F5344CB8AC3E}">
        <p14:creationId xmlns:p14="http://schemas.microsoft.com/office/powerpoint/2010/main" val="60224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10E046-2BED-2FBF-A3E9-2407D1AC2880}"/>
              </a:ext>
            </a:extLst>
          </p:cNvPr>
          <p:cNvSpPr>
            <a:spLocks noGrp="1"/>
          </p:cNvSpPr>
          <p:nvPr>
            <p:ph type="sldNum" sz="quarter" idx="4"/>
          </p:nvPr>
        </p:nvSpPr>
        <p:spPr/>
        <p:txBody>
          <a:bodyPr/>
          <a:lstStyle/>
          <a:p>
            <a:fld id="{AE208ADF-3ADD-483D-A721-14E3EEE2C135}" type="slidenum">
              <a:rPr lang="en-US" smtClean="0"/>
              <a:pPr/>
              <a:t>9</a:t>
            </a:fld>
            <a:endParaRPr lang="en-US"/>
          </a:p>
        </p:txBody>
      </p:sp>
      <p:sp>
        <p:nvSpPr>
          <p:cNvPr id="7" name="Title 1">
            <a:extLst>
              <a:ext uri="{FF2B5EF4-FFF2-40B4-BE49-F238E27FC236}">
                <a16:creationId xmlns:a16="http://schemas.microsoft.com/office/drawing/2014/main" id="{1312D9BD-DC27-46DC-9C76-8EE3FDD420FD}"/>
              </a:ext>
            </a:extLst>
          </p:cNvPr>
          <p:cNvSpPr>
            <a:spLocks noGrp="1"/>
          </p:cNvSpPr>
          <p:nvPr/>
        </p:nvSpPr>
        <p:spPr>
          <a:xfrm>
            <a:off x="839788" y="665629"/>
            <a:ext cx="10515600" cy="818995"/>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pPr algn="ctr"/>
            <a:r>
              <a:rPr lang="en-US"/>
              <a:t>What Is a Regional Accountable Entity?</a:t>
            </a:r>
          </a:p>
        </p:txBody>
      </p:sp>
      <p:sp>
        <p:nvSpPr>
          <p:cNvPr id="8" name="Content Placeholder 3">
            <a:extLst>
              <a:ext uri="{FF2B5EF4-FFF2-40B4-BE49-F238E27FC236}">
                <a16:creationId xmlns:a16="http://schemas.microsoft.com/office/drawing/2014/main" id="{2D307C5A-A4E9-45ED-911E-BBC9E9339433}"/>
              </a:ext>
            </a:extLst>
          </p:cNvPr>
          <p:cNvSpPr>
            <a:spLocks noGrp="1"/>
          </p:cNvSpPr>
          <p:nvPr/>
        </p:nvSpPr>
        <p:spPr>
          <a:xfrm>
            <a:off x="1108729" y="1830294"/>
            <a:ext cx="10413346" cy="4390002"/>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tx2"/>
                </a:solidFill>
                <a:latin typeface="Dante"/>
                <a:cs typeface="Arial"/>
              </a:rPr>
              <a:t>Every Health First Colorado member has a primary care provider and is assigned to a Regional Accountable Entity (RAE).</a:t>
            </a:r>
            <a:endParaRPr lang="en-US" dirty="0">
              <a:solidFill>
                <a:schemeClr val="tx2"/>
              </a:solidFill>
              <a:latin typeface="Dante"/>
            </a:endParaRPr>
          </a:p>
          <a:p>
            <a:pPr marL="0" indent="0">
              <a:buNone/>
            </a:pPr>
            <a:r>
              <a:rPr lang="en-US" sz="2200" dirty="0">
                <a:solidFill>
                  <a:schemeClr val="tx2"/>
                </a:solidFill>
                <a:latin typeface="Dante"/>
                <a:cs typeface="Arial"/>
              </a:rPr>
              <a:t>RAEs are Managed Care Entities who have a contract with the State of Colorado to be responsible for coordinating Health First Colorado members' care ensuring members are connected with primary and behavioral health care and developing regional strategies to serve their communities. </a:t>
            </a:r>
            <a:endParaRPr lang="en-US" dirty="0">
              <a:solidFill>
                <a:schemeClr val="tx2"/>
              </a:solidFill>
              <a:latin typeface="Dante"/>
            </a:endParaRPr>
          </a:p>
          <a:p>
            <a:pPr marL="0" indent="0">
              <a:buNone/>
            </a:pPr>
            <a:r>
              <a:rPr lang="en-US" sz="2200" dirty="0">
                <a:solidFill>
                  <a:schemeClr val="tx2"/>
                </a:solidFill>
                <a:latin typeface="Dante"/>
                <a:cs typeface="Arial"/>
              </a:rPr>
              <a:t>RAEs provide care coordination for members and build behavioral and primary care provider networks to help connect members with care. RAEs pay providers for behavioral health services through a payment called capitation. </a:t>
            </a:r>
            <a:endParaRPr lang="en-US" dirty="0">
              <a:solidFill>
                <a:schemeClr val="tx2"/>
              </a:solidFill>
              <a:latin typeface="Dante"/>
            </a:endParaRPr>
          </a:p>
          <a:p>
            <a:endParaRPr lang="en-US" dirty="0">
              <a:solidFill>
                <a:schemeClr val="tx2"/>
              </a:solidFill>
            </a:endParaRPr>
          </a:p>
        </p:txBody>
      </p:sp>
      <p:pic>
        <p:nvPicPr>
          <p:cNvPr id="9" name="Picture 8" descr="A blue and green logo with a leaf&#10;&#10;AI-generated content may be incorrect.">
            <a:extLst>
              <a:ext uri="{FF2B5EF4-FFF2-40B4-BE49-F238E27FC236}">
                <a16:creationId xmlns:a16="http://schemas.microsoft.com/office/drawing/2014/main" id="{54E93BA7-2C0D-CC85-ACDF-6124E41424AD}"/>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033321694"/>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_Win32_JB_SL_v2.potx" id="{3FE2ADD4-A665-4FB8-B8C0-7CA1C57550A1}" vid="{0ED6AE89-9D72-42A2-A52F-A4B3C658E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ace0bee-1e7d-49ae-9b3d-38b80faed0b6" xsi:nil="true"/>
    <MediaServiceKeyPoints xmlns="84b400ec-987b-4f5a-9683-719d2398fb9d" xsi:nil="true"/>
    <dt xmlns="84b400ec-987b-4f5a-9683-719d2398fb9d" xsi:nil="true"/>
    <lcf76f155ced4ddcb4097134ff3c332f xmlns="84b400ec-987b-4f5a-9683-719d2398fb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8D8E4FFDE38D4D98C302ABE95C7919" ma:contentTypeVersion="22" ma:contentTypeDescription="Create a new document." ma:contentTypeScope="" ma:versionID="7d702823be44ea3b4300c36ed2f3e6c4">
  <xsd:schema xmlns:xsd="http://www.w3.org/2001/XMLSchema" xmlns:xs="http://www.w3.org/2001/XMLSchema" xmlns:p="http://schemas.microsoft.com/office/2006/metadata/properties" xmlns:ns1="http://schemas.microsoft.com/sharepoint/v3" xmlns:ns2="84b400ec-987b-4f5a-9683-719d2398fb9d" xmlns:ns3="8ace0bee-1e7d-49ae-9b3d-38b80faed0b6" targetNamespace="http://schemas.microsoft.com/office/2006/metadata/properties" ma:root="true" ma:fieldsID="ab743d765f22cb22ee0c84f4e0f5567c" ns1:_="" ns2:_="" ns3:_="">
    <xsd:import namespace="http://schemas.microsoft.com/sharepoint/v3"/>
    <xsd:import namespace="84b400ec-987b-4f5a-9683-719d2398fb9d"/>
    <xsd:import namespace="8ace0bee-1e7d-49ae-9b3d-38b80faed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dt"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b400ec-987b-4f5a-9683-719d2398f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t" ma:index="23" nillable="true" ma:displayName="dt" ma:format="DateOnly" ma:internalName="dt">
      <xsd:simpleType>
        <xsd:restriction base="dms:DateTim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11a9efa-3e27-403f-a1c2-cfa70c564e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ce0bee-1e7d-49ae-9b3d-38b80faed0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2cb75772-62ac-42de-b10a-1f9d7c1918e6}" ma:internalName="TaxCatchAll" ma:showField="CatchAllData" ma:web="8ace0bee-1e7d-49ae-9b3d-38b80faed0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0CC34A-D535-41BC-8B48-A0E1EA32D7E8}">
  <ds:schemaRefs>
    <ds:schemaRef ds:uri="http://schemas.microsoft.com/sharepoint/v3/contenttype/forms"/>
  </ds:schemaRefs>
</ds:datastoreItem>
</file>

<file path=customXml/itemProps2.xml><?xml version="1.0" encoding="utf-8"?>
<ds:datastoreItem xmlns:ds="http://schemas.openxmlformats.org/officeDocument/2006/customXml" ds:itemID="{0E506F55-A469-454B-8FCA-6F8BCF9DAA6B}">
  <ds:schemaRefs>
    <ds:schemaRef ds:uri="84b400ec-987b-4f5a-9683-719d2398fb9d"/>
    <ds:schemaRef ds:uri="8ace0bee-1e7d-49ae-9b3d-38b80faed0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E9F1CCF-A278-40B2-BB2A-84F8755F303C}">
  <ds:schemaRefs>
    <ds:schemaRef ds:uri="84b400ec-987b-4f5a-9683-719d2398fb9d"/>
    <ds:schemaRef ds:uri="8ace0bee-1e7d-49ae-9b3d-38b80faed0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76</TotalTime>
  <Words>3943</Words>
  <Application>Microsoft Office PowerPoint</Application>
  <PresentationFormat>Widescreen</PresentationFormat>
  <Paragraphs>511</Paragraphs>
  <Slides>64</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Aptos</vt:lpstr>
      <vt:lpstr>Arial</vt:lpstr>
      <vt:lpstr>Arial </vt:lpstr>
      <vt:lpstr>Calibri</vt:lpstr>
      <vt:lpstr>Calibri,Sans-Serif</vt:lpstr>
      <vt:lpstr>Dante</vt:lpstr>
      <vt:lpstr>Times New Roman</vt:lpstr>
      <vt:lpstr>Trebuchet MS</vt:lpstr>
      <vt:lpstr>Wingdings</vt:lpstr>
      <vt:lpstr>PineVTI</vt:lpstr>
      <vt:lpstr>PowerPoint Presentation</vt:lpstr>
      <vt:lpstr>Introductions</vt:lpstr>
      <vt:lpstr>AGENDA</vt:lpstr>
      <vt:lpstr>PCMP Manual is available on  NHP Website   www.nhprae2.org)</vt:lpstr>
      <vt:lpstr>ACC Phase III Overview</vt:lpstr>
      <vt:lpstr>Accountable Care Collaborative (ACC) Phase III </vt:lpstr>
      <vt:lpstr>ACC Phase III Regional Entities</vt:lpstr>
      <vt:lpstr>ACC Phase III RAE Map</vt:lpstr>
      <vt:lpstr>PowerPoint Presentation</vt:lpstr>
      <vt:lpstr>NHP Overview</vt:lpstr>
      <vt:lpstr>PowerPoint Presentation</vt:lpstr>
      <vt:lpstr>PowerPoint Presentation</vt:lpstr>
      <vt:lpstr>PowerPoint Presentation</vt:lpstr>
      <vt:lpstr>PowerPoint Presentation</vt:lpstr>
      <vt:lpstr>Member Rights and Services</vt:lpstr>
      <vt:lpstr>Providers must be aware of and uphold Health First Colorado members’ benefits, services and rights.</vt:lpstr>
      <vt:lpstr>Physical Health Benefits</vt:lpstr>
      <vt:lpstr>Transportation </vt:lpstr>
      <vt:lpstr>Colorado Crisis Services </vt:lpstr>
      <vt:lpstr>Nurse Advice Line </vt:lpstr>
      <vt:lpstr>Learn about Member Rights &amp; Grievances</vt:lpstr>
      <vt:lpstr>Early and Periodic Screening, Diagnosis and Treatment (EPSDT) Services</vt:lpstr>
      <vt:lpstr>PowerPoint Presentation</vt:lpstr>
      <vt:lpstr>Why EPSDT Matters</vt:lpstr>
      <vt:lpstr>PCMPs Role in EPSDT</vt:lpstr>
      <vt:lpstr>NHP Support for You</vt:lpstr>
      <vt:lpstr>Access to Care Standards</vt:lpstr>
      <vt:lpstr>Appointment Standards</vt:lpstr>
      <vt:lpstr>Access to Care Standards</vt:lpstr>
      <vt:lpstr>Practice Hours</vt:lpstr>
      <vt:lpstr>Maintain PCMP Practice Information</vt:lpstr>
      <vt:lpstr>PCMP Practice Sites are required to notify NHP of any changes to the practice within 30 days.</vt:lpstr>
      <vt:lpstr>Changes that Require NHP Notification </vt:lpstr>
      <vt:lpstr>PCMP Panel Configuration</vt:lpstr>
      <vt:lpstr>Complete PCMP Information Form (PIF)</vt:lpstr>
      <vt:lpstr>Care Coordination Referral Process</vt:lpstr>
      <vt:lpstr>Best Practices</vt:lpstr>
      <vt:lpstr>Services for Children &amp; Youth</vt:lpstr>
      <vt:lpstr>Care Coordination</vt:lpstr>
      <vt:lpstr>Care Coordination</vt:lpstr>
      <vt:lpstr>NHP Care Coordination: Engaging Members</vt:lpstr>
      <vt:lpstr>Care Coordination Referrals</vt:lpstr>
      <vt:lpstr>Quality Improvement: Performance Measures</vt:lpstr>
      <vt:lpstr>Overview of Incentive Programs</vt:lpstr>
      <vt:lpstr>Behavioral Health Incentive Program (BHIP)</vt:lpstr>
      <vt:lpstr>Key Performance Indicators: KPIs</vt:lpstr>
      <vt:lpstr>Key Performance Indicators: KPIs</vt:lpstr>
      <vt:lpstr>Key Performance Indicators: KPIs</vt:lpstr>
      <vt:lpstr>Practice Transformation</vt:lpstr>
      <vt:lpstr>PowerPoint Presentation</vt:lpstr>
      <vt:lpstr>Practice Transformation Coaches</vt:lpstr>
      <vt:lpstr>Member Attribution</vt:lpstr>
      <vt:lpstr>Member Attribution Process for ACC Phase 3</vt:lpstr>
      <vt:lpstr>Member Attribution Process for ACC Phase 3</vt:lpstr>
      <vt:lpstr>Payment Process</vt:lpstr>
      <vt:lpstr>PMPM Maximum Payment Structure</vt:lpstr>
      <vt:lpstr>PowerPoint Presentation</vt:lpstr>
      <vt:lpstr>Resources</vt:lpstr>
      <vt:lpstr>Resources</vt:lpstr>
      <vt:lpstr>Provider Trainings </vt:lpstr>
      <vt:lpstr>Provider Quarterly Newsletter</vt:lpstr>
      <vt:lpstr>Contact Information</vt:lpstr>
      <vt:lpstr>Open Forum</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Raina Ali</dc:creator>
  <cp:lastModifiedBy>Alma Mejorado</cp:lastModifiedBy>
  <cp:revision>126</cp:revision>
  <dcterms:created xsi:type="dcterms:W3CDTF">2025-01-26T20:23:29Z</dcterms:created>
  <dcterms:modified xsi:type="dcterms:W3CDTF">2025-06-11T16:35:48Z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0x0101009D8D8E4FFDE38D4D98C302ABE95C7919</vt:lpwstr>
  </property>
  <property fmtid="{D5CDD505-2E9C-101B-9397-08002B2CF9AE}" pid="3" name="MediaServiceImageTags">
    <vt:lpwstr/>
  </property>
</Properties>
</file>