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omments/modernComment_7FFFDD7D_25F98CD4.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7"/>
  </p:notesMasterIdLst>
  <p:sldIdLst>
    <p:sldId id="279" r:id="rId5"/>
    <p:sldId id="2147474782" r:id="rId6"/>
    <p:sldId id="270" r:id="rId7"/>
    <p:sldId id="2147474819" r:id="rId8"/>
    <p:sldId id="2147474820" r:id="rId9"/>
    <p:sldId id="2147474822" r:id="rId10"/>
    <p:sldId id="2147474818" r:id="rId11"/>
    <p:sldId id="2147474821" r:id="rId12"/>
    <p:sldId id="2147474816" r:id="rId13"/>
    <p:sldId id="2147474842" r:id="rId14"/>
    <p:sldId id="2147474827" r:id="rId15"/>
    <p:sldId id="2147474830" r:id="rId16"/>
    <p:sldId id="2147474835" r:id="rId17"/>
    <p:sldId id="2147474836" r:id="rId18"/>
    <p:sldId id="2147474841" r:id="rId19"/>
    <p:sldId id="2147474839" r:id="rId20"/>
    <p:sldId id="2147474840" r:id="rId21"/>
    <p:sldId id="2147474831" r:id="rId22"/>
    <p:sldId id="2147474811" r:id="rId23"/>
    <p:sldId id="2147474812" r:id="rId24"/>
    <p:sldId id="2147474832" r:id="rId25"/>
    <p:sldId id="2147474833" r:id="rId26"/>
    <p:sldId id="2147474834" r:id="rId27"/>
    <p:sldId id="2147474755" r:id="rId28"/>
    <p:sldId id="2147474805" r:id="rId29"/>
    <p:sldId id="2147474817" r:id="rId30"/>
    <p:sldId id="2147474765" r:id="rId31"/>
    <p:sldId id="2147474771" r:id="rId32"/>
    <p:sldId id="2147474786" r:id="rId33"/>
    <p:sldId id="2147474781" r:id="rId34"/>
    <p:sldId id="2147474828" r:id="rId35"/>
    <p:sldId id="2147474767" r:id="rId36"/>
    <p:sldId id="2147474772" r:id="rId37"/>
    <p:sldId id="2147474779" r:id="rId38"/>
    <p:sldId id="2147474768" r:id="rId39"/>
    <p:sldId id="2147474775" r:id="rId40"/>
    <p:sldId id="2147474780" r:id="rId41"/>
    <p:sldId id="2147474823" r:id="rId42"/>
    <p:sldId id="2147474824" r:id="rId43"/>
    <p:sldId id="2147474785" r:id="rId44"/>
    <p:sldId id="2147474789" r:id="rId45"/>
    <p:sldId id="2147474807" r:id="rId46"/>
    <p:sldId id="2147474809" r:id="rId47"/>
    <p:sldId id="2147474783" r:id="rId48"/>
    <p:sldId id="2147474766" r:id="rId49"/>
    <p:sldId id="2147474808" r:id="rId50"/>
    <p:sldId id="2147474793" r:id="rId51"/>
    <p:sldId id="2147474810" r:id="rId52"/>
    <p:sldId id="2147474815" r:id="rId53"/>
    <p:sldId id="2147474814" r:id="rId54"/>
    <p:sldId id="2147474801" r:id="rId55"/>
    <p:sldId id="2147474813"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userDrawn="1">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4AFBE56-FD0C-5395-8891-61FD89C402A8}" name="Alma Mejorado" initials="AM" userId="S::alma@nhpllc.org::a8d55b42-488f-46e6-a785-499d6efbab38" providerId="AD"/>
  <p188:author id="{D5110CC0-9E17-BC53-44CA-83463F4CC096}" name="Brian Robertson" initials="BR" userId="S::brian@nhpllc.org::cb66ccd5-57c6-4fe8-8ce5-bd4662c248f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81B19"/>
    <a:srgbClr val="215026"/>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5312E1-CCB4-4018-9DA3-881F240ABA5B}" v="2" dt="2025-05-14T16:32:20.7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188" autoAdjust="0"/>
  </p:normalViewPr>
  <p:slideViewPr>
    <p:cSldViewPr snapToGrid="0">
      <p:cViewPr varScale="1">
        <p:scale>
          <a:sx n="61" d="100"/>
          <a:sy n="61" d="100"/>
        </p:scale>
        <p:origin x="1182" y="24"/>
      </p:cViewPr>
      <p:guideLst>
        <p:guide orient="horz" pos="302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microsoft.com/office/2018/10/relationships/authors" Targe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ma Mejorado" userId="a8d55b42-488f-46e6-a785-499d6efbab38" providerId="ADAL" clId="{755312E1-CCB4-4018-9DA3-881F240ABA5B}"/>
    <pc:docChg chg="custSel addSld delSld modSld">
      <pc:chgData name="Alma Mejorado" userId="a8d55b42-488f-46e6-a785-499d6efbab38" providerId="ADAL" clId="{755312E1-CCB4-4018-9DA3-881F240ABA5B}" dt="2025-05-14T16:36:13.812" v="340" actId="14100"/>
      <pc:docMkLst>
        <pc:docMk/>
      </pc:docMkLst>
      <pc:sldChg chg="del">
        <pc:chgData name="Alma Mejorado" userId="a8d55b42-488f-46e6-a785-499d6efbab38" providerId="ADAL" clId="{755312E1-CCB4-4018-9DA3-881F240ABA5B}" dt="2025-05-14T16:33:15.753" v="111" actId="47"/>
        <pc:sldMkLst>
          <pc:docMk/>
          <pc:sldMk cId="1500410069" sldId="2147474825"/>
        </pc:sldMkLst>
      </pc:sldChg>
      <pc:sldChg chg="modSp del mod">
        <pc:chgData name="Alma Mejorado" userId="a8d55b42-488f-46e6-a785-499d6efbab38" providerId="ADAL" clId="{755312E1-CCB4-4018-9DA3-881F240ABA5B}" dt="2025-05-14T16:34:50.723" v="157" actId="47"/>
        <pc:sldMkLst>
          <pc:docMk/>
          <pc:sldMk cId="2969470286" sldId="2147474826"/>
        </pc:sldMkLst>
        <pc:spChg chg="mod">
          <ac:chgData name="Alma Mejorado" userId="a8d55b42-488f-46e6-a785-499d6efbab38" providerId="ADAL" clId="{755312E1-CCB4-4018-9DA3-881F240ABA5B}" dt="2025-05-14T16:34:21.795" v="134" actId="20577"/>
          <ac:spMkLst>
            <pc:docMk/>
            <pc:sldMk cId="2969470286" sldId="2147474826"/>
            <ac:spMk id="2" creationId="{E0D808EF-3781-EF2B-7254-F9BFF5E5EB77}"/>
          </ac:spMkLst>
        </pc:spChg>
      </pc:sldChg>
      <pc:sldChg chg="addSp delSp modSp del mod">
        <pc:chgData name="Alma Mejorado" userId="a8d55b42-488f-46e6-a785-499d6efbab38" providerId="ADAL" clId="{755312E1-CCB4-4018-9DA3-881F240ABA5B}" dt="2025-05-14T16:33:18.515" v="112" actId="47"/>
        <pc:sldMkLst>
          <pc:docMk/>
          <pc:sldMk cId="2339882279" sldId="2147474829"/>
        </pc:sldMkLst>
        <pc:spChg chg="add del mod">
          <ac:chgData name="Alma Mejorado" userId="a8d55b42-488f-46e6-a785-499d6efbab38" providerId="ADAL" clId="{755312E1-CCB4-4018-9DA3-881F240ABA5B}" dt="2025-05-14T16:31:39.537" v="1" actId="478"/>
          <ac:spMkLst>
            <pc:docMk/>
            <pc:sldMk cId="2339882279" sldId="2147474829"/>
            <ac:spMk id="5" creationId="{F04E749E-6C28-1E57-A3FF-900375C9F1E1}"/>
          </ac:spMkLst>
        </pc:spChg>
        <pc:spChg chg="del">
          <ac:chgData name="Alma Mejorado" userId="a8d55b42-488f-46e6-a785-499d6efbab38" providerId="ADAL" clId="{755312E1-CCB4-4018-9DA3-881F240ABA5B}" dt="2025-05-14T16:31:37.664" v="0" actId="478"/>
          <ac:spMkLst>
            <pc:docMk/>
            <pc:sldMk cId="2339882279" sldId="2147474829"/>
            <ac:spMk id="12" creationId="{6CFAB052-26A7-69AF-E9BE-5C7926148E24}"/>
          </ac:spMkLst>
        </pc:spChg>
      </pc:sldChg>
      <pc:sldChg chg="addSp modSp new mod">
        <pc:chgData name="Alma Mejorado" userId="a8d55b42-488f-46e6-a785-499d6efbab38" providerId="ADAL" clId="{755312E1-CCB4-4018-9DA3-881F240ABA5B}" dt="2025-05-14T16:36:13.812" v="340" actId="14100"/>
        <pc:sldMkLst>
          <pc:docMk/>
          <pc:sldMk cId="2498608481" sldId="2147474842"/>
        </pc:sldMkLst>
        <pc:spChg chg="add mod">
          <ac:chgData name="Alma Mejorado" userId="a8d55b42-488f-46e6-a785-499d6efbab38" providerId="ADAL" clId="{755312E1-CCB4-4018-9DA3-881F240ABA5B}" dt="2025-05-14T16:36:13.812" v="340" actId="14100"/>
          <ac:spMkLst>
            <pc:docMk/>
            <pc:sldMk cId="2498608481" sldId="2147474842"/>
            <ac:spMk id="3" creationId="{B7298119-4B68-798A-711A-118EFD8DAC32}"/>
          </ac:spMkLst>
        </pc:spChg>
        <pc:picChg chg="add mod">
          <ac:chgData name="Alma Mejorado" userId="a8d55b42-488f-46e6-a785-499d6efbab38" providerId="ADAL" clId="{755312E1-CCB4-4018-9DA3-881F240ABA5B}" dt="2025-05-14T16:34:00.183" v="115" actId="14100"/>
          <ac:picMkLst>
            <pc:docMk/>
            <pc:sldMk cId="2498608481" sldId="2147474842"/>
            <ac:picMk id="2" creationId="{3A13C860-8DAA-BA24-79AB-DB85695C08BC}"/>
          </ac:picMkLst>
        </pc:picChg>
      </pc:sldChg>
    </pc:docChg>
  </pc:docChgLst>
</pc:chgInfo>
</file>

<file path=ppt/comments/modernComment_7FFFDD7D_25F98CD4.xml><?xml version="1.0" encoding="utf-8"?>
<p188:cmLst xmlns:a="http://schemas.openxmlformats.org/drawingml/2006/main" xmlns:r="http://schemas.openxmlformats.org/officeDocument/2006/relationships" xmlns:p188="http://schemas.microsoft.com/office/powerpoint/2018/8/main">
  <p188:cm id="{1166BE46-87E4-4810-B4DF-CE7BD6E119C1}" authorId="{B4AFBE56-FD0C-5395-8891-61FD89C402A8}" created="2025-04-11T18:07:06.795">
    <ac:txMkLst xmlns:ac="http://schemas.microsoft.com/office/drawing/2013/main/command">
      <pc:docMk xmlns:pc="http://schemas.microsoft.com/office/powerpoint/2013/main/command"/>
      <pc:sldMk xmlns:pc="http://schemas.microsoft.com/office/powerpoint/2013/main/command" cId="637111508" sldId="2147474813"/>
      <ac:spMk id="18" creationId="{C9E76ED9-E6EB-A437-44AD-F7A4E2E7C15F}"/>
      <ac:txMk cp="83">
        <ac:context len="203" hash="3661366078"/>
      </ac:txMk>
    </ac:txMkLst>
    <p188:pos x="4563212" y="573827"/>
    <p188:txBody>
      <a:bodyPr/>
      <a:lstStyle/>
      <a:p>
        <a:r>
          <a:rPr lang="en-GB"/>
          <a:t>What is our deadline to them?</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6EC8B8-67C8-4FE7-AED9-A231172DB790}"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A9F28EA1-F42D-465B-8EDA-F48EBA5A1CFF}">
      <dgm:prSet phldrT="[Text]" custT="1"/>
      <dgm:spPr/>
      <dgm:t>
        <a:bodyPr/>
        <a:lstStyle/>
        <a:p>
          <a:r>
            <a:rPr lang="en-US" sz="2400" dirty="0"/>
            <a:t>Year 1</a:t>
          </a:r>
        </a:p>
      </dgm:t>
    </dgm:pt>
    <dgm:pt modelId="{3CBA78B0-2766-410F-B590-E73C6896D783}" type="parTrans" cxnId="{B707EE1F-92CC-468D-86F2-E1FE9D3A4084}">
      <dgm:prSet/>
      <dgm:spPr/>
      <dgm:t>
        <a:bodyPr/>
        <a:lstStyle/>
        <a:p>
          <a:endParaRPr lang="en-US"/>
        </a:p>
      </dgm:t>
    </dgm:pt>
    <dgm:pt modelId="{59D41F54-ACC7-414C-A197-494B7CB45BE1}" type="sibTrans" cxnId="{B707EE1F-92CC-468D-86F2-E1FE9D3A4084}">
      <dgm:prSet/>
      <dgm:spPr/>
      <dgm:t>
        <a:bodyPr/>
        <a:lstStyle/>
        <a:p>
          <a:endParaRPr lang="en-US"/>
        </a:p>
      </dgm:t>
    </dgm:pt>
    <dgm:pt modelId="{2833F3B6-42D9-4DF9-B4CD-3B71B87FC831}">
      <dgm:prSet phldrT="[Text]" custT="1"/>
      <dgm:spPr/>
      <dgm:t>
        <a:bodyPr/>
        <a:lstStyle/>
        <a:p>
          <a:r>
            <a:rPr lang="en-US" sz="2400" dirty="0"/>
            <a:t>Year 2+</a:t>
          </a:r>
        </a:p>
      </dgm:t>
    </dgm:pt>
    <dgm:pt modelId="{C002F9A1-F18D-4577-BA32-BCCBB72E3687}" type="parTrans" cxnId="{D8AE5C6E-C39B-47FB-A575-5C6BA03A738A}">
      <dgm:prSet/>
      <dgm:spPr/>
      <dgm:t>
        <a:bodyPr/>
        <a:lstStyle/>
        <a:p>
          <a:endParaRPr lang="en-US"/>
        </a:p>
      </dgm:t>
    </dgm:pt>
    <dgm:pt modelId="{6A1A362C-8B65-4C16-98EC-339C6CF8EA94}" type="sibTrans" cxnId="{D8AE5C6E-C39B-47FB-A575-5C6BA03A738A}">
      <dgm:prSet/>
      <dgm:spPr/>
      <dgm:t>
        <a:bodyPr/>
        <a:lstStyle/>
        <a:p>
          <a:endParaRPr lang="en-US"/>
        </a:p>
      </dgm:t>
    </dgm:pt>
    <dgm:pt modelId="{210C70AA-26E9-4660-A595-AEBC1927E6BB}">
      <dgm:prSet phldrT="[Text]" custT="1"/>
      <dgm:spPr/>
      <dgm:t>
        <a:bodyPr/>
        <a:lstStyle/>
        <a:p>
          <a:r>
            <a:rPr lang="en-US" sz="2400" dirty="0"/>
            <a:t>Incentive </a:t>
          </a:r>
        </a:p>
        <a:p>
          <a:r>
            <a:rPr lang="en-US" sz="2400" dirty="0"/>
            <a:t>Payments</a:t>
          </a:r>
        </a:p>
      </dgm:t>
    </dgm:pt>
    <dgm:pt modelId="{63F0A2F1-A871-4D20-AD89-4FA479530994}" type="parTrans" cxnId="{394E23BF-3F14-40B6-8E6D-88A9B292E22B}">
      <dgm:prSet/>
      <dgm:spPr/>
      <dgm:t>
        <a:bodyPr/>
        <a:lstStyle/>
        <a:p>
          <a:endParaRPr lang="en-US"/>
        </a:p>
      </dgm:t>
    </dgm:pt>
    <dgm:pt modelId="{5684293A-6349-4127-A475-56F4E5149B70}" type="sibTrans" cxnId="{394E23BF-3F14-40B6-8E6D-88A9B292E22B}">
      <dgm:prSet/>
      <dgm:spPr/>
      <dgm:t>
        <a:bodyPr/>
        <a:lstStyle/>
        <a:p>
          <a:endParaRPr lang="en-US"/>
        </a:p>
      </dgm:t>
    </dgm:pt>
    <dgm:pt modelId="{BF4B612E-6D6A-4E74-B8EB-003A789BE29E}">
      <dgm:prSet phldrT="[Text]" custT="1"/>
      <dgm:spPr/>
      <dgm:t>
        <a:bodyPr/>
        <a:lstStyle/>
        <a:p>
          <a:r>
            <a:rPr lang="en-US" sz="1600" dirty="0"/>
            <a:t>No KPIs</a:t>
          </a:r>
        </a:p>
      </dgm:t>
    </dgm:pt>
    <dgm:pt modelId="{1C2166AF-2946-46C0-A118-4C118ABCD205}" type="parTrans" cxnId="{7C175D8E-221B-4CF2-A16E-1E86FFC71ACB}">
      <dgm:prSet/>
      <dgm:spPr/>
      <dgm:t>
        <a:bodyPr/>
        <a:lstStyle/>
        <a:p>
          <a:endParaRPr lang="en-US"/>
        </a:p>
      </dgm:t>
    </dgm:pt>
    <dgm:pt modelId="{76625680-469E-4D65-83F0-C8D90FDDC031}" type="sibTrans" cxnId="{7C175D8E-221B-4CF2-A16E-1E86FFC71ACB}">
      <dgm:prSet/>
      <dgm:spPr/>
      <dgm:t>
        <a:bodyPr/>
        <a:lstStyle/>
        <a:p>
          <a:endParaRPr lang="en-US"/>
        </a:p>
      </dgm:t>
    </dgm:pt>
    <dgm:pt modelId="{33261446-9CFF-4A28-B057-30CB1BC7B34A}">
      <dgm:prSet phldrT="[Text]" custT="1"/>
      <dgm:spPr/>
      <dgm:t>
        <a:bodyPr/>
        <a:lstStyle/>
        <a:p>
          <a:r>
            <a:rPr lang="en-US" sz="1600" dirty="0"/>
            <a:t>KPIs Begin</a:t>
          </a:r>
        </a:p>
      </dgm:t>
    </dgm:pt>
    <dgm:pt modelId="{071ACB11-B38D-4D72-9427-86A5F3FF204B}" type="parTrans" cxnId="{849CAAA2-89B5-4DBB-8A0D-EFC2F53EAEBE}">
      <dgm:prSet/>
      <dgm:spPr/>
      <dgm:t>
        <a:bodyPr/>
        <a:lstStyle/>
        <a:p>
          <a:endParaRPr lang="en-US"/>
        </a:p>
      </dgm:t>
    </dgm:pt>
    <dgm:pt modelId="{692BCC96-4D5A-433E-9E0E-B5D4DA7F17B5}" type="sibTrans" cxnId="{849CAAA2-89B5-4DBB-8A0D-EFC2F53EAEBE}">
      <dgm:prSet/>
      <dgm:spPr/>
      <dgm:t>
        <a:bodyPr/>
        <a:lstStyle/>
        <a:p>
          <a:endParaRPr lang="en-US"/>
        </a:p>
      </dgm:t>
    </dgm:pt>
    <dgm:pt modelId="{B1DD8799-3734-4456-8551-305F6D3E4FBD}">
      <dgm:prSet phldrT="[Text]" custT="1"/>
      <dgm:spPr/>
      <dgm:t>
        <a:bodyPr/>
        <a:lstStyle/>
        <a:p>
          <a:r>
            <a:rPr lang="en-US" sz="1600" dirty="0"/>
            <a:t>Because the state is moving to a calendar year, the first payments may not be received until 18 months (or more) after the start of     the new contract.</a:t>
          </a:r>
        </a:p>
      </dgm:t>
    </dgm:pt>
    <dgm:pt modelId="{6465DDF5-3E80-4C38-9852-E481924AB025}" type="parTrans" cxnId="{A13446ED-A773-4DA3-828A-F7845645B95F}">
      <dgm:prSet/>
      <dgm:spPr/>
      <dgm:t>
        <a:bodyPr/>
        <a:lstStyle/>
        <a:p>
          <a:endParaRPr lang="en-US"/>
        </a:p>
      </dgm:t>
    </dgm:pt>
    <dgm:pt modelId="{1F59BC14-935B-4229-A161-02A0510AA78E}" type="sibTrans" cxnId="{A13446ED-A773-4DA3-828A-F7845645B95F}">
      <dgm:prSet/>
      <dgm:spPr/>
      <dgm:t>
        <a:bodyPr/>
        <a:lstStyle/>
        <a:p>
          <a:endParaRPr lang="en-US"/>
        </a:p>
      </dgm:t>
    </dgm:pt>
    <dgm:pt modelId="{5240F985-FAC9-4BFD-80A7-CD71B670AD0A}">
      <dgm:prSet phldrT="[Text]" custT="1"/>
      <dgm:spPr/>
      <dgm:t>
        <a:bodyPr/>
        <a:lstStyle/>
        <a:p>
          <a:r>
            <a:rPr lang="en-US" sz="1600" dirty="0"/>
            <a:t>All Practices will engage in Practice Transformation</a:t>
          </a:r>
        </a:p>
      </dgm:t>
    </dgm:pt>
    <dgm:pt modelId="{D07441ED-5F83-43C3-9A91-AF6C22141193}" type="parTrans" cxnId="{5273BFC6-04C1-4DD5-A60A-2C59587FA2C8}">
      <dgm:prSet/>
      <dgm:spPr/>
      <dgm:t>
        <a:bodyPr/>
        <a:lstStyle/>
        <a:p>
          <a:endParaRPr lang="en-US"/>
        </a:p>
      </dgm:t>
    </dgm:pt>
    <dgm:pt modelId="{D1199FA5-9DCA-4625-BF0F-019639E23F5F}" type="sibTrans" cxnId="{5273BFC6-04C1-4DD5-A60A-2C59587FA2C8}">
      <dgm:prSet/>
      <dgm:spPr/>
      <dgm:t>
        <a:bodyPr/>
        <a:lstStyle/>
        <a:p>
          <a:endParaRPr lang="en-US"/>
        </a:p>
      </dgm:t>
    </dgm:pt>
    <dgm:pt modelId="{213372B8-181C-4344-8765-A2BD00EBC3FA}">
      <dgm:prSet phldrT="[Text]" custT="1"/>
      <dgm:spPr/>
      <dgm:t>
        <a:bodyPr/>
        <a:lstStyle/>
        <a:p>
          <a:r>
            <a:rPr lang="en-US" sz="1600" dirty="0"/>
            <a:t>Performance measurement will be PI activities around improving baseline performance on future KPIs</a:t>
          </a:r>
        </a:p>
      </dgm:t>
    </dgm:pt>
    <dgm:pt modelId="{E16EB9EF-1FC0-43E2-AE72-10622DC21F17}" type="parTrans" cxnId="{6A2839AB-9DF2-4CC0-84A2-3753E01A1C8A}">
      <dgm:prSet/>
      <dgm:spPr/>
      <dgm:t>
        <a:bodyPr/>
        <a:lstStyle/>
        <a:p>
          <a:endParaRPr lang="en-US"/>
        </a:p>
      </dgm:t>
    </dgm:pt>
    <dgm:pt modelId="{C3E9CDAC-6DBB-4F29-9C62-27A96ED041A5}" type="sibTrans" cxnId="{6A2839AB-9DF2-4CC0-84A2-3753E01A1C8A}">
      <dgm:prSet/>
      <dgm:spPr/>
      <dgm:t>
        <a:bodyPr/>
        <a:lstStyle/>
        <a:p>
          <a:endParaRPr lang="en-US"/>
        </a:p>
      </dgm:t>
    </dgm:pt>
    <dgm:pt modelId="{DFE50F4F-C96B-4233-BB1D-71154CE0283B}">
      <dgm:prSet phldrT="[Text]" custT="1"/>
      <dgm:spPr/>
      <dgm:t>
        <a:bodyPr/>
        <a:lstStyle/>
        <a:p>
          <a:r>
            <a:rPr lang="en-US" sz="1600" dirty="0"/>
            <a:t>Practices are broken into ether a Practice Transformation Track or      a Performance Measures Track – depending on membership size</a:t>
          </a:r>
        </a:p>
      </dgm:t>
    </dgm:pt>
    <dgm:pt modelId="{25E544C1-1839-4D2D-B0FD-FC5E742F2C50}" type="parTrans" cxnId="{4805EE60-1E20-40C6-A1FB-E654EDA5BD6D}">
      <dgm:prSet/>
      <dgm:spPr/>
      <dgm:t>
        <a:bodyPr/>
        <a:lstStyle/>
        <a:p>
          <a:endParaRPr lang="en-US"/>
        </a:p>
      </dgm:t>
    </dgm:pt>
    <dgm:pt modelId="{47F696D2-0EAB-4FA2-8B75-CCB4D1973796}" type="sibTrans" cxnId="{4805EE60-1E20-40C6-A1FB-E654EDA5BD6D}">
      <dgm:prSet/>
      <dgm:spPr/>
      <dgm:t>
        <a:bodyPr/>
        <a:lstStyle/>
        <a:p>
          <a:endParaRPr lang="en-US"/>
        </a:p>
      </dgm:t>
    </dgm:pt>
    <dgm:pt modelId="{61844429-5C11-46ED-A173-5E631023DC01}">
      <dgm:prSet phldrT="[Text]" custT="1"/>
      <dgm:spPr/>
      <dgm:t>
        <a:bodyPr/>
        <a:lstStyle/>
        <a:p>
          <a:r>
            <a:rPr lang="en-US" sz="1600" dirty="0"/>
            <a:t>Practice Transformation Track will continue PI activities</a:t>
          </a:r>
        </a:p>
      </dgm:t>
    </dgm:pt>
    <dgm:pt modelId="{B449DC12-2C31-46A3-96D5-30D3821321B2}" type="parTrans" cxnId="{84602C63-9A4E-444F-91FB-7F52B9A408CD}">
      <dgm:prSet/>
      <dgm:spPr/>
      <dgm:t>
        <a:bodyPr/>
        <a:lstStyle/>
        <a:p>
          <a:endParaRPr lang="en-US"/>
        </a:p>
      </dgm:t>
    </dgm:pt>
    <dgm:pt modelId="{F57F75F2-3BBF-4685-B924-DB53B1D3EF1D}" type="sibTrans" cxnId="{84602C63-9A4E-444F-91FB-7F52B9A408CD}">
      <dgm:prSet/>
      <dgm:spPr/>
      <dgm:t>
        <a:bodyPr/>
        <a:lstStyle/>
        <a:p>
          <a:endParaRPr lang="en-US"/>
        </a:p>
      </dgm:t>
    </dgm:pt>
    <dgm:pt modelId="{739B90B1-F234-4BEB-A035-7A38A9BE24B2}">
      <dgm:prSet phldrT="[Text]" custT="1"/>
      <dgm:spPr/>
      <dgm:t>
        <a:bodyPr/>
        <a:lstStyle/>
        <a:p>
          <a:r>
            <a:rPr lang="en-US" sz="1600" dirty="0"/>
            <a:t>Performance Track will work on KPIs similar to Phase II</a:t>
          </a:r>
        </a:p>
      </dgm:t>
    </dgm:pt>
    <dgm:pt modelId="{439D98AA-1B5A-4E22-872A-6708146C10E0}" type="parTrans" cxnId="{D4FE300D-4CB7-4923-9CB9-0E9DCE2A7EAD}">
      <dgm:prSet/>
      <dgm:spPr/>
      <dgm:t>
        <a:bodyPr/>
        <a:lstStyle/>
        <a:p>
          <a:endParaRPr lang="en-US"/>
        </a:p>
      </dgm:t>
    </dgm:pt>
    <dgm:pt modelId="{6A357F71-AA0B-4BA5-B50D-6C25F4A9C770}" type="sibTrans" cxnId="{D4FE300D-4CB7-4923-9CB9-0E9DCE2A7EAD}">
      <dgm:prSet/>
      <dgm:spPr/>
      <dgm:t>
        <a:bodyPr/>
        <a:lstStyle/>
        <a:p>
          <a:endParaRPr lang="en-US"/>
        </a:p>
      </dgm:t>
    </dgm:pt>
    <dgm:pt modelId="{D1753808-C7A5-4DB1-995C-90E6FAE3FBE0}">
      <dgm:prSet phldrT="[Text]" custT="1"/>
      <dgm:spPr/>
      <dgm:t>
        <a:bodyPr/>
        <a:lstStyle/>
        <a:p>
          <a:r>
            <a:rPr lang="en-US" sz="1600" dirty="0"/>
            <a:t>Time to close the calendar year – starting in January of 2026</a:t>
          </a:r>
        </a:p>
      </dgm:t>
    </dgm:pt>
    <dgm:pt modelId="{D9E540D4-8E1B-4EC0-A2B3-9914B4DFCFD9}" type="parTrans" cxnId="{34CBC14E-55A8-45D0-9C75-5D4AA87398F6}">
      <dgm:prSet/>
      <dgm:spPr/>
      <dgm:t>
        <a:bodyPr/>
        <a:lstStyle/>
        <a:p>
          <a:endParaRPr lang="en-US"/>
        </a:p>
      </dgm:t>
    </dgm:pt>
    <dgm:pt modelId="{F6ED5FE0-1E94-43BB-85E8-4D8F4FE18B93}" type="sibTrans" cxnId="{34CBC14E-55A8-45D0-9C75-5D4AA87398F6}">
      <dgm:prSet/>
      <dgm:spPr/>
      <dgm:t>
        <a:bodyPr/>
        <a:lstStyle/>
        <a:p>
          <a:endParaRPr lang="en-US"/>
        </a:p>
      </dgm:t>
    </dgm:pt>
    <dgm:pt modelId="{50DE06EF-E081-43B1-923F-D3EBC2F21EE5}">
      <dgm:prSet phldrT="[Text]" custT="1"/>
      <dgm:spPr/>
      <dgm:t>
        <a:bodyPr/>
        <a:lstStyle/>
        <a:p>
          <a:r>
            <a:rPr lang="en-US" sz="1600" dirty="0"/>
            <a:t>Plus time to calculate measures</a:t>
          </a:r>
        </a:p>
      </dgm:t>
    </dgm:pt>
    <dgm:pt modelId="{B8518021-F361-4392-91BE-3A974714AEC2}" type="parTrans" cxnId="{5EE491AF-6394-41C5-A879-CC7D8EAABBA4}">
      <dgm:prSet/>
      <dgm:spPr/>
      <dgm:t>
        <a:bodyPr/>
        <a:lstStyle/>
        <a:p>
          <a:endParaRPr lang="en-US"/>
        </a:p>
      </dgm:t>
    </dgm:pt>
    <dgm:pt modelId="{E95404DA-3605-47CB-8C38-A31306A6A6F1}" type="sibTrans" cxnId="{5EE491AF-6394-41C5-A879-CC7D8EAABBA4}">
      <dgm:prSet/>
      <dgm:spPr/>
      <dgm:t>
        <a:bodyPr/>
        <a:lstStyle/>
        <a:p>
          <a:endParaRPr lang="en-US"/>
        </a:p>
      </dgm:t>
    </dgm:pt>
    <dgm:pt modelId="{38FCA0D3-4B39-4953-BE59-0A085CB8A307}" type="pres">
      <dgm:prSet presAssocID="{606EC8B8-67C8-4FE7-AED9-A231172DB790}" presName="Name0" presStyleCnt="0">
        <dgm:presLayoutVars>
          <dgm:chMax val="7"/>
          <dgm:dir/>
          <dgm:animLvl val="lvl"/>
          <dgm:resizeHandles val="exact"/>
        </dgm:presLayoutVars>
      </dgm:prSet>
      <dgm:spPr/>
    </dgm:pt>
    <dgm:pt modelId="{17775763-BEBD-4308-A614-AE17AA87B0F0}" type="pres">
      <dgm:prSet presAssocID="{A9F28EA1-F42D-465B-8EDA-F48EBA5A1CFF}" presName="circle1" presStyleLbl="node1" presStyleIdx="0" presStyleCnt="3"/>
      <dgm:spPr>
        <a:solidFill>
          <a:srgbClr val="1460A8"/>
        </a:solidFill>
      </dgm:spPr>
    </dgm:pt>
    <dgm:pt modelId="{1182DB6F-368C-4A72-9483-D4058B2BD5B7}" type="pres">
      <dgm:prSet presAssocID="{A9F28EA1-F42D-465B-8EDA-F48EBA5A1CFF}" presName="space" presStyleCnt="0"/>
      <dgm:spPr/>
    </dgm:pt>
    <dgm:pt modelId="{40024BCC-4D62-4723-8B13-5E4FBBFA6B3B}" type="pres">
      <dgm:prSet presAssocID="{A9F28EA1-F42D-465B-8EDA-F48EBA5A1CFF}" presName="rect1" presStyleLbl="alignAcc1" presStyleIdx="0" presStyleCnt="3"/>
      <dgm:spPr/>
    </dgm:pt>
    <dgm:pt modelId="{39237330-3A9C-41B4-BDFD-B99E53E61464}" type="pres">
      <dgm:prSet presAssocID="{2833F3B6-42D9-4DF9-B4CD-3B71B87FC831}" presName="vertSpace2" presStyleLbl="node1" presStyleIdx="0" presStyleCnt="3"/>
      <dgm:spPr/>
    </dgm:pt>
    <dgm:pt modelId="{0D3EDCF1-D8D9-43BA-9513-C69FE7F06E8A}" type="pres">
      <dgm:prSet presAssocID="{2833F3B6-42D9-4DF9-B4CD-3B71B87FC831}" presName="circle2" presStyleLbl="node1" presStyleIdx="1" presStyleCnt="3"/>
      <dgm:spPr>
        <a:solidFill>
          <a:srgbClr val="1460A8"/>
        </a:solidFill>
      </dgm:spPr>
    </dgm:pt>
    <dgm:pt modelId="{AF124BBB-14CB-4AFE-95F0-E6D2096C957A}" type="pres">
      <dgm:prSet presAssocID="{2833F3B6-42D9-4DF9-B4CD-3B71B87FC831}" presName="rect2" presStyleLbl="alignAcc1" presStyleIdx="1" presStyleCnt="3"/>
      <dgm:spPr/>
    </dgm:pt>
    <dgm:pt modelId="{40D29886-C848-414E-AB90-BD7004F62A5D}" type="pres">
      <dgm:prSet presAssocID="{210C70AA-26E9-4660-A595-AEBC1927E6BB}" presName="vertSpace3" presStyleLbl="node1" presStyleIdx="1" presStyleCnt="3"/>
      <dgm:spPr/>
    </dgm:pt>
    <dgm:pt modelId="{DC67E20E-5B44-49CC-AC2F-88B45522C31B}" type="pres">
      <dgm:prSet presAssocID="{210C70AA-26E9-4660-A595-AEBC1927E6BB}" presName="circle3" presStyleLbl="node1" presStyleIdx="2" presStyleCnt="3"/>
      <dgm:spPr>
        <a:solidFill>
          <a:srgbClr val="1460A8"/>
        </a:solidFill>
      </dgm:spPr>
    </dgm:pt>
    <dgm:pt modelId="{D265D563-DAB8-4091-8938-899EF079E1D3}" type="pres">
      <dgm:prSet presAssocID="{210C70AA-26E9-4660-A595-AEBC1927E6BB}" presName="rect3" presStyleLbl="alignAcc1" presStyleIdx="2" presStyleCnt="3"/>
      <dgm:spPr/>
    </dgm:pt>
    <dgm:pt modelId="{6C707B60-D7BB-477A-8B1C-86B098CD9BBA}" type="pres">
      <dgm:prSet presAssocID="{A9F28EA1-F42D-465B-8EDA-F48EBA5A1CFF}" presName="rect1ParTx" presStyleLbl="alignAcc1" presStyleIdx="2" presStyleCnt="3">
        <dgm:presLayoutVars>
          <dgm:chMax val="1"/>
          <dgm:bulletEnabled val="1"/>
        </dgm:presLayoutVars>
      </dgm:prSet>
      <dgm:spPr/>
    </dgm:pt>
    <dgm:pt modelId="{6E940445-5DDD-48DB-BE02-2A46BEA0E068}" type="pres">
      <dgm:prSet presAssocID="{A9F28EA1-F42D-465B-8EDA-F48EBA5A1CFF}" presName="rect1ChTx" presStyleLbl="alignAcc1" presStyleIdx="2" presStyleCnt="3" custScaleX="147783" custLinFactNeighborX="-12888">
        <dgm:presLayoutVars>
          <dgm:bulletEnabled val="1"/>
        </dgm:presLayoutVars>
      </dgm:prSet>
      <dgm:spPr/>
    </dgm:pt>
    <dgm:pt modelId="{50184029-CE29-4C58-8C78-E1413D4E8F12}" type="pres">
      <dgm:prSet presAssocID="{2833F3B6-42D9-4DF9-B4CD-3B71B87FC831}" presName="rect2ParTx" presStyleLbl="alignAcc1" presStyleIdx="2" presStyleCnt="3">
        <dgm:presLayoutVars>
          <dgm:chMax val="1"/>
          <dgm:bulletEnabled val="1"/>
        </dgm:presLayoutVars>
      </dgm:prSet>
      <dgm:spPr/>
    </dgm:pt>
    <dgm:pt modelId="{ED4895AC-39C5-4F21-A596-285F1DD31DCE}" type="pres">
      <dgm:prSet presAssocID="{2833F3B6-42D9-4DF9-B4CD-3B71B87FC831}" presName="rect2ChTx" presStyleLbl="alignAcc1" presStyleIdx="2" presStyleCnt="3" custScaleX="148801" custLinFactNeighborX="-12923" custLinFactNeighborY="-1444">
        <dgm:presLayoutVars>
          <dgm:bulletEnabled val="1"/>
        </dgm:presLayoutVars>
      </dgm:prSet>
      <dgm:spPr/>
    </dgm:pt>
    <dgm:pt modelId="{341D08CF-DDBF-4985-A8FD-3BD6D17C76EE}" type="pres">
      <dgm:prSet presAssocID="{210C70AA-26E9-4660-A595-AEBC1927E6BB}" presName="rect3ParTx" presStyleLbl="alignAcc1" presStyleIdx="2" presStyleCnt="3">
        <dgm:presLayoutVars>
          <dgm:chMax val="1"/>
          <dgm:bulletEnabled val="1"/>
        </dgm:presLayoutVars>
      </dgm:prSet>
      <dgm:spPr/>
    </dgm:pt>
    <dgm:pt modelId="{1F5B9873-83EC-4C59-B412-6547919DB080}" type="pres">
      <dgm:prSet presAssocID="{210C70AA-26E9-4660-A595-AEBC1927E6BB}" presName="rect3ChTx" presStyleLbl="alignAcc1" presStyleIdx="2" presStyleCnt="3" custScaleX="145826" custLinFactNeighborX="-15044" custLinFactNeighborY="-722">
        <dgm:presLayoutVars>
          <dgm:bulletEnabled val="1"/>
        </dgm:presLayoutVars>
      </dgm:prSet>
      <dgm:spPr/>
    </dgm:pt>
  </dgm:ptLst>
  <dgm:cxnLst>
    <dgm:cxn modelId="{D4FE300D-4CB7-4923-9CB9-0E9DCE2A7EAD}" srcId="{DFE50F4F-C96B-4233-BB1D-71154CE0283B}" destId="{739B90B1-F234-4BEB-A035-7A38A9BE24B2}" srcOrd="1" destOrd="0" parTransId="{439D98AA-1B5A-4E22-872A-6708146C10E0}" sibTransId="{6A357F71-AA0B-4BA5-B50D-6C25F4A9C770}"/>
    <dgm:cxn modelId="{7FCBA51A-128A-431F-903F-3566BCC215F7}" type="presOf" srcId="{B1DD8799-3734-4456-8551-305F6D3E4FBD}" destId="{1F5B9873-83EC-4C59-B412-6547919DB080}" srcOrd="0" destOrd="0" presId="urn:microsoft.com/office/officeart/2005/8/layout/target3"/>
    <dgm:cxn modelId="{B707EE1F-92CC-468D-86F2-E1FE9D3A4084}" srcId="{606EC8B8-67C8-4FE7-AED9-A231172DB790}" destId="{A9F28EA1-F42D-465B-8EDA-F48EBA5A1CFF}" srcOrd="0" destOrd="0" parTransId="{3CBA78B0-2766-410F-B590-E73C6896D783}" sibTransId="{59D41F54-ACC7-414C-A197-494B7CB45BE1}"/>
    <dgm:cxn modelId="{AC4CBD2D-A87B-460C-A82D-94C40C710626}" type="presOf" srcId="{61844429-5C11-46ED-A173-5E631023DC01}" destId="{ED4895AC-39C5-4F21-A596-285F1DD31DCE}" srcOrd="0" destOrd="2" presId="urn:microsoft.com/office/officeart/2005/8/layout/target3"/>
    <dgm:cxn modelId="{B906732F-5FE9-4273-B6FF-DEC1852B16D7}" type="presOf" srcId="{213372B8-181C-4344-8765-A2BD00EBC3FA}" destId="{6E940445-5DDD-48DB-BE02-2A46BEA0E068}" srcOrd="0" destOrd="2" presId="urn:microsoft.com/office/officeart/2005/8/layout/target3"/>
    <dgm:cxn modelId="{5B8E625F-05AE-47C3-955B-D735BFF5931D}" type="presOf" srcId="{DFE50F4F-C96B-4233-BB1D-71154CE0283B}" destId="{ED4895AC-39C5-4F21-A596-285F1DD31DCE}" srcOrd="0" destOrd="1" presId="urn:microsoft.com/office/officeart/2005/8/layout/target3"/>
    <dgm:cxn modelId="{4805EE60-1E20-40C6-A1FB-E654EDA5BD6D}" srcId="{2833F3B6-42D9-4DF9-B4CD-3B71B87FC831}" destId="{DFE50F4F-C96B-4233-BB1D-71154CE0283B}" srcOrd="1" destOrd="0" parTransId="{25E544C1-1839-4D2D-B0FD-FC5E742F2C50}" sibTransId="{47F696D2-0EAB-4FA2-8B75-CCB4D1973796}"/>
    <dgm:cxn modelId="{84602C63-9A4E-444F-91FB-7F52B9A408CD}" srcId="{DFE50F4F-C96B-4233-BB1D-71154CE0283B}" destId="{61844429-5C11-46ED-A173-5E631023DC01}" srcOrd="0" destOrd="0" parTransId="{B449DC12-2C31-46A3-96D5-30D3821321B2}" sibTransId="{F57F75F2-3BBF-4685-B924-DB53B1D3EF1D}"/>
    <dgm:cxn modelId="{4DA88963-B6BB-4B36-9F88-FE7387FC5BD5}" type="presOf" srcId="{2833F3B6-42D9-4DF9-B4CD-3B71B87FC831}" destId="{AF124BBB-14CB-4AFE-95F0-E6D2096C957A}" srcOrd="0" destOrd="0" presId="urn:microsoft.com/office/officeart/2005/8/layout/target3"/>
    <dgm:cxn modelId="{2FBE4467-B106-46E9-AE5B-3BF706B5EB48}" type="presOf" srcId="{210C70AA-26E9-4660-A595-AEBC1927E6BB}" destId="{D265D563-DAB8-4091-8938-899EF079E1D3}" srcOrd="0" destOrd="0" presId="urn:microsoft.com/office/officeart/2005/8/layout/target3"/>
    <dgm:cxn modelId="{D660C14C-3BE2-4637-84D5-CD272F39E1CD}" type="presOf" srcId="{5240F985-FAC9-4BFD-80A7-CD71B670AD0A}" destId="{6E940445-5DDD-48DB-BE02-2A46BEA0E068}" srcOrd="0" destOrd="1" presId="urn:microsoft.com/office/officeart/2005/8/layout/target3"/>
    <dgm:cxn modelId="{D8AE5C6E-C39B-47FB-A575-5C6BA03A738A}" srcId="{606EC8B8-67C8-4FE7-AED9-A231172DB790}" destId="{2833F3B6-42D9-4DF9-B4CD-3B71B87FC831}" srcOrd="1" destOrd="0" parTransId="{C002F9A1-F18D-4577-BA32-BCCBB72E3687}" sibTransId="{6A1A362C-8B65-4C16-98EC-339C6CF8EA94}"/>
    <dgm:cxn modelId="{34CBC14E-55A8-45D0-9C75-5D4AA87398F6}" srcId="{B1DD8799-3734-4456-8551-305F6D3E4FBD}" destId="{D1753808-C7A5-4DB1-995C-90E6FAE3FBE0}" srcOrd="0" destOrd="0" parTransId="{D9E540D4-8E1B-4EC0-A2B3-9914B4DFCFD9}" sibTransId="{F6ED5FE0-1E94-43BB-85E8-4D8F4FE18B93}"/>
    <dgm:cxn modelId="{C0F4E351-432F-405B-A7CA-87D147699E2F}" type="presOf" srcId="{739B90B1-F234-4BEB-A035-7A38A9BE24B2}" destId="{ED4895AC-39C5-4F21-A596-285F1DD31DCE}" srcOrd="0" destOrd="3" presId="urn:microsoft.com/office/officeart/2005/8/layout/target3"/>
    <dgm:cxn modelId="{C8B17C53-0C01-41C9-A7B4-8752E8A9DEE2}" type="presOf" srcId="{BF4B612E-6D6A-4E74-B8EB-003A789BE29E}" destId="{6E940445-5DDD-48DB-BE02-2A46BEA0E068}" srcOrd="0" destOrd="0" presId="urn:microsoft.com/office/officeart/2005/8/layout/target3"/>
    <dgm:cxn modelId="{418D7478-33D0-4B41-A191-A783F07A8A87}" type="presOf" srcId="{210C70AA-26E9-4660-A595-AEBC1927E6BB}" destId="{341D08CF-DDBF-4985-A8FD-3BD6D17C76EE}" srcOrd="1" destOrd="0" presId="urn:microsoft.com/office/officeart/2005/8/layout/target3"/>
    <dgm:cxn modelId="{505C7D79-2961-4E24-B945-7A9B3E0817C9}" type="presOf" srcId="{2833F3B6-42D9-4DF9-B4CD-3B71B87FC831}" destId="{50184029-CE29-4C58-8C78-E1413D4E8F12}" srcOrd="1" destOrd="0" presId="urn:microsoft.com/office/officeart/2005/8/layout/target3"/>
    <dgm:cxn modelId="{7C175D8E-221B-4CF2-A16E-1E86FFC71ACB}" srcId="{A9F28EA1-F42D-465B-8EDA-F48EBA5A1CFF}" destId="{BF4B612E-6D6A-4E74-B8EB-003A789BE29E}" srcOrd="0" destOrd="0" parTransId="{1C2166AF-2946-46C0-A118-4C118ABCD205}" sibTransId="{76625680-469E-4D65-83F0-C8D90FDDC031}"/>
    <dgm:cxn modelId="{EAD0CF9C-1168-4D90-8207-8D6CD9442858}" type="presOf" srcId="{D1753808-C7A5-4DB1-995C-90E6FAE3FBE0}" destId="{1F5B9873-83EC-4C59-B412-6547919DB080}" srcOrd="0" destOrd="1" presId="urn:microsoft.com/office/officeart/2005/8/layout/target3"/>
    <dgm:cxn modelId="{849CAAA2-89B5-4DBB-8A0D-EFC2F53EAEBE}" srcId="{2833F3B6-42D9-4DF9-B4CD-3B71B87FC831}" destId="{33261446-9CFF-4A28-B057-30CB1BC7B34A}" srcOrd="0" destOrd="0" parTransId="{071ACB11-B38D-4D72-9427-86A5F3FF204B}" sibTransId="{692BCC96-4D5A-433E-9E0E-B5D4DA7F17B5}"/>
    <dgm:cxn modelId="{6A2839AB-9DF2-4CC0-84A2-3753E01A1C8A}" srcId="{A9F28EA1-F42D-465B-8EDA-F48EBA5A1CFF}" destId="{213372B8-181C-4344-8765-A2BD00EBC3FA}" srcOrd="2" destOrd="0" parTransId="{E16EB9EF-1FC0-43E2-AE72-10622DC21F17}" sibTransId="{C3E9CDAC-6DBB-4F29-9C62-27A96ED041A5}"/>
    <dgm:cxn modelId="{5EE491AF-6394-41C5-A879-CC7D8EAABBA4}" srcId="{B1DD8799-3734-4456-8551-305F6D3E4FBD}" destId="{50DE06EF-E081-43B1-923F-D3EBC2F21EE5}" srcOrd="1" destOrd="0" parTransId="{B8518021-F361-4392-91BE-3A974714AEC2}" sibTransId="{E95404DA-3605-47CB-8C38-A31306A6A6F1}"/>
    <dgm:cxn modelId="{394E23BF-3F14-40B6-8E6D-88A9B292E22B}" srcId="{606EC8B8-67C8-4FE7-AED9-A231172DB790}" destId="{210C70AA-26E9-4660-A595-AEBC1927E6BB}" srcOrd="2" destOrd="0" parTransId="{63F0A2F1-A871-4D20-AD89-4FA479530994}" sibTransId="{5684293A-6349-4127-A475-56F4E5149B70}"/>
    <dgm:cxn modelId="{7F6F10C4-7971-432E-8981-D424ECCC1D60}" type="presOf" srcId="{A9F28EA1-F42D-465B-8EDA-F48EBA5A1CFF}" destId="{6C707B60-D7BB-477A-8B1C-86B098CD9BBA}" srcOrd="1" destOrd="0" presId="urn:microsoft.com/office/officeart/2005/8/layout/target3"/>
    <dgm:cxn modelId="{5273BFC6-04C1-4DD5-A60A-2C59587FA2C8}" srcId="{A9F28EA1-F42D-465B-8EDA-F48EBA5A1CFF}" destId="{5240F985-FAC9-4BFD-80A7-CD71B670AD0A}" srcOrd="1" destOrd="0" parTransId="{D07441ED-5F83-43C3-9A91-AF6C22141193}" sibTransId="{D1199FA5-9DCA-4625-BF0F-019639E23F5F}"/>
    <dgm:cxn modelId="{CEB4FBC8-21AF-4451-BB25-AE80EE12A7EC}" type="presOf" srcId="{A9F28EA1-F42D-465B-8EDA-F48EBA5A1CFF}" destId="{40024BCC-4D62-4723-8B13-5E4FBBFA6B3B}" srcOrd="0" destOrd="0" presId="urn:microsoft.com/office/officeart/2005/8/layout/target3"/>
    <dgm:cxn modelId="{DD1885D6-69BB-437A-9E8C-826243CFB814}" type="presOf" srcId="{50DE06EF-E081-43B1-923F-D3EBC2F21EE5}" destId="{1F5B9873-83EC-4C59-B412-6547919DB080}" srcOrd="0" destOrd="2" presId="urn:microsoft.com/office/officeart/2005/8/layout/target3"/>
    <dgm:cxn modelId="{B43B0BE3-D0D8-478D-B201-60C92D0EAFB1}" type="presOf" srcId="{606EC8B8-67C8-4FE7-AED9-A231172DB790}" destId="{38FCA0D3-4B39-4953-BE59-0A085CB8A307}" srcOrd="0" destOrd="0" presId="urn:microsoft.com/office/officeart/2005/8/layout/target3"/>
    <dgm:cxn modelId="{30C59EE3-8760-4814-82B9-D9A9408E24E2}" type="presOf" srcId="{33261446-9CFF-4A28-B057-30CB1BC7B34A}" destId="{ED4895AC-39C5-4F21-A596-285F1DD31DCE}" srcOrd="0" destOrd="0" presId="urn:microsoft.com/office/officeart/2005/8/layout/target3"/>
    <dgm:cxn modelId="{A13446ED-A773-4DA3-828A-F7845645B95F}" srcId="{210C70AA-26E9-4660-A595-AEBC1927E6BB}" destId="{B1DD8799-3734-4456-8551-305F6D3E4FBD}" srcOrd="0" destOrd="0" parTransId="{6465DDF5-3E80-4C38-9852-E481924AB025}" sibTransId="{1F59BC14-935B-4229-A161-02A0510AA78E}"/>
    <dgm:cxn modelId="{42DF1E1E-F8B4-4882-8EC9-A7D41F565EA6}" type="presParOf" srcId="{38FCA0D3-4B39-4953-BE59-0A085CB8A307}" destId="{17775763-BEBD-4308-A614-AE17AA87B0F0}" srcOrd="0" destOrd="0" presId="urn:microsoft.com/office/officeart/2005/8/layout/target3"/>
    <dgm:cxn modelId="{06ADCC43-71B8-4C91-9D9F-45AF620AE153}" type="presParOf" srcId="{38FCA0D3-4B39-4953-BE59-0A085CB8A307}" destId="{1182DB6F-368C-4A72-9483-D4058B2BD5B7}" srcOrd="1" destOrd="0" presId="urn:microsoft.com/office/officeart/2005/8/layout/target3"/>
    <dgm:cxn modelId="{B14CF175-11FE-4917-813E-EA4B510E61F9}" type="presParOf" srcId="{38FCA0D3-4B39-4953-BE59-0A085CB8A307}" destId="{40024BCC-4D62-4723-8B13-5E4FBBFA6B3B}" srcOrd="2" destOrd="0" presId="urn:microsoft.com/office/officeart/2005/8/layout/target3"/>
    <dgm:cxn modelId="{8C207B17-D2E6-4A9E-BB61-A01F669038EA}" type="presParOf" srcId="{38FCA0D3-4B39-4953-BE59-0A085CB8A307}" destId="{39237330-3A9C-41B4-BDFD-B99E53E61464}" srcOrd="3" destOrd="0" presId="urn:microsoft.com/office/officeart/2005/8/layout/target3"/>
    <dgm:cxn modelId="{95431ED1-AA67-484F-8F34-5C82D01AA647}" type="presParOf" srcId="{38FCA0D3-4B39-4953-BE59-0A085CB8A307}" destId="{0D3EDCF1-D8D9-43BA-9513-C69FE7F06E8A}" srcOrd="4" destOrd="0" presId="urn:microsoft.com/office/officeart/2005/8/layout/target3"/>
    <dgm:cxn modelId="{9ACFB04E-4897-4787-B278-3ECEB7E8AE8F}" type="presParOf" srcId="{38FCA0D3-4B39-4953-BE59-0A085CB8A307}" destId="{AF124BBB-14CB-4AFE-95F0-E6D2096C957A}" srcOrd="5" destOrd="0" presId="urn:microsoft.com/office/officeart/2005/8/layout/target3"/>
    <dgm:cxn modelId="{2C4C6E8D-DD0F-47E9-8DDA-864202F907C3}" type="presParOf" srcId="{38FCA0D3-4B39-4953-BE59-0A085CB8A307}" destId="{40D29886-C848-414E-AB90-BD7004F62A5D}" srcOrd="6" destOrd="0" presId="urn:microsoft.com/office/officeart/2005/8/layout/target3"/>
    <dgm:cxn modelId="{CACEA7C5-3120-4912-8A1E-268FE02B9B92}" type="presParOf" srcId="{38FCA0D3-4B39-4953-BE59-0A085CB8A307}" destId="{DC67E20E-5B44-49CC-AC2F-88B45522C31B}" srcOrd="7" destOrd="0" presId="urn:microsoft.com/office/officeart/2005/8/layout/target3"/>
    <dgm:cxn modelId="{3F4B39CA-17FF-42A8-AA19-706F9BAA5EF8}" type="presParOf" srcId="{38FCA0D3-4B39-4953-BE59-0A085CB8A307}" destId="{D265D563-DAB8-4091-8938-899EF079E1D3}" srcOrd="8" destOrd="0" presId="urn:microsoft.com/office/officeart/2005/8/layout/target3"/>
    <dgm:cxn modelId="{777A144C-6B5D-459C-B621-3225CDF470C8}" type="presParOf" srcId="{38FCA0D3-4B39-4953-BE59-0A085CB8A307}" destId="{6C707B60-D7BB-477A-8B1C-86B098CD9BBA}" srcOrd="9" destOrd="0" presId="urn:microsoft.com/office/officeart/2005/8/layout/target3"/>
    <dgm:cxn modelId="{F4975CBE-AF87-4614-B352-1D44F7B4512A}" type="presParOf" srcId="{38FCA0D3-4B39-4953-BE59-0A085CB8A307}" destId="{6E940445-5DDD-48DB-BE02-2A46BEA0E068}" srcOrd="10" destOrd="0" presId="urn:microsoft.com/office/officeart/2005/8/layout/target3"/>
    <dgm:cxn modelId="{A93ECB3F-2EC1-4625-9A69-FCD4EF0313BA}" type="presParOf" srcId="{38FCA0D3-4B39-4953-BE59-0A085CB8A307}" destId="{50184029-CE29-4C58-8C78-E1413D4E8F12}" srcOrd="11" destOrd="0" presId="urn:microsoft.com/office/officeart/2005/8/layout/target3"/>
    <dgm:cxn modelId="{15D9B2BF-D92D-44CC-A478-6B27D00C19EC}" type="presParOf" srcId="{38FCA0D3-4B39-4953-BE59-0A085CB8A307}" destId="{ED4895AC-39C5-4F21-A596-285F1DD31DCE}" srcOrd="12" destOrd="0" presId="urn:microsoft.com/office/officeart/2005/8/layout/target3"/>
    <dgm:cxn modelId="{848C43FB-52FB-4BD9-8B18-65B17C7A4977}" type="presParOf" srcId="{38FCA0D3-4B39-4953-BE59-0A085CB8A307}" destId="{341D08CF-DDBF-4985-A8FD-3BD6D17C76EE}" srcOrd="13" destOrd="0" presId="urn:microsoft.com/office/officeart/2005/8/layout/target3"/>
    <dgm:cxn modelId="{36959595-F94E-4A48-B24A-02B56CB81210}" type="presParOf" srcId="{38FCA0D3-4B39-4953-BE59-0A085CB8A307}" destId="{1F5B9873-83EC-4C59-B412-6547919DB080}" srcOrd="14"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6FDFA9-FB86-4B3B-AD1B-5CC99E28D0FF}" type="doc">
      <dgm:prSet loTypeId="urn:microsoft.com/office/officeart/2005/8/layout/hierarchy2" loCatId="hierarchy" qsTypeId="urn:microsoft.com/office/officeart/2005/8/quickstyle/simple5" qsCatId="simple" csTypeId="urn:microsoft.com/office/officeart/2005/8/colors/accent1_2" csCatId="accent1" phldr="1"/>
      <dgm:spPr/>
      <dgm:t>
        <a:bodyPr/>
        <a:lstStyle/>
        <a:p>
          <a:endParaRPr lang="en-GB"/>
        </a:p>
      </dgm:t>
    </dgm:pt>
    <dgm:pt modelId="{6276D07C-46F0-4823-8E74-C9EAC76FF8CD}">
      <dgm:prSet phldrT="[Text]" custT="1"/>
      <dgm:spPr/>
      <dgm:t>
        <a:bodyPr/>
        <a:lstStyle/>
        <a:p>
          <a:r>
            <a:rPr lang="en-GB" sz="2700" dirty="0"/>
            <a:t>Tier 3</a:t>
          </a:r>
        </a:p>
      </dgm:t>
    </dgm:pt>
    <dgm:pt modelId="{64488E21-6582-4D87-80A5-9BB249D46D4C}" type="parTrans" cxnId="{29291B0A-8F72-4CC8-88DD-0F437931E538}">
      <dgm:prSet/>
      <dgm:spPr/>
      <dgm:t>
        <a:bodyPr/>
        <a:lstStyle/>
        <a:p>
          <a:endParaRPr lang="en-GB"/>
        </a:p>
      </dgm:t>
    </dgm:pt>
    <dgm:pt modelId="{752782EA-18D0-4B08-BDEF-9DF719F98523}" type="sibTrans" cxnId="{29291B0A-8F72-4CC8-88DD-0F437931E538}">
      <dgm:prSet/>
      <dgm:spPr/>
      <dgm:t>
        <a:bodyPr/>
        <a:lstStyle/>
        <a:p>
          <a:endParaRPr lang="en-GB"/>
        </a:p>
      </dgm:t>
    </dgm:pt>
    <dgm:pt modelId="{192A012D-A186-4D42-AF1A-1DA3E1BDD20D}">
      <dgm:prSet phldrT="[Text]"/>
      <dgm:spPr/>
      <dgm:t>
        <a:bodyPr/>
        <a:lstStyle/>
        <a:p>
          <a:r>
            <a:rPr lang="en-GB"/>
            <a:t>Care Coordination: </a:t>
          </a:r>
          <a:r>
            <a:rPr lang="en-GB" dirty="0"/>
            <a:t>Meet Tier 3 Requirements</a:t>
          </a:r>
        </a:p>
      </dgm:t>
    </dgm:pt>
    <dgm:pt modelId="{9691A2FD-BA2A-4DEA-8D5E-E99AF4BD297E}" type="parTrans" cxnId="{A2BB5633-BDDF-4183-9911-4B51A0A5E75F}">
      <dgm:prSet/>
      <dgm:spPr>
        <a:ln>
          <a:solidFill>
            <a:schemeClr val="tx1"/>
          </a:solidFill>
        </a:ln>
      </dgm:spPr>
      <dgm:t>
        <a:bodyPr/>
        <a:lstStyle/>
        <a:p>
          <a:endParaRPr lang="en-GB"/>
        </a:p>
      </dgm:t>
    </dgm:pt>
    <dgm:pt modelId="{93C5CA34-852C-4E11-B333-0703A020A37B}" type="sibTrans" cxnId="{A2BB5633-BDDF-4183-9911-4B51A0A5E75F}">
      <dgm:prSet/>
      <dgm:spPr/>
      <dgm:t>
        <a:bodyPr/>
        <a:lstStyle/>
        <a:p>
          <a:endParaRPr lang="en-GB"/>
        </a:p>
      </dgm:t>
    </dgm:pt>
    <dgm:pt modelId="{7508B4D3-10BA-47C9-903E-7A87CC633592}">
      <dgm:prSet phldrT="[Text]"/>
      <dgm:spPr/>
      <dgm:t>
        <a:bodyPr/>
        <a:lstStyle/>
        <a:p>
          <a:r>
            <a:rPr lang="en-GB" dirty="0"/>
            <a:t>Practice Assessment:    Score Tier 3 Level</a:t>
          </a:r>
        </a:p>
      </dgm:t>
    </dgm:pt>
    <dgm:pt modelId="{192BC1CE-B883-437F-AEE5-8C024C87EF71}" type="parTrans" cxnId="{3C7ACAC6-DD00-445D-80B3-6B0BA97CF5D9}">
      <dgm:prSet/>
      <dgm:spPr>
        <a:ln>
          <a:solidFill>
            <a:schemeClr val="tx1"/>
          </a:solidFill>
        </a:ln>
      </dgm:spPr>
      <dgm:t>
        <a:bodyPr/>
        <a:lstStyle/>
        <a:p>
          <a:endParaRPr lang="en-GB"/>
        </a:p>
      </dgm:t>
    </dgm:pt>
    <dgm:pt modelId="{FAE12269-6523-4D51-BAA7-CE5933638FFE}" type="sibTrans" cxnId="{3C7ACAC6-DD00-445D-80B3-6B0BA97CF5D9}">
      <dgm:prSet/>
      <dgm:spPr/>
      <dgm:t>
        <a:bodyPr/>
        <a:lstStyle/>
        <a:p>
          <a:endParaRPr lang="en-GB"/>
        </a:p>
      </dgm:t>
    </dgm:pt>
    <dgm:pt modelId="{919C9659-D1B5-4115-B150-931EEBB4549A}" type="pres">
      <dgm:prSet presAssocID="{B46FDFA9-FB86-4B3B-AD1B-5CC99E28D0FF}" presName="diagram" presStyleCnt="0">
        <dgm:presLayoutVars>
          <dgm:chPref val="1"/>
          <dgm:dir val="rev"/>
          <dgm:animOne val="branch"/>
          <dgm:animLvl val="lvl"/>
          <dgm:resizeHandles val="exact"/>
        </dgm:presLayoutVars>
      </dgm:prSet>
      <dgm:spPr/>
    </dgm:pt>
    <dgm:pt modelId="{45A2A607-BF2E-47BF-A19D-8E8422E1FC66}" type="pres">
      <dgm:prSet presAssocID="{6276D07C-46F0-4823-8E74-C9EAC76FF8CD}" presName="root1" presStyleCnt="0"/>
      <dgm:spPr/>
    </dgm:pt>
    <dgm:pt modelId="{44265485-F12D-46E2-AFD4-00DBF444842F}" type="pres">
      <dgm:prSet presAssocID="{6276D07C-46F0-4823-8E74-C9EAC76FF8CD}" presName="LevelOneTextNode" presStyleLbl="node0" presStyleIdx="0" presStyleCnt="1" custLinFactNeighborX="25" custLinFactNeighborY="0">
        <dgm:presLayoutVars>
          <dgm:chPref val="3"/>
        </dgm:presLayoutVars>
      </dgm:prSet>
      <dgm:spPr/>
    </dgm:pt>
    <dgm:pt modelId="{FF57E197-776D-4A31-8B9E-5934B2EA5CA6}" type="pres">
      <dgm:prSet presAssocID="{6276D07C-46F0-4823-8E74-C9EAC76FF8CD}" presName="level2hierChild" presStyleCnt="0"/>
      <dgm:spPr/>
    </dgm:pt>
    <dgm:pt modelId="{A1281B91-9C98-4466-A063-5E09A8BADD9D}" type="pres">
      <dgm:prSet presAssocID="{9691A2FD-BA2A-4DEA-8D5E-E99AF4BD297E}" presName="conn2-1" presStyleLbl="parChTrans1D2" presStyleIdx="0" presStyleCnt="1"/>
      <dgm:spPr/>
    </dgm:pt>
    <dgm:pt modelId="{359A0D6C-66DA-4442-8141-16EE069B880F}" type="pres">
      <dgm:prSet presAssocID="{9691A2FD-BA2A-4DEA-8D5E-E99AF4BD297E}" presName="connTx" presStyleLbl="parChTrans1D2" presStyleIdx="0" presStyleCnt="1"/>
      <dgm:spPr/>
    </dgm:pt>
    <dgm:pt modelId="{E8AD14CC-7699-4531-B09F-54530BC2EA3C}" type="pres">
      <dgm:prSet presAssocID="{192A012D-A186-4D42-AF1A-1DA3E1BDD20D}" presName="root2" presStyleCnt="0"/>
      <dgm:spPr/>
    </dgm:pt>
    <dgm:pt modelId="{1280F715-139F-4C74-8AAF-0F8BB8368E6B}" type="pres">
      <dgm:prSet presAssocID="{192A012D-A186-4D42-AF1A-1DA3E1BDD20D}" presName="LevelTwoTextNode" presStyleLbl="node2" presStyleIdx="0" presStyleCnt="1">
        <dgm:presLayoutVars>
          <dgm:chPref val="3"/>
        </dgm:presLayoutVars>
      </dgm:prSet>
      <dgm:spPr/>
    </dgm:pt>
    <dgm:pt modelId="{737BFA58-E9B7-4863-88B8-104B69D8F54B}" type="pres">
      <dgm:prSet presAssocID="{192A012D-A186-4D42-AF1A-1DA3E1BDD20D}" presName="level3hierChild" presStyleCnt="0"/>
      <dgm:spPr/>
    </dgm:pt>
    <dgm:pt modelId="{3AAAF8DA-2F86-4EF1-B594-216EA3520949}" type="pres">
      <dgm:prSet presAssocID="{192BC1CE-B883-437F-AEE5-8C024C87EF71}" presName="conn2-1" presStyleLbl="parChTrans1D3" presStyleIdx="0" presStyleCnt="1"/>
      <dgm:spPr/>
    </dgm:pt>
    <dgm:pt modelId="{EDC20232-4889-488F-8D80-BD4BC891C2C6}" type="pres">
      <dgm:prSet presAssocID="{192BC1CE-B883-437F-AEE5-8C024C87EF71}" presName="connTx" presStyleLbl="parChTrans1D3" presStyleIdx="0" presStyleCnt="1"/>
      <dgm:spPr/>
    </dgm:pt>
    <dgm:pt modelId="{56F0A5B3-FAC4-43EC-9B9C-19D1314C3CA2}" type="pres">
      <dgm:prSet presAssocID="{7508B4D3-10BA-47C9-903E-7A87CC633592}" presName="root2" presStyleCnt="0"/>
      <dgm:spPr/>
    </dgm:pt>
    <dgm:pt modelId="{F7FA0226-B66D-4EC9-83A4-FB88BD6DDBED}" type="pres">
      <dgm:prSet presAssocID="{7508B4D3-10BA-47C9-903E-7A87CC633592}" presName="LevelTwoTextNode" presStyleLbl="node3" presStyleIdx="0" presStyleCnt="1">
        <dgm:presLayoutVars>
          <dgm:chPref val="3"/>
        </dgm:presLayoutVars>
      </dgm:prSet>
      <dgm:spPr/>
    </dgm:pt>
    <dgm:pt modelId="{3BF5CCDF-9632-4A1B-883A-6781DD36DA04}" type="pres">
      <dgm:prSet presAssocID="{7508B4D3-10BA-47C9-903E-7A87CC633592}" presName="level3hierChild" presStyleCnt="0"/>
      <dgm:spPr/>
    </dgm:pt>
  </dgm:ptLst>
  <dgm:cxnLst>
    <dgm:cxn modelId="{A46DB901-C1B6-466E-9C33-8526A38ABB86}" type="presOf" srcId="{192A012D-A186-4D42-AF1A-1DA3E1BDD20D}" destId="{1280F715-139F-4C74-8AAF-0F8BB8368E6B}" srcOrd="0" destOrd="0" presId="urn:microsoft.com/office/officeart/2005/8/layout/hierarchy2"/>
    <dgm:cxn modelId="{29291B0A-8F72-4CC8-88DD-0F437931E538}" srcId="{B46FDFA9-FB86-4B3B-AD1B-5CC99E28D0FF}" destId="{6276D07C-46F0-4823-8E74-C9EAC76FF8CD}" srcOrd="0" destOrd="0" parTransId="{64488E21-6582-4D87-80A5-9BB249D46D4C}" sibTransId="{752782EA-18D0-4B08-BDEF-9DF719F98523}"/>
    <dgm:cxn modelId="{0E8DC00A-DB7D-4316-A357-3A8E4C53E984}" type="presOf" srcId="{6276D07C-46F0-4823-8E74-C9EAC76FF8CD}" destId="{44265485-F12D-46E2-AFD4-00DBF444842F}" srcOrd="0" destOrd="0" presId="urn:microsoft.com/office/officeart/2005/8/layout/hierarchy2"/>
    <dgm:cxn modelId="{A22D2F11-26FA-424D-BBDD-389C8F391528}" type="presOf" srcId="{7508B4D3-10BA-47C9-903E-7A87CC633592}" destId="{F7FA0226-B66D-4EC9-83A4-FB88BD6DDBED}" srcOrd="0" destOrd="0" presId="urn:microsoft.com/office/officeart/2005/8/layout/hierarchy2"/>
    <dgm:cxn modelId="{D0AA9E21-4BCC-4A1F-84FC-FDBFB1C44FC5}" type="presOf" srcId="{B46FDFA9-FB86-4B3B-AD1B-5CC99E28D0FF}" destId="{919C9659-D1B5-4115-B150-931EEBB4549A}" srcOrd="0" destOrd="0" presId="urn:microsoft.com/office/officeart/2005/8/layout/hierarchy2"/>
    <dgm:cxn modelId="{A2BB5633-BDDF-4183-9911-4B51A0A5E75F}" srcId="{6276D07C-46F0-4823-8E74-C9EAC76FF8CD}" destId="{192A012D-A186-4D42-AF1A-1DA3E1BDD20D}" srcOrd="0" destOrd="0" parTransId="{9691A2FD-BA2A-4DEA-8D5E-E99AF4BD297E}" sibTransId="{93C5CA34-852C-4E11-B333-0703A020A37B}"/>
    <dgm:cxn modelId="{A437AC4B-EFAE-4E41-8F98-FE8C2478A6C6}" type="presOf" srcId="{192BC1CE-B883-437F-AEE5-8C024C87EF71}" destId="{EDC20232-4889-488F-8D80-BD4BC891C2C6}" srcOrd="1" destOrd="0" presId="urn:microsoft.com/office/officeart/2005/8/layout/hierarchy2"/>
    <dgm:cxn modelId="{D2307254-4851-4955-8E00-C995C2C96503}" type="presOf" srcId="{9691A2FD-BA2A-4DEA-8D5E-E99AF4BD297E}" destId="{A1281B91-9C98-4466-A063-5E09A8BADD9D}" srcOrd="0" destOrd="0" presId="urn:microsoft.com/office/officeart/2005/8/layout/hierarchy2"/>
    <dgm:cxn modelId="{FA6F2583-0674-4A17-9D4A-BDEA4B7F6D43}" type="presOf" srcId="{9691A2FD-BA2A-4DEA-8D5E-E99AF4BD297E}" destId="{359A0D6C-66DA-4442-8141-16EE069B880F}" srcOrd="1" destOrd="0" presId="urn:microsoft.com/office/officeart/2005/8/layout/hierarchy2"/>
    <dgm:cxn modelId="{3C7ACAC6-DD00-445D-80B3-6B0BA97CF5D9}" srcId="{192A012D-A186-4D42-AF1A-1DA3E1BDD20D}" destId="{7508B4D3-10BA-47C9-903E-7A87CC633592}" srcOrd="0" destOrd="0" parTransId="{192BC1CE-B883-437F-AEE5-8C024C87EF71}" sibTransId="{FAE12269-6523-4D51-BAA7-CE5933638FFE}"/>
    <dgm:cxn modelId="{794612F4-216F-49DE-8C56-6ACE9C8B5D64}" type="presOf" srcId="{192BC1CE-B883-437F-AEE5-8C024C87EF71}" destId="{3AAAF8DA-2F86-4EF1-B594-216EA3520949}" srcOrd="0" destOrd="0" presId="urn:microsoft.com/office/officeart/2005/8/layout/hierarchy2"/>
    <dgm:cxn modelId="{45A39ACC-FE0F-43A0-91D5-0E1EC8313AAB}" type="presParOf" srcId="{919C9659-D1B5-4115-B150-931EEBB4549A}" destId="{45A2A607-BF2E-47BF-A19D-8E8422E1FC66}" srcOrd="0" destOrd="0" presId="urn:microsoft.com/office/officeart/2005/8/layout/hierarchy2"/>
    <dgm:cxn modelId="{9F1E3BF4-3431-4117-BE5C-7882EA863A2E}" type="presParOf" srcId="{45A2A607-BF2E-47BF-A19D-8E8422E1FC66}" destId="{44265485-F12D-46E2-AFD4-00DBF444842F}" srcOrd="0" destOrd="0" presId="urn:microsoft.com/office/officeart/2005/8/layout/hierarchy2"/>
    <dgm:cxn modelId="{29F6DD6E-A621-4F4B-A09B-5F168C37E777}" type="presParOf" srcId="{45A2A607-BF2E-47BF-A19D-8E8422E1FC66}" destId="{FF57E197-776D-4A31-8B9E-5934B2EA5CA6}" srcOrd="1" destOrd="0" presId="urn:microsoft.com/office/officeart/2005/8/layout/hierarchy2"/>
    <dgm:cxn modelId="{515D6494-91FF-41A1-B264-56B1AF12AD02}" type="presParOf" srcId="{FF57E197-776D-4A31-8B9E-5934B2EA5CA6}" destId="{A1281B91-9C98-4466-A063-5E09A8BADD9D}" srcOrd="0" destOrd="0" presId="urn:microsoft.com/office/officeart/2005/8/layout/hierarchy2"/>
    <dgm:cxn modelId="{FD8CF7B6-4490-4D61-A8D9-604505F9AA2D}" type="presParOf" srcId="{A1281B91-9C98-4466-A063-5E09A8BADD9D}" destId="{359A0D6C-66DA-4442-8141-16EE069B880F}" srcOrd="0" destOrd="0" presId="urn:microsoft.com/office/officeart/2005/8/layout/hierarchy2"/>
    <dgm:cxn modelId="{468E8D72-A47A-48BA-9AD8-EAFB3846F2FB}" type="presParOf" srcId="{FF57E197-776D-4A31-8B9E-5934B2EA5CA6}" destId="{E8AD14CC-7699-4531-B09F-54530BC2EA3C}" srcOrd="1" destOrd="0" presId="urn:microsoft.com/office/officeart/2005/8/layout/hierarchy2"/>
    <dgm:cxn modelId="{B50C92B6-085C-4807-9FD9-055462F6EC43}" type="presParOf" srcId="{E8AD14CC-7699-4531-B09F-54530BC2EA3C}" destId="{1280F715-139F-4C74-8AAF-0F8BB8368E6B}" srcOrd="0" destOrd="0" presId="urn:microsoft.com/office/officeart/2005/8/layout/hierarchy2"/>
    <dgm:cxn modelId="{476CCF23-EF2C-4E92-B045-7369E4D1699A}" type="presParOf" srcId="{E8AD14CC-7699-4531-B09F-54530BC2EA3C}" destId="{737BFA58-E9B7-4863-88B8-104B69D8F54B}" srcOrd="1" destOrd="0" presId="urn:microsoft.com/office/officeart/2005/8/layout/hierarchy2"/>
    <dgm:cxn modelId="{549FCAE8-5D65-4D16-8A3A-4F07AF147184}" type="presParOf" srcId="{737BFA58-E9B7-4863-88B8-104B69D8F54B}" destId="{3AAAF8DA-2F86-4EF1-B594-216EA3520949}" srcOrd="0" destOrd="0" presId="urn:microsoft.com/office/officeart/2005/8/layout/hierarchy2"/>
    <dgm:cxn modelId="{BB50C9B7-05FF-4F21-8883-0F4FF45E96A1}" type="presParOf" srcId="{3AAAF8DA-2F86-4EF1-B594-216EA3520949}" destId="{EDC20232-4889-488F-8D80-BD4BC891C2C6}" srcOrd="0" destOrd="0" presId="urn:microsoft.com/office/officeart/2005/8/layout/hierarchy2"/>
    <dgm:cxn modelId="{9AFF3ED1-22B5-406E-A4F2-68AAF0DADC2C}" type="presParOf" srcId="{737BFA58-E9B7-4863-88B8-104B69D8F54B}" destId="{56F0A5B3-FAC4-43EC-9B9C-19D1314C3CA2}" srcOrd="1" destOrd="0" presId="urn:microsoft.com/office/officeart/2005/8/layout/hierarchy2"/>
    <dgm:cxn modelId="{F9F7711C-C5F1-4FFF-9B71-6D3250B42180}" type="presParOf" srcId="{56F0A5B3-FAC4-43EC-9B9C-19D1314C3CA2}" destId="{F7FA0226-B66D-4EC9-83A4-FB88BD6DDBED}" srcOrd="0" destOrd="0" presId="urn:microsoft.com/office/officeart/2005/8/layout/hierarchy2"/>
    <dgm:cxn modelId="{F6FFC984-0C3E-49B6-BD1A-2267FF8EB08B}" type="presParOf" srcId="{56F0A5B3-FAC4-43EC-9B9C-19D1314C3CA2}" destId="{3BF5CCDF-9632-4A1B-883A-6781DD36DA04}"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6FDFA9-FB86-4B3B-AD1B-5CC99E28D0FF}" type="doc">
      <dgm:prSet loTypeId="urn:microsoft.com/office/officeart/2005/8/layout/hierarchy2" loCatId="hierarchy" qsTypeId="urn:microsoft.com/office/officeart/2005/8/quickstyle/simple5" qsCatId="simple" csTypeId="urn:microsoft.com/office/officeart/2005/8/colors/accent1_2" csCatId="accent1" phldr="1"/>
      <dgm:spPr/>
      <dgm:t>
        <a:bodyPr/>
        <a:lstStyle/>
        <a:p>
          <a:endParaRPr lang="en-GB"/>
        </a:p>
      </dgm:t>
    </dgm:pt>
    <dgm:pt modelId="{192A012D-A186-4D42-AF1A-1DA3E1BDD20D}">
      <dgm:prSet phldrT="[Text]" custT="1"/>
      <dgm:spPr/>
      <dgm:t>
        <a:bodyPr/>
        <a:lstStyle/>
        <a:p>
          <a:r>
            <a:rPr lang="en-GB" sz="2700" dirty="0"/>
            <a:t>Tier 1 or 2</a:t>
          </a:r>
        </a:p>
      </dgm:t>
    </dgm:pt>
    <dgm:pt modelId="{9691A2FD-BA2A-4DEA-8D5E-E99AF4BD297E}" type="parTrans" cxnId="{A2BB5633-BDDF-4183-9911-4B51A0A5E75F}">
      <dgm:prSet/>
      <dgm:spPr/>
      <dgm:t>
        <a:bodyPr/>
        <a:lstStyle/>
        <a:p>
          <a:endParaRPr lang="en-GB"/>
        </a:p>
      </dgm:t>
    </dgm:pt>
    <dgm:pt modelId="{93C5CA34-852C-4E11-B333-0703A020A37B}" type="sibTrans" cxnId="{A2BB5633-BDDF-4183-9911-4B51A0A5E75F}">
      <dgm:prSet/>
      <dgm:spPr/>
      <dgm:t>
        <a:bodyPr/>
        <a:lstStyle/>
        <a:p>
          <a:endParaRPr lang="en-GB"/>
        </a:p>
      </dgm:t>
    </dgm:pt>
    <dgm:pt modelId="{919C9659-D1B5-4115-B150-931EEBB4549A}" type="pres">
      <dgm:prSet presAssocID="{B46FDFA9-FB86-4B3B-AD1B-5CC99E28D0FF}" presName="diagram" presStyleCnt="0">
        <dgm:presLayoutVars>
          <dgm:chPref val="1"/>
          <dgm:dir val="rev"/>
          <dgm:animOne val="branch"/>
          <dgm:animLvl val="lvl"/>
          <dgm:resizeHandles val="exact"/>
        </dgm:presLayoutVars>
      </dgm:prSet>
      <dgm:spPr/>
    </dgm:pt>
    <dgm:pt modelId="{6903B73D-F37B-4F08-ADAF-A8C036F23B0A}" type="pres">
      <dgm:prSet presAssocID="{192A012D-A186-4D42-AF1A-1DA3E1BDD20D}" presName="root1" presStyleCnt="0"/>
      <dgm:spPr/>
    </dgm:pt>
    <dgm:pt modelId="{B190C003-2396-4FC2-9B29-745D6421EB50}" type="pres">
      <dgm:prSet presAssocID="{192A012D-A186-4D42-AF1A-1DA3E1BDD20D}" presName="LevelOneTextNode" presStyleLbl="node0" presStyleIdx="0" presStyleCnt="1" custScaleX="55637" custScaleY="46361">
        <dgm:presLayoutVars>
          <dgm:chPref val="3"/>
        </dgm:presLayoutVars>
      </dgm:prSet>
      <dgm:spPr/>
    </dgm:pt>
    <dgm:pt modelId="{EA249A8F-811A-4743-B74A-0D6F848BEA86}" type="pres">
      <dgm:prSet presAssocID="{192A012D-A186-4D42-AF1A-1DA3E1BDD20D}" presName="level2hierChild" presStyleCnt="0"/>
      <dgm:spPr/>
    </dgm:pt>
  </dgm:ptLst>
  <dgm:cxnLst>
    <dgm:cxn modelId="{D0AA9E21-4BCC-4A1F-84FC-FDBFB1C44FC5}" type="presOf" srcId="{B46FDFA9-FB86-4B3B-AD1B-5CC99E28D0FF}" destId="{919C9659-D1B5-4115-B150-931EEBB4549A}" srcOrd="0" destOrd="0" presId="urn:microsoft.com/office/officeart/2005/8/layout/hierarchy2"/>
    <dgm:cxn modelId="{A2BB5633-BDDF-4183-9911-4B51A0A5E75F}" srcId="{B46FDFA9-FB86-4B3B-AD1B-5CC99E28D0FF}" destId="{192A012D-A186-4D42-AF1A-1DA3E1BDD20D}" srcOrd="0" destOrd="0" parTransId="{9691A2FD-BA2A-4DEA-8D5E-E99AF4BD297E}" sibTransId="{93C5CA34-852C-4E11-B333-0703A020A37B}"/>
    <dgm:cxn modelId="{4160398B-E028-4C65-ABF6-C354C727F8BB}" type="presOf" srcId="{192A012D-A186-4D42-AF1A-1DA3E1BDD20D}" destId="{B190C003-2396-4FC2-9B29-745D6421EB50}" srcOrd="0" destOrd="0" presId="urn:microsoft.com/office/officeart/2005/8/layout/hierarchy2"/>
    <dgm:cxn modelId="{551699FF-5660-486D-90D8-C3DBB7891AB4}" type="presParOf" srcId="{919C9659-D1B5-4115-B150-931EEBB4549A}" destId="{6903B73D-F37B-4F08-ADAF-A8C036F23B0A}" srcOrd="0" destOrd="0" presId="urn:microsoft.com/office/officeart/2005/8/layout/hierarchy2"/>
    <dgm:cxn modelId="{D85ECFF0-C2CC-4FB6-98CA-E5BA90BDDA1D}" type="presParOf" srcId="{6903B73D-F37B-4F08-ADAF-A8C036F23B0A}" destId="{B190C003-2396-4FC2-9B29-745D6421EB50}" srcOrd="0" destOrd="0" presId="urn:microsoft.com/office/officeart/2005/8/layout/hierarchy2"/>
    <dgm:cxn modelId="{60F00671-4134-4ED9-B479-9FF8E65001C3}" type="presParOf" srcId="{6903B73D-F37B-4F08-ADAF-A8C036F23B0A}" destId="{EA249A8F-811A-4743-B74A-0D6F848BEA86}" srcOrd="1" destOrd="0" presId="urn:microsoft.com/office/officeart/2005/8/layout/hierarchy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775763-BEBD-4308-A614-AE17AA87B0F0}">
      <dsp:nvSpPr>
        <dsp:cNvPr id="0" name=""/>
        <dsp:cNvSpPr/>
      </dsp:nvSpPr>
      <dsp:spPr>
        <a:xfrm>
          <a:off x="-508746" y="0"/>
          <a:ext cx="4351338" cy="4351338"/>
        </a:xfrm>
        <a:prstGeom prst="pie">
          <a:avLst>
            <a:gd name="adj1" fmla="val 5400000"/>
            <a:gd name="adj2" fmla="val 16200000"/>
          </a:avLst>
        </a:prstGeom>
        <a:solidFill>
          <a:srgbClr val="1460A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024BCC-4D62-4723-8B13-5E4FBBFA6B3B}">
      <dsp:nvSpPr>
        <dsp:cNvPr id="0" name=""/>
        <dsp:cNvSpPr/>
      </dsp:nvSpPr>
      <dsp:spPr>
        <a:xfrm>
          <a:off x="1666922" y="0"/>
          <a:ext cx="8339931" cy="4351338"/>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Year 1</a:t>
          </a:r>
        </a:p>
      </dsp:txBody>
      <dsp:txXfrm>
        <a:off x="1666922" y="0"/>
        <a:ext cx="4169965" cy="1305404"/>
      </dsp:txXfrm>
    </dsp:sp>
    <dsp:sp modelId="{0D3EDCF1-D8D9-43BA-9513-C69FE7F06E8A}">
      <dsp:nvSpPr>
        <dsp:cNvPr id="0" name=""/>
        <dsp:cNvSpPr/>
      </dsp:nvSpPr>
      <dsp:spPr>
        <a:xfrm>
          <a:off x="252739" y="1305404"/>
          <a:ext cx="2828366" cy="2828366"/>
        </a:xfrm>
        <a:prstGeom prst="pie">
          <a:avLst>
            <a:gd name="adj1" fmla="val 5400000"/>
            <a:gd name="adj2" fmla="val 16200000"/>
          </a:avLst>
        </a:prstGeom>
        <a:solidFill>
          <a:srgbClr val="1460A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124BBB-14CB-4AFE-95F0-E6D2096C957A}">
      <dsp:nvSpPr>
        <dsp:cNvPr id="0" name=""/>
        <dsp:cNvSpPr/>
      </dsp:nvSpPr>
      <dsp:spPr>
        <a:xfrm>
          <a:off x="1666922" y="1305404"/>
          <a:ext cx="8339931" cy="2828366"/>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Year 2+</a:t>
          </a:r>
        </a:p>
      </dsp:txBody>
      <dsp:txXfrm>
        <a:off x="1666922" y="1305404"/>
        <a:ext cx="4169965" cy="1305399"/>
      </dsp:txXfrm>
    </dsp:sp>
    <dsp:sp modelId="{DC67E20E-5B44-49CC-AC2F-88B45522C31B}">
      <dsp:nvSpPr>
        <dsp:cNvPr id="0" name=""/>
        <dsp:cNvSpPr/>
      </dsp:nvSpPr>
      <dsp:spPr>
        <a:xfrm>
          <a:off x="1014222" y="2610804"/>
          <a:ext cx="1305400" cy="1305400"/>
        </a:xfrm>
        <a:prstGeom prst="pie">
          <a:avLst>
            <a:gd name="adj1" fmla="val 5400000"/>
            <a:gd name="adj2" fmla="val 16200000"/>
          </a:avLst>
        </a:prstGeom>
        <a:solidFill>
          <a:srgbClr val="1460A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65D563-DAB8-4091-8938-899EF079E1D3}">
      <dsp:nvSpPr>
        <dsp:cNvPr id="0" name=""/>
        <dsp:cNvSpPr/>
      </dsp:nvSpPr>
      <dsp:spPr>
        <a:xfrm>
          <a:off x="1666922" y="2610804"/>
          <a:ext cx="8339931" cy="1305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Incentive </a:t>
          </a:r>
        </a:p>
        <a:p>
          <a:pPr marL="0" lvl="0" indent="0" algn="ctr" defTabSz="1066800">
            <a:lnSpc>
              <a:spcPct val="90000"/>
            </a:lnSpc>
            <a:spcBef>
              <a:spcPct val="0"/>
            </a:spcBef>
            <a:spcAft>
              <a:spcPct val="35000"/>
            </a:spcAft>
            <a:buNone/>
          </a:pPr>
          <a:r>
            <a:rPr lang="en-US" sz="2400" kern="1200" dirty="0"/>
            <a:t>Payments</a:t>
          </a:r>
        </a:p>
      </dsp:txBody>
      <dsp:txXfrm>
        <a:off x="1666922" y="2610804"/>
        <a:ext cx="4169965" cy="1305400"/>
      </dsp:txXfrm>
    </dsp:sp>
    <dsp:sp modelId="{6E940445-5DDD-48DB-BE02-2A46BEA0E068}">
      <dsp:nvSpPr>
        <dsp:cNvPr id="0" name=""/>
        <dsp:cNvSpPr/>
      </dsp:nvSpPr>
      <dsp:spPr>
        <a:xfrm>
          <a:off x="4303195" y="0"/>
          <a:ext cx="6162500" cy="1305404"/>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No KPIs</a:t>
          </a:r>
        </a:p>
        <a:p>
          <a:pPr marL="171450" lvl="1" indent="-171450" algn="l" defTabSz="711200">
            <a:lnSpc>
              <a:spcPct val="90000"/>
            </a:lnSpc>
            <a:spcBef>
              <a:spcPct val="0"/>
            </a:spcBef>
            <a:spcAft>
              <a:spcPct val="15000"/>
            </a:spcAft>
            <a:buChar char="•"/>
          </a:pPr>
          <a:r>
            <a:rPr lang="en-US" sz="1600" kern="1200" dirty="0"/>
            <a:t>All Practices will engage in Practice Transformation</a:t>
          </a:r>
        </a:p>
        <a:p>
          <a:pPr marL="171450" lvl="1" indent="-171450" algn="l" defTabSz="711200">
            <a:lnSpc>
              <a:spcPct val="90000"/>
            </a:lnSpc>
            <a:spcBef>
              <a:spcPct val="0"/>
            </a:spcBef>
            <a:spcAft>
              <a:spcPct val="15000"/>
            </a:spcAft>
            <a:buChar char="•"/>
          </a:pPr>
          <a:r>
            <a:rPr lang="en-US" sz="1600" kern="1200" dirty="0"/>
            <a:t>Performance measurement will be PI activities around improving baseline performance on future KPIs</a:t>
          </a:r>
        </a:p>
      </dsp:txBody>
      <dsp:txXfrm>
        <a:off x="4303195" y="0"/>
        <a:ext cx="6162500" cy="1305404"/>
      </dsp:txXfrm>
    </dsp:sp>
    <dsp:sp modelId="{ED4895AC-39C5-4F21-A596-285F1DD31DCE}">
      <dsp:nvSpPr>
        <dsp:cNvPr id="0" name=""/>
        <dsp:cNvSpPr/>
      </dsp:nvSpPr>
      <dsp:spPr>
        <a:xfrm>
          <a:off x="4280511" y="1286554"/>
          <a:ext cx="6204950" cy="130539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KPIs Begin</a:t>
          </a:r>
        </a:p>
        <a:p>
          <a:pPr marL="171450" lvl="1" indent="-171450" algn="l" defTabSz="711200">
            <a:lnSpc>
              <a:spcPct val="90000"/>
            </a:lnSpc>
            <a:spcBef>
              <a:spcPct val="0"/>
            </a:spcBef>
            <a:spcAft>
              <a:spcPct val="15000"/>
            </a:spcAft>
            <a:buChar char="•"/>
          </a:pPr>
          <a:r>
            <a:rPr lang="en-US" sz="1600" kern="1200" dirty="0"/>
            <a:t>Practices are broken into ether a Practice Transformation Track or      a Performance Measures Track – depending on membership size</a:t>
          </a:r>
        </a:p>
        <a:p>
          <a:pPr marL="342900" lvl="2" indent="-171450" algn="l" defTabSz="711200">
            <a:lnSpc>
              <a:spcPct val="90000"/>
            </a:lnSpc>
            <a:spcBef>
              <a:spcPct val="0"/>
            </a:spcBef>
            <a:spcAft>
              <a:spcPct val="15000"/>
            </a:spcAft>
            <a:buChar char="•"/>
          </a:pPr>
          <a:r>
            <a:rPr lang="en-US" sz="1600" kern="1200" dirty="0"/>
            <a:t>Practice Transformation Track will continue PI activities</a:t>
          </a:r>
        </a:p>
        <a:p>
          <a:pPr marL="342900" lvl="2" indent="-171450" algn="l" defTabSz="711200">
            <a:lnSpc>
              <a:spcPct val="90000"/>
            </a:lnSpc>
            <a:spcBef>
              <a:spcPct val="0"/>
            </a:spcBef>
            <a:spcAft>
              <a:spcPct val="15000"/>
            </a:spcAft>
            <a:buChar char="•"/>
          </a:pPr>
          <a:r>
            <a:rPr lang="en-US" sz="1600" kern="1200" dirty="0"/>
            <a:t>Performance Track will work on KPIs similar to Phase II</a:t>
          </a:r>
        </a:p>
      </dsp:txBody>
      <dsp:txXfrm>
        <a:off x="4280511" y="1286554"/>
        <a:ext cx="6204950" cy="1305399"/>
      </dsp:txXfrm>
    </dsp:sp>
    <dsp:sp modelId="{1F5B9873-83EC-4C59-B412-6547919DB080}">
      <dsp:nvSpPr>
        <dsp:cNvPr id="0" name=""/>
        <dsp:cNvSpPr/>
      </dsp:nvSpPr>
      <dsp:spPr>
        <a:xfrm>
          <a:off x="4254094" y="2601379"/>
          <a:ext cx="6080893" cy="130540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Because the state is moving to a calendar year, the first payments may not be received until 18 months (or more) after the start of     the new contract.</a:t>
          </a:r>
        </a:p>
        <a:p>
          <a:pPr marL="342900" lvl="2" indent="-171450" algn="l" defTabSz="711200">
            <a:lnSpc>
              <a:spcPct val="90000"/>
            </a:lnSpc>
            <a:spcBef>
              <a:spcPct val="0"/>
            </a:spcBef>
            <a:spcAft>
              <a:spcPct val="15000"/>
            </a:spcAft>
            <a:buChar char="•"/>
          </a:pPr>
          <a:r>
            <a:rPr lang="en-US" sz="1600" kern="1200" dirty="0"/>
            <a:t>Time to close the calendar year – starting in January of 2026</a:t>
          </a:r>
        </a:p>
        <a:p>
          <a:pPr marL="342900" lvl="2" indent="-171450" algn="l" defTabSz="711200">
            <a:lnSpc>
              <a:spcPct val="90000"/>
            </a:lnSpc>
            <a:spcBef>
              <a:spcPct val="0"/>
            </a:spcBef>
            <a:spcAft>
              <a:spcPct val="15000"/>
            </a:spcAft>
            <a:buChar char="•"/>
          </a:pPr>
          <a:r>
            <a:rPr lang="en-US" sz="1600" kern="1200" dirty="0"/>
            <a:t>Plus time to calculate measures</a:t>
          </a:r>
        </a:p>
      </dsp:txBody>
      <dsp:txXfrm>
        <a:off x="4254094" y="2601379"/>
        <a:ext cx="6080893" cy="13054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265485-F12D-46E2-AFD4-00DBF444842F}">
      <dsp:nvSpPr>
        <dsp:cNvPr id="0" name=""/>
        <dsp:cNvSpPr/>
      </dsp:nvSpPr>
      <dsp:spPr>
        <a:xfrm>
          <a:off x="7748700" y="637217"/>
          <a:ext cx="2766899" cy="1383449"/>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GB" sz="2700" kern="1200" dirty="0"/>
            <a:t>Tier 3</a:t>
          </a:r>
        </a:p>
      </dsp:txBody>
      <dsp:txXfrm>
        <a:off x="7789220" y="677737"/>
        <a:ext cx="2685859" cy="1302409"/>
      </dsp:txXfrm>
    </dsp:sp>
    <dsp:sp modelId="{A1281B91-9C98-4466-A063-5E09A8BADD9D}">
      <dsp:nvSpPr>
        <dsp:cNvPr id="0" name=""/>
        <dsp:cNvSpPr/>
      </dsp:nvSpPr>
      <dsp:spPr>
        <a:xfrm rot="10800000">
          <a:off x="6641249" y="1282096"/>
          <a:ext cx="1107450" cy="93691"/>
        </a:xfrm>
        <a:custGeom>
          <a:avLst/>
          <a:gdLst/>
          <a:ahLst/>
          <a:cxnLst/>
          <a:rect l="0" t="0" r="0" b="0"/>
          <a:pathLst>
            <a:path>
              <a:moveTo>
                <a:pt x="0" y="46845"/>
              </a:moveTo>
              <a:lnTo>
                <a:pt x="1107450" y="46845"/>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7167288" y="1301256"/>
        <a:ext cx="55372" cy="55372"/>
      </dsp:txXfrm>
    </dsp:sp>
    <dsp:sp modelId="{1280F715-139F-4C74-8AAF-0F8BB8368E6B}">
      <dsp:nvSpPr>
        <dsp:cNvPr id="0" name=""/>
        <dsp:cNvSpPr/>
      </dsp:nvSpPr>
      <dsp:spPr>
        <a:xfrm>
          <a:off x="3874350" y="637217"/>
          <a:ext cx="2766899" cy="1383449"/>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GB" sz="2700" kern="1200"/>
            <a:t>Care Coordination: </a:t>
          </a:r>
          <a:r>
            <a:rPr lang="en-GB" sz="2700" kern="1200" dirty="0"/>
            <a:t>Meet Tier 3 Requirements</a:t>
          </a:r>
        </a:p>
      </dsp:txBody>
      <dsp:txXfrm>
        <a:off x="3914870" y="677737"/>
        <a:ext cx="2685859" cy="1302409"/>
      </dsp:txXfrm>
    </dsp:sp>
    <dsp:sp modelId="{3AAAF8DA-2F86-4EF1-B594-216EA3520949}">
      <dsp:nvSpPr>
        <dsp:cNvPr id="0" name=""/>
        <dsp:cNvSpPr/>
      </dsp:nvSpPr>
      <dsp:spPr>
        <a:xfrm rot="10800000">
          <a:off x="2767590" y="1282096"/>
          <a:ext cx="1106759" cy="93691"/>
        </a:xfrm>
        <a:custGeom>
          <a:avLst/>
          <a:gdLst/>
          <a:ahLst/>
          <a:cxnLst/>
          <a:rect l="0" t="0" r="0" b="0"/>
          <a:pathLst>
            <a:path>
              <a:moveTo>
                <a:pt x="0" y="46845"/>
              </a:moveTo>
              <a:lnTo>
                <a:pt x="1106759" y="46845"/>
              </a:lnTo>
            </a:path>
          </a:pathLst>
        </a:custGeom>
        <a:noFill/>
        <a:ln w="127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3293301" y="1301273"/>
        <a:ext cx="55337" cy="55337"/>
      </dsp:txXfrm>
    </dsp:sp>
    <dsp:sp modelId="{F7FA0226-B66D-4EC9-83A4-FB88BD6DDBED}">
      <dsp:nvSpPr>
        <dsp:cNvPr id="0" name=""/>
        <dsp:cNvSpPr/>
      </dsp:nvSpPr>
      <dsp:spPr>
        <a:xfrm>
          <a:off x="690" y="637217"/>
          <a:ext cx="2766899" cy="1383449"/>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GB" sz="2700" kern="1200" dirty="0"/>
            <a:t>Practice Assessment:    Score Tier 3 Level</a:t>
          </a:r>
        </a:p>
      </dsp:txBody>
      <dsp:txXfrm>
        <a:off x="41210" y="677737"/>
        <a:ext cx="2685859" cy="13024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90C003-2396-4FC2-9B29-745D6421EB50}">
      <dsp:nvSpPr>
        <dsp:cNvPr id="0" name=""/>
        <dsp:cNvSpPr/>
      </dsp:nvSpPr>
      <dsp:spPr>
        <a:xfrm>
          <a:off x="3779032" y="712831"/>
          <a:ext cx="2957534" cy="123222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en-GB" sz="2700" kern="1200" dirty="0"/>
            <a:t>Tier 1 or 2</a:t>
          </a:r>
        </a:p>
      </dsp:txBody>
      <dsp:txXfrm>
        <a:off x="3815123" y="748922"/>
        <a:ext cx="2885352" cy="1160040"/>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7B580E-BB12-458A-8A67-A4E85A97E57A}" type="datetimeFigureOut">
              <a:rPr lang="en-US" smtClean="0"/>
              <a:t>5/14/2025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485773-E831-40C3-B08E-FE9BDAA69383}" type="slidenum">
              <a:rPr lang="en-US" smtClean="0"/>
              <a:t>‹#›</a:t>
            </a:fld>
            <a:endParaRPr lang="en-US"/>
          </a:p>
        </p:txBody>
      </p:sp>
    </p:spTree>
    <p:extLst>
      <p:ext uri="{BB962C8B-B14F-4D97-AF65-F5344CB8AC3E}">
        <p14:creationId xmlns:p14="http://schemas.microsoft.com/office/powerpoint/2010/main" val="4140957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485773-E831-40C3-B08E-FE9BDAA69383}" type="slidenum">
              <a:rPr lang="en-US" smtClean="0"/>
              <a:t>1</a:t>
            </a:fld>
            <a:endParaRPr lang="en-US"/>
          </a:p>
        </p:txBody>
      </p:sp>
    </p:spTree>
    <p:extLst>
      <p:ext uri="{BB962C8B-B14F-4D97-AF65-F5344CB8AC3E}">
        <p14:creationId xmlns:p14="http://schemas.microsoft.com/office/powerpoint/2010/main" val="5180133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6B22E9-4600-F24C-78B5-75356962C5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83215C-B55A-06C2-810F-DAC36AC3F3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AF868A-1A61-763D-32FB-94CB09BB697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96E0895-26DD-D0DD-DD56-83970E661B8F}"/>
              </a:ext>
            </a:extLst>
          </p:cNvPr>
          <p:cNvSpPr>
            <a:spLocks noGrp="1"/>
          </p:cNvSpPr>
          <p:nvPr>
            <p:ph type="sldNum" sz="quarter" idx="5"/>
          </p:nvPr>
        </p:nvSpPr>
        <p:spPr/>
        <p:txBody>
          <a:bodyPr/>
          <a:lstStyle/>
          <a:p>
            <a:fld id="{5E485773-E831-40C3-B08E-FE9BDAA69383}" type="slidenum">
              <a:rPr lang="en-US" smtClean="0"/>
              <a:t>18</a:t>
            </a:fld>
            <a:endParaRPr lang="en-US"/>
          </a:p>
        </p:txBody>
      </p:sp>
    </p:spTree>
    <p:extLst>
      <p:ext uri="{BB962C8B-B14F-4D97-AF65-F5344CB8AC3E}">
        <p14:creationId xmlns:p14="http://schemas.microsoft.com/office/powerpoint/2010/main" val="30584281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485773-E831-40C3-B08E-FE9BDAA69383}" type="slidenum">
              <a:rPr lang="en-US" smtClean="0"/>
              <a:t>23</a:t>
            </a:fld>
            <a:endParaRPr lang="en-US"/>
          </a:p>
        </p:txBody>
      </p:sp>
    </p:spTree>
    <p:extLst>
      <p:ext uri="{BB962C8B-B14F-4D97-AF65-F5344CB8AC3E}">
        <p14:creationId xmlns:p14="http://schemas.microsoft.com/office/powerpoint/2010/main" val="33816912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F11F4F-4B59-3FF9-23F5-55A516132C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F83E67-7637-51FA-E2DC-3CCDA598A7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DEE7EB-6DE0-4958-33B0-03AAD583CBE0}"/>
              </a:ext>
            </a:extLst>
          </p:cNvPr>
          <p:cNvSpPr>
            <a:spLocks noGrp="1"/>
          </p:cNvSpPr>
          <p:nvPr>
            <p:ph type="body" idx="1"/>
          </p:nvPr>
        </p:nvSpPr>
        <p:spPr/>
        <p:txBody>
          <a:bodyPr/>
          <a:lstStyle/>
          <a:p>
            <a:pPr marL="171450" indent="-171450">
              <a:buFont typeface="Calibri,Sans-Serif"/>
              <a:buChar char="-"/>
            </a:pPr>
            <a:endParaRPr lang="en-US" dirty="0">
              <a:ea typeface="Calibri"/>
              <a:cs typeface="Calibri"/>
            </a:endParaRPr>
          </a:p>
        </p:txBody>
      </p:sp>
      <p:sp>
        <p:nvSpPr>
          <p:cNvPr id="4" name="Slide Number Placeholder 3">
            <a:extLst>
              <a:ext uri="{FF2B5EF4-FFF2-40B4-BE49-F238E27FC236}">
                <a16:creationId xmlns:a16="http://schemas.microsoft.com/office/drawing/2014/main" id="{6AD07BAF-21A6-2BC7-4C90-7AB0D80E402B}"/>
              </a:ext>
            </a:extLst>
          </p:cNvPr>
          <p:cNvSpPr>
            <a:spLocks noGrp="1"/>
          </p:cNvSpPr>
          <p:nvPr>
            <p:ph type="sldNum" sz="quarter" idx="5"/>
          </p:nvPr>
        </p:nvSpPr>
        <p:spPr/>
        <p:txBody>
          <a:bodyPr/>
          <a:lstStyle/>
          <a:p>
            <a:pPr marL="0" marR="0" lvl="0" indent="0" algn="r" defTabSz="924872" rtl="0" eaLnBrk="1" fontAlgn="auto" latinLnBrk="0" hangingPunct="1">
              <a:lnSpc>
                <a:spcPct val="100000"/>
              </a:lnSpc>
              <a:spcBef>
                <a:spcPts val="0"/>
              </a:spcBef>
              <a:spcAft>
                <a:spcPts val="0"/>
              </a:spcAft>
              <a:buClrTx/>
              <a:buSzTx/>
              <a:buFontTx/>
              <a:buNone/>
              <a:tabLst/>
              <a:defRPr/>
            </a:pPr>
            <a:fld id="{A2E8ADED-9D7F-4336-ABA7-0845CDDF1E6A}" type="slidenum">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r" defTabSz="924872"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408429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485773-E831-40C3-B08E-FE9BDAA69383}" type="slidenum">
              <a:rPr lang="en-US" smtClean="0"/>
              <a:t>27</a:t>
            </a:fld>
            <a:endParaRPr lang="en-US"/>
          </a:p>
        </p:txBody>
      </p:sp>
    </p:spTree>
    <p:extLst>
      <p:ext uri="{BB962C8B-B14F-4D97-AF65-F5344CB8AC3E}">
        <p14:creationId xmlns:p14="http://schemas.microsoft.com/office/powerpoint/2010/main" val="7129122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GB" dirty="0"/>
          </a:p>
        </p:txBody>
      </p:sp>
      <p:sp>
        <p:nvSpPr>
          <p:cNvPr id="4" name="Slide Number Placeholder 3"/>
          <p:cNvSpPr>
            <a:spLocks noGrp="1"/>
          </p:cNvSpPr>
          <p:nvPr>
            <p:ph type="sldNum" sz="quarter" idx="5"/>
          </p:nvPr>
        </p:nvSpPr>
        <p:spPr/>
        <p:txBody>
          <a:bodyPr/>
          <a:lstStyle/>
          <a:p>
            <a:fld id="{5E485773-E831-40C3-B08E-FE9BDAA69383}" type="slidenum">
              <a:rPr lang="en-US" smtClean="0"/>
              <a:t>28</a:t>
            </a:fld>
            <a:endParaRPr lang="en-US"/>
          </a:p>
        </p:txBody>
      </p:sp>
    </p:spTree>
    <p:extLst>
      <p:ext uri="{BB962C8B-B14F-4D97-AF65-F5344CB8AC3E}">
        <p14:creationId xmlns:p14="http://schemas.microsoft.com/office/powerpoint/2010/main" val="8450008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7D6BB5-8934-D8D0-0BFC-53DC13E424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5ABD20-7DB3-DFDC-7F22-28A098C06D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D71527-C857-CFAC-D7AB-ABA61016FF09}"/>
              </a:ext>
            </a:extLst>
          </p:cNvPr>
          <p:cNvSpPr>
            <a:spLocks noGrp="1"/>
          </p:cNvSpPr>
          <p:nvPr>
            <p:ph type="body" idx="1"/>
          </p:nvPr>
        </p:nvSpPr>
        <p:spPr/>
        <p:txBody>
          <a:bodyPr/>
          <a:lstStyle/>
          <a:p>
            <a:r>
              <a:rPr lang="en-US" dirty="0"/>
              <a:t>HCPF, or the department, is highly involved in Phase 3 in the PCMP model. </a:t>
            </a:r>
          </a:p>
          <a:p>
            <a:endParaRPr lang="en-US" dirty="0"/>
          </a:p>
          <a:p>
            <a:r>
              <a:rPr lang="en-US" dirty="0"/>
              <a:t>As directed by HCPF, Phase 3 will include 3 different PCMP tiers based on the individual practice capabilities and engagement.</a:t>
            </a:r>
          </a:p>
          <a:p>
            <a:endParaRPr lang="en-US" dirty="0"/>
          </a:p>
          <a:p>
            <a:r>
              <a:rPr lang="en-US" dirty="0"/>
              <a:t>Also, HCPF created a Practice Assessment used by all RAEs to determine these capabilities and engagement across 9 sections. Examples of these are visible in the right side of the screen. </a:t>
            </a:r>
          </a:p>
          <a:p>
            <a:endParaRPr lang="en-US" dirty="0"/>
          </a:p>
          <a:p>
            <a:r>
              <a:rPr lang="en-US" dirty="0"/>
              <a:t>Each of your practices will need to complete a Practice Assessment before contracting. We currently are asking all PCMPs to complete the assessment by March 4</a:t>
            </a:r>
            <a:r>
              <a:rPr lang="en-US" baseline="30000" dirty="0"/>
              <a:t>th</a:t>
            </a:r>
            <a:r>
              <a:rPr lang="en-US" dirty="0"/>
              <a:t>. </a:t>
            </a:r>
          </a:p>
          <a:p>
            <a:endParaRPr lang="en-US" dirty="0"/>
          </a:p>
          <a:p>
            <a:r>
              <a:rPr lang="en-US" dirty="0"/>
              <a:t>The deadline is a little tight because we want to make sure we meet all the HCPF deadlines and ensure that we contract with all practices in our region and we can submit the final report to HCPF by April 30</a:t>
            </a:r>
            <a:r>
              <a:rPr lang="en-US" baseline="30000" dirty="0"/>
              <a:t>th</a:t>
            </a:r>
            <a:r>
              <a:rPr lang="en-US" dirty="0"/>
              <a:t>. </a:t>
            </a:r>
          </a:p>
          <a:p>
            <a:endParaRPr lang="en-US" dirty="0"/>
          </a:p>
          <a:p>
            <a:r>
              <a:rPr lang="en-US" dirty="0"/>
              <a:t>If you need more time or have questions about the tool, please contact me. We want to work with you to successfully complete it.</a:t>
            </a:r>
          </a:p>
          <a:p>
            <a:endParaRPr lang="en-US" dirty="0"/>
          </a:p>
          <a:p>
            <a:r>
              <a:rPr lang="en-US" dirty="0"/>
              <a:t>If  you have not received the Practice Assessment template, please contact me directly and I´ll forward to you. </a:t>
            </a:r>
          </a:p>
          <a:p>
            <a:endParaRPr lang="en-US" dirty="0"/>
          </a:p>
          <a:p>
            <a:r>
              <a:rPr lang="en-US" dirty="0"/>
              <a:t>Any questions about this information?</a:t>
            </a:r>
          </a:p>
        </p:txBody>
      </p:sp>
      <p:sp>
        <p:nvSpPr>
          <p:cNvPr id="4" name="Slide Number Placeholder 3">
            <a:extLst>
              <a:ext uri="{FF2B5EF4-FFF2-40B4-BE49-F238E27FC236}">
                <a16:creationId xmlns:a16="http://schemas.microsoft.com/office/drawing/2014/main" id="{462C9FE8-7372-12E7-65D7-5EF87F03F166}"/>
              </a:ext>
            </a:extLst>
          </p:cNvPr>
          <p:cNvSpPr>
            <a:spLocks noGrp="1"/>
          </p:cNvSpPr>
          <p:nvPr>
            <p:ph type="sldNum" sz="quarter" idx="5"/>
          </p:nvPr>
        </p:nvSpPr>
        <p:spPr/>
        <p:txBody>
          <a:bodyPr/>
          <a:lstStyle/>
          <a:p>
            <a:fld id="{5E485773-E831-40C3-B08E-FE9BDAA69383}" type="slidenum">
              <a:rPr lang="en-US" smtClean="0"/>
              <a:t>32</a:t>
            </a:fld>
            <a:endParaRPr lang="en-US"/>
          </a:p>
        </p:txBody>
      </p:sp>
    </p:spTree>
    <p:extLst>
      <p:ext uri="{BB962C8B-B14F-4D97-AF65-F5344CB8AC3E}">
        <p14:creationId xmlns:p14="http://schemas.microsoft.com/office/powerpoint/2010/main" val="21972007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485773-E831-40C3-B08E-FE9BDAA69383}" type="slidenum">
              <a:rPr lang="en-US" smtClean="0"/>
              <a:t>33</a:t>
            </a:fld>
            <a:endParaRPr lang="en-US"/>
          </a:p>
        </p:txBody>
      </p:sp>
    </p:spTree>
    <p:extLst>
      <p:ext uri="{BB962C8B-B14F-4D97-AF65-F5344CB8AC3E}">
        <p14:creationId xmlns:p14="http://schemas.microsoft.com/office/powerpoint/2010/main" val="17440327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F8E0FA-E2EA-DF51-2BC0-05A999FFA8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34FB7F-2371-F6A1-E1BE-28F8D81629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F24AE0-5EF5-12A2-9E87-A9A4E3D03DD0}"/>
              </a:ext>
            </a:extLst>
          </p:cNvPr>
          <p:cNvSpPr>
            <a:spLocks noGrp="1"/>
          </p:cNvSpPr>
          <p:nvPr>
            <p:ph type="body" idx="1"/>
          </p:nvPr>
        </p:nvSpPr>
        <p:spPr/>
        <p:txBody>
          <a:bodyPr/>
          <a:lstStyle/>
          <a:p>
            <a:r>
              <a:rPr lang="en-US" dirty="0"/>
              <a:t>PCMP contracted with the RAE assigned to your county will allow the PCMP practices to be the Medical Home for the members attributed. PCMPs will receive a Per Member Per Month payment for those members attributed. </a:t>
            </a:r>
          </a:p>
          <a:p>
            <a:endParaRPr lang="en-US" dirty="0"/>
          </a:p>
          <a:p>
            <a:r>
              <a:rPr lang="en-US" dirty="0"/>
              <a:t>Other services that the PCMP will receive is:</a:t>
            </a:r>
          </a:p>
          <a:p>
            <a:r>
              <a:rPr lang="en-US" dirty="0"/>
              <a:t>-Care coordination support, specifically in transitions of care from hospitalizations and support for complex members. </a:t>
            </a:r>
          </a:p>
          <a:p>
            <a:r>
              <a:rPr lang="en-US" dirty="0"/>
              <a:t>-Practice Transformation support to enhance your practice as a medical home</a:t>
            </a:r>
          </a:p>
          <a:p>
            <a:r>
              <a:rPr lang="en-US" dirty="0"/>
              <a:t>-Potential to earn incentives based on performance of the individual practices based on performance measures.</a:t>
            </a:r>
          </a:p>
          <a:p>
            <a:endParaRPr lang="en-US" dirty="0"/>
          </a:p>
          <a:p>
            <a:r>
              <a:rPr lang="en-US" dirty="0"/>
              <a:t>The PMPM amounts and performance measures are being finalized based on the final budget with the State. We are hoping to have completed soon. </a:t>
            </a:r>
          </a:p>
          <a:p>
            <a:endParaRPr lang="en-US" dirty="0"/>
          </a:p>
          <a:p>
            <a:r>
              <a:rPr lang="en-US" dirty="0"/>
              <a:t>In the meantime, work with me to get you ready when the contract is released. </a:t>
            </a:r>
          </a:p>
        </p:txBody>
      </p:sp>
      <p:sp>
        <p:nvSpPr>
          <p:cNvPr id="4" name="Slide Number Placeholder 3">
            <a:extLst>
              <a:ext uri="{FF2B5EF4-FFF2-40B4-BE49-F238E27FC236}">
                <a16:creationId xmlns:a16="http://schemas.microsoft.com/office/drawing/2014/main" id="{076C58A3-DCE5-01F1-F5AC-5E5B8F88104C}"/>
              </a:ext>
            </a:extLst>
          </p:cNvPr>
          <p:cNvSpPr>
            <a:spLocks noGrp="1"/>
          </p:cNvSpPr>
          <p:nvPr>
            <p:ph type="sldNum" sz="quarter" idx="5"/>
          </p:nvPr>
        </p:nvSpPr>
        <p:spPr/>
        <p:txBody>
          <a:bodyPr/>
          <a:lstStyle/>
          <a:p>
            <a:fld id="{5E485773-E831-40C3-B08E-FE9BDAA69383}" type="slidenum">
              <a:rPr lang="en-US" smtClean="0"/>
              <a:t>35</a:t>
            </a:fld>
            <a:endParaRPr lang="en-US"/>
          </a:p>
        </p:txBody>
      </p:sp>
    </p:spTree>
    <p:extLst>
      <p:ext uri="{BB962C8B-B14F-4D97-AF65-F5344CB8AC3E}">
        <p14:creationId xmlns:p14="http://schemas.microsoft.com/office/powerpoint/2010/main" val="30444929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C8C5EA-E42D-E888-86D4-2A8674AF8A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7F6823-682D-14EB-2C50-2DB9F8B444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07AACA-5216-9A6A-C707-EE1A01784AFE}"/>
              </a:ext>
            </a:extLst>
          </p:cNvPr>
          <p:cNvSpPr>
            <a:spLocks noGrp="1"/>
          </p:cNvSpPr>
          <p:nvPr>
            <p:ph type="body" idx="1"/>
          </p:nvPr>
        </p:nvSpPr>
        <p:spPr/>
        <p:txBody>
          <a:bodyPr/>
          <a:lstStyle/>
          <a:p>
            <a:r>
              <a:rPr lang="en-US" dirty="0"/>
              <a:t>PCMP contracted with the RAE assigned to your county will allow the PCMP practices to be the Medical Home for the members attributed. PCMPs will receive a Per Member Per Month payment for those members attributed. </a:t>
            </a:r>
          </a:p>
          <a:p>
            <a:endParaRPr lang="en-US" dirty="0"/>
          </a:p>
          <a:p>
            <a:r>
              <a:rPr lang="en-US" dirty="0"/>
              <a:t>Other services that the PCMP will receive is:</a:t>
            </a:r>
          </a:p>
          <a:p>
            <a:r>
              <a:rPr lang="en-US" dirty="0"/>
              <a:t>-Care coordination support, specifically in transitions of care from hospitalizations and support for complex members. </a:t>
            </a:r>
          </a:p>
          <a:p>
            <a:r>
              <a:rPr lang="en-US" dirty="0"/>
              <a:t>-Practice Transformation support to enhance your practice as a medical home</a:t>
            </a:r>
          </a:p>
          <a:p>
            <a:r>
              <a:rPr lang="en-US" dirty="0"/>
              <a:t>-Potential to earn incentives based on performance of the individual practices based on performance measures.</a:t>
            </a:r>
          </a:p>
          <a:p>
            <a:endParaRPr lang="en-US" dirty="0"/>
          </a:p>
          <a:p>
            <a:r>
              <a:rPr lang="en-US" dirty="0"/>
              <a:t>The PMPM amounts and performance measures are being finalized based on the final budget with the State. We are hoping to have completed soon. </a:t>
            </a:r>
          </a:p>
          <a:p>
            <a:endParaRPr lang="en-US" dirty="0"/>
          </a:p>
          <a:p>
            <a:r>
              <a:rPr lang="en-US" dirty="0"/>
              <a:t>In the meantime, work with me to get you ready when the contract is released. </a:t>
            </a:r>
          </a:p>
        </p:txBody>
      </p:sp>
      <p:sp>
        <p:nvSpPr>
          <p:cNvPr id="4" name="Slide Number Placeholder 3">
            <a:extLst>
              <a:ext uri="{FF2B5EF4-FFF2-40B4-BE49-F238E27FC236}">
                <a16:creationId xmlns:a16="http://schemas.microsoft.com/office/drawing/2014/main" id="{4753C0A0-8BD8-503D-2625-F5A808784692}"/>
              </a:ext>
            </a:extLst>
          </p:cNvPr>
          <p:cNvSpPr>
            <a:spLocks noGrp="1"/>
          </p:cNvSpPr>
          <p:nvPr>
            <p:ph type="sldNum" sz="quarter" idx="5"/>
          </p:nvPr>
        </p:nvSpPr>
        <p:spPr/>
        <p:txBody>
          <a:bodyPr/>
          <a:lstStyle/>
          <a:p>
            <a:fld id="{5E485773-E831-40C3-B08E-FE9BDAA69383}" type="slidenum">
              <a:rPr lang="en-US" smtClean="0"/>
              <a:t>37</a:t>
            </a:fld>
            <a:endParaRPr lang="en-US"/>
          </a:p>
        </p:txBody>
      </p:sp>
    </p:spTree>
    <p:extLst>
      <p:ext uri="{BB962C8B-B14F-4D97-AF65-F5344CB8AC3E}">
        <p14:creationId xmlns:p14="http://schemas.microsoft.com/office/powerpoint/2010/main" val="40694979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1364C1-FB85-9E41-84C0-D3E3D058EF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FF9462-DB4E-61ED-97E0-3B80ED0F88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BEA97A-3154-5367-DA84-E6F16188EF7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B5C2AAF-A924-876A-76FE-868BED27F603}"/>
              </a:ext>
            </a:extLst>
          </p:cNvPr>
          <p:cNvSpPr>
            <a:spLocks noGrp="1"/>
          </p:cNvSpPr>
          <p:nvPr>
            <p:ph type="sldNum" sz="quarter" idx="5"/>
          </p:nvPr>
        </p:nvSpPr>
        <p:spPr/>
        <p:txBody>
          <a:bodyPr/>
          <a:lstStyle/>
          <a:p>
            <a:fld id="{5E485773-E831-40C3-B08E-FE9BDAA69383}" type="slidenum">
              <a:rPr lang="en-US" smtClean="0"/>
              <a:t>38</a:t>
            </a:fld>
            <a:endParaRPr lang="en-US"/>
          </a:p>
        </p:txBody>
      </p:sp>
    </p:spTree>
    <p:extLst>
      <p:ext uri="{BB962C8B-B14F-4D97-AF65-F5344CB8AC3E}">
        <p14:creationId xmlns:p14="http://schemas.microsoft.com/office/powerpoint/2010/main" val="3132029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7E8CD-3A2D-0E69-FD97-17014207EB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356E0F-21BC-5829-8D48-F29E61CDD7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E69AE6-0DDF-892C-271C-16530991DBE6}"/>
              </a:ext>
            </a:extLst>
          </p:cNvPr>
          <p:cNvSpPr>
            <a:spLocks noGrp="1"/>
          </p:cNvSpPr>
          <p:nvPr>
            <p:ph type="body" idx="1"/>
          </p:nvPr>
        </p:nvSpPr>
        <p:spPr/>
        <p:txBody>
          <a:bodyPr/>
          <a:lstStyle/>
          <a:p>
            <a:pPr marL="171450" indent="-171450">
              <a:buFont typeface="Calibri,Sans-Serif"/>
              <a:buChar char="-"/>
            </a:pPr>
            <a:endParaRPr lang="en-US" dirty="0">
              <a:ea typeface="Calibri"/>
              <a:cs typeface="Calibri"/>
            </a:endParaRPr>
          </a:p>
        </p:txBody>
      </p:sp>
      <p:sp>
        <p:nvSpPr>
          <p:cNvPr id="4" name="Slide Number Placeholder 3">
            <a:extLst>
              <a:ext uri="{FF2B5EF4-FFF2-40B4-BE49-F238E27FC236}">
                <a16:creationId xmlns:a16="http://schemas.microsoft.com/office/drawing/2014/main" id="{449928A2-5B4E-AB70-7131-B3260A105F46}"/>
              </a:ext>
            </a:extLst>
          </p:cNvPr>
          <p:cNvSpPr>
            <a:spLocks noGrp="1"/>
          </p:cNvSpPr>
          <p:nvPr>
            <p:ph type="sldNum" sz="quarter" idx="5"/>
          </p:nvPr>
        </p:nvSpPr>
        <p:spPr/>
        <p:txBody>
          <a:bodyPr/>
          <a:lstStyle/>
          <a:p>
            <a:pPr marL="0" marR="0" lvl="0" indent="0" algn="r" defTabSz="924872" rtl="0" eaLnBrk="1" fontAlgn="auto" latinLnBrk="0" hangingPunct="1">
              <a:lnSpc>
                <a:spcPct val="100000"/>
              </a:lnSpc>
              <a:spcBef>
                <a:spcPts val="0"/>
              </a:spcBef>
              <a:spcAft>
                <a:spcPts val="0"/>
              </a:spcAft>
              <a:buClrTx/>
              <a:buSzTx/>
              <a:buFontTx/>
              <a:buNone/>
              <a:tabLst/>
              <a:defRPr/>
            </a:pPr>
            <a:fld id="{A2E8ADED-9D7F-4336-ABA7-0845CDDF1E6A}" type="slidenum">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r" defTabSz="924872"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266539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E461D1-BBB3-B15B-34A2-B082617218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0EB32C-9279-D325-61D2-322CE7FE3E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65C2D5-A01F-D824-BA86-AA5729C214B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Data for claims is within the last 18 months.</a:t>
            </a:r>
          </a:p>
          <a:p>
            <a:endParaRPr lang="en-US" dirty="0"/>
          </a:p>
          <a:p>
            <a:r>
              <a:rPr lang="en-US" dirty="0"/>
              <a:t>If the member is not attributed to a PCMP, then they are attributed to a RAE based on geography It is the responsibility of RAE to connect member to a PCMP. There MAY be an incentive to PCMPs for engaging non attributed members.</a:t>
            </a:r>
          </a:p>
          <a:p>
            <a:endParaRPr lang="en-US" dirty="0"/>
          </a:p>
          <a:p>
            <a:r>
              <a:rPr lang="en-GB" sz="1800" dirty="0">
                <a:effectLst/>
                <a:highlight>
                  <a:srgbClr val="FFFF00"/>
                </a:highlight>
                <a:latin typeface="Calibri" panose="020F0502020204030204" pitchFamily="34" charset="0"/>
              </a:rPr>
              <a:t>Attribution will be run quarterly for attributed members. For members with no attribution will be run Monthly to check for claims.</a:t>
            </a:r>
            <a:endParaRPr lang="en-US" dirty="0"/>
          </a:p>
          <a:p>
            <a:endParaRPr lang="en-US" dirty="0"/>
          </a:p>
          <a:p>
            <a:r>
              <a:rPr lang="en-US" dirty="0"/>
              <a:t>If you have members that have not been within the last 18 months, there is benefit to get them in for a visit. </a:t>
            </a:r>
          </a:p>
          <a:p>
            <a:endParaRPr lang="en-US" dirty="0"/>
          </a:p>
          <a:p>
            <a:r>
              <a:rPr lang="en-US" dirty="0"/>
              <a:t>Are there types of codes? Any codes except emergency. Based on volume and recent. </a:t>
            </a:r>
          </a:p>
        </p:txBody>
      </p:sp>
      <p:sp>
        <p:nvSpPr>
          <p:cNvPr id="4" name="Slide Number Placeholder 3">
            <a:extLst>
              <a:ext uri="{FF2B5EF4-FFF2-40B4-BE49-F238E27FC236}">
                <a16:creationId xmlns:a16="http://schemas.microsoft.com/office/drawing/2014/main" id="{4BC5B050-18FB-55AD-F4DD-14F9B562708F}"/>
              </a:ext>
            </a:extLst>
          </p:cNvPr>
          <p:cNvSpPr>
            <a:spLocks noGrp="1"/>
          </p:cNvSpPr>
          <p:nvPr>
            <p:ph type="sldNum" sz="quarter" idx="5"/>
          </p:nvPr>
        </p:nvSpPr>
        <p:spPr/>
        <p:txBody>
          <a:bodyPr/>
          <a:lstStyle/>
          <a:p>
            <a:fld id="{5E485773-E831-40C3-B08E-FE9BDAA69383}" type="slidenum">
              <a:rPr lang="en-US" smtClean="0"/>
              <a:t>39</a:t>
            </a:fld>
            <a:endParaRPr lang="en-US"/>
          </a:p>
        </p:txBody>
      </p:sp>
    </p:spTree>
    <p:extLst>
      <p:ext uri="{BB962C8B-B14F-4D97-AF65-F5344CB8AC3E}">
        <p14:creationId xmlns:p14="http://schemas.microsoft.com/office/powerpoint/2010/main" val="20024024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05F861-82D5-AF40-0E53-8CC62B1B38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09CDFC-C31F-0B06-1E4E-4DEFECD593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E96C75-9A7E-B8AA-BB12-E6F342C899C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8E967AE-1EB7-8608-6513-4ABDB7E9107B}"/>
              </a:ext>
            </a:extLst>
          </p:cNvPr>
          <p:cNvSpPr>
            <a:spLocks noGrp="1"/>
          </p:cNvSpPr>
          <p:nvPr>
            <p:ph type="sldNum" sz="quarter" idx="5"/>
          </p:nvPr>
        </p:nvSpPr>
        <p:spPr/>
        <p:txBody>
          <a:bodyPr/>
          <a:lstStyle/>
          <a:p>
            <a:fld id="{5E485773-E831-40C3-B08E-FE9BDAA69383}" type="slidenum">
              <a:rPr lang="en-US" smtClean="0"/>
              <a:t>41</a:t>
            </a:fld>
            <a:endParaRPr lang="en-US"/>
          </a:p>
        </p:txBody>
      </p:sp>
    </p:spTree>
    <p:extLst>
      <p:ext uri="{BB962C8B-B14F-4D97-AF65-F5344CB8AC3E}">
        <p14:creationId xmlns:p14="http://schemas.microsoft.com/office/powerpoint/2010/main" val="35802184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485773-E831-40C3-B08E-FE9BDAA69383}" type="slidenum">
              <a:rPr lang="en-US" smtClean="0"/>
              <a:t>42</a:t>
            </a:fld>
            <a:endParaRPr lang="en-US"/>
          </a:p>
        </p:txBody>
      </p:sp>
    </p:spTree>
    <p:extLst>
      <p:ext uri="{BB962C8B-B14F-4D97-AF65-F5344CB8AC3E}">
        <p14:creationId xmlns:p14="http://schemas.microsoft.com/office/powerpoint/2010/main" val="33988388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485773-E831-40C3-B08E-FE9BDAA69383}" type="slidenum">
              <a:rPr lang="en-US" smtClean="0"/>
              <a:t>45</a:t>
            </a:fld>
            <a:endParaRPr lang="en-US"/>
          </a:p>
        </p:txBody>
      </p:sp>
    </p:spTree>
    <p:extLst>
      <p:ext uri="{BB962C8B-B14F-4D97-AF65-F5344CB8AC3E}">
        <p14:creationId xmlns:p14="http://schemas.microsoft.com/office/powerpoint/2010/main" val="14171038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8EE277-FDAA-89FF-4560-40A13F45B9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87AF55-99F9-5FB6-76ED-582339AC08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5BBDED-5A22-FCE5-065D-36686F4ACFAA}"/>
              </a:ext>
            </a:extLst>
          </p:cNvPr>
          <p:cNvSpPr>
            <a:spLocks noGrp="1"/>
          </p:cNvSpPr>
          <p:nvPr>
            <p:ph type="body" idx="1"/>
          </p:nvPr>
        </p:nvSpPr>
        <p:spPr/>
        <p:txBody>
          <a:bodyPr/>
          <a:lstStyle/>
          <a:p>
            <a:pPr marL="179388" lvl="1" indent="0" algn="l">
              <a:lnSpc>
                <a:spcPct val="150000"/>
              </a:lnSpc>
              <a:buFont typeface="+mj-lt"/>
              <a:buNone/>
            </a:pPr>
            <a:r>
              <a:rPr lang="en-US" sz="2000" dirty="0">
                <a:ea typeface="Times New Roman" panose="02020603050405020304" pitchFamily="18" charset="0"/>
                <a:cs typeface="Times New Roman" panose="02020603050405020304" pitchFamily="18" charset="0"/>
              </a:rPr>
              <a:t>Conduct </a:t>
            </a:r>
            <a:r>
              <a:rPr lang="en-US" sz="2000" dirty="0">
                <a:effectLst/>
                <a:ea typeface="Times New Roman" panose="02020603050405020304" pitchFamily="18" charset="0"/>
                <a:cs typeface="Times New Roman" panose="02020603050405020304" pitchFamily="18" charset="0"/>
              </a:rPr>
              <a:t>EPSDT standardize screening tools, including behavioral health screening tools. NHP will offer training and support, as appropriate, to meet the requirements. </a:t>
            </a:r>
            <a:endParaRPr lang="en-US" sz="2000" dirty="0">
              <a:ea typeface="Times New Roman" panose="02020603050405020304" pitchFamily="18" charset="0"/>
              <a:cs typeface="Times New Roman" panose="02020603050405020304" pitchFamily="18" charset="0"/>
            </a:endParaRPr>
          </a:p>
          <a:p>
            <a:pPr marL="979488" lvl="2" indent="-342900">
              <a:lnSpc>
                <a:spcPct val="150000"/>
              </a:lnSpc>
              <a:buAutoNum type="alphaLcPeriod"/>
            </a:pPr>
            <a:r>
              <a:rPr lang="en-US" dirty="0">
                <a:effectLst/>
                <a:ea typeface="Times New Roman" panose="02020603050405020304" pitchFamily="18" charset="0"/>
                <a:cs typeface="Times New Roman" panose="02020603050405020304" pitchFamily="18" charset="0"/>
              </a:rPr>
              <a:t>Ensure timely follow-up and care coordination for children with positive screenings requiring additional assessment and treatment.</a:t>
            </a:r>
            <a:endParaRPr lang="en-US" dirty="0">
              <a:ea typeface="Times New Roman" panose="02020603050405020304" pitchFamily="18" charset="0"/>
              <a:cs typeface="Times New Roman" panose="02020603050405020304" pitchFamily="18" charset="0"/>
            </a:endParaRPr>
          </a:p>
          <a:p>
            <a:pPr marL="979488" lvl="2" indent="-342900">
              <a:lnSpc>
                <a:spcPct val="150000"/>
              </a:lnSpc>
              <a:buAutoNum type="alphaLcPeriod"/>
            </a:pPr>
            <a:r>
              <a:rPr lang="en-US" dirty="0">
                <a:effectLst/>
                <a:ea typeface="Times New Roman" panose="02020603050405020304" pitchFamily="18" charset="0"/>
                <a:cs typeface="Times New Roman" panose="02020603050405020304" pitchFamily="18" charset="0"/>
              </a:rPr>
              <a:t>Improve access to at-risk populations (foster children, children with disabilities</a:t>
            </a:r>
            <a:r>
              <a:rPr lang="en-US" dirty="0">
                <a:ea typeface="Times New Roman" panose="02020603050405020304" pitchFamily="18" charset="0"/>
                <a:cs typeface="Times New Roman" panose="02020603050405020304" pitchFamily="18" charset="0"/>
              </a:rPr>
              <a:t> &amp;</a:t>
            </a:r>
            <a:r>
              <a:rPr lang="en-US" dirty="0">
                <a:effectLst/>
                <a:ea typeface="Times New Roman" panose="02020603050405020304" pitchFamily="18" charset="0"/>
                <a:cs typeface="Times New Roman" panose="02020603050405020304" pitchFamily="18" charset="0"/>
              </a:rPr>
              <a:t> first-time Medicaid enrollees).</a:t>
            </a:r>
            <a:r>
              <a:rPr lang="en-US" sz="1400" dirty="0">
                <a:effectLst/>
                <a:ea typeface="Times New Roman" panose="02020603050405020304" pitchFamily="18" charset="0"/>
                <a:cs typeface="Times New Roman" panose="02020603050405020304" pitchFamily="18" charset="0"/>
              </a:rPr>
              <a:t> </a:t>
            </a:r>
            <a:r>
              <a:rPr lang="en-US" sz="1600" dirty="0">
                <a:effectLst/>
                <a:ea typeface="Times New Roman" panose="02020603050405020304" pitchFamily="18" charset="0"/>
                <a:cs typeface="Times New Roman" panose="02020603050405020304" pitchFamily="18" charset="0"/>
              </a:rPr>
              <a:t>  </a:t>
            </a:r>
            <a:endParaRPr lang="en-US" sz="2000" dirty="0">
              <a:effectLst/>
              <a:ea typeface="Times New Roman" panose="02020603050405020304" pitchFamily="18"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C7C58A8E-521D-2E81-8E85-114E3F83D50E}"/>
              </a:ext>
            </a:extLst>
          </p:cNvPr>
          <p:cNvSpPr>
            <a:spLocks noGrp="1"/>
          </p:cNvSpPr>
          <p:nvPr>
            <p:ph type="sldNum" sz="quarter" idx="5"/>
          </p:nvPr>
        </p:nvSpPr>
        <p:spPr/>
        <p:txBody>
          <a:bodyPr/>
          <a:lstStyle/>
          <a:p>
            <a:fld id="{5E485773-E831-40C3-B08E-FE9BDAA69383}" type="slidenum">
              <a:rPr lang="en-US" smtClean="0"/>
              <a:t>47</a:t>
            </a:fld>
            <a:endParaRPr lang="en-US"/>
          </a:p>
        </p:txBody>
      </p:sp>
    </p:spTree>
    <p:extLst>
      <p:ext uri="{BB962C8B-B14F-4D97-AF65-F5344CB8AC3E}">
        <p14:creationId xmlns:p14="http://schemas.microsoft.com/office/powerpoint/2010/main" val="16505369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 Panels = Accepts auto assignments and new members</a:t>
            </a:r>
          </a:p>
          <a:p>
            <a:endParaRPr lang="en-US" dirty="0"/>
          </a:p>
          <a:p>
            <a:r>
              <a:rPr lang="en-US" dirty="0"/>
              <a:t>CC= Care Coordination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Department Tools Include </a:t>
            </a:r>
            <a:r>
              <a:rPr lang="en-US" sz="1200" dirty="0">
                <a:effectLst/>
                <a:latin typeface="Arial" panose="020B0604020202020204" pitchFamily="34" charset="0"/>
                <a:ea typeface="Times New Roman" panose="02020603050405020304" pitchFamily="18" charset="0"/>
              </a:rPr>
              <a:t>Prescriber Tools phase I &amp; II, eConsult, etc.</a:t>
            </a:r>
            <a:endParaRPr lang="en-US" dirty="0"/>
          </a:p>
          <a:p>
            <a:endParaRPr lang="en-GB" dirty="0"/>
          </a:p>
        </p:txBody>
      </p:sp>
      <p:sp>
        <p:nvSpPr>
          <p:cNvPr id="4" name="Slide Number Placeholder 3"/>
          <p:cNvSpPr>
            <a:spLocks noGrp="1"/>
          </p:cNvSpPr>
          <p:nvPr>
            <p:ph type="sldNum" sz="quarter" idx="5"/>
          </p:nvPr>
        </p:nvSpPr>
        <p:spPr/>
        <p:txBody>
          <a:bodyPr/>
          <a:lstStyle/>
          <a:p>
            <a:fld id="{5E485773-E831-40C3-B08E-FE9BDAA69383}" type="slidenum">
              <a:rPr lang="en-US" smtClean="0"/>
              <a:t>48</a:t>
            </a:fld>
            <a:endParaRPr lang="en-US"/>
          </a:p>
        </p:txBody>
      </p:sp>
    </p:spTree>
    <p:extLst>
      <p:ext uri="{BB962C8B-B14F-4D97-AF65-F5344CB8AC3E}">
        <p14:creationId xmlns:p14="http://schemas.microsoft.com/office/powerpoint/2010/main" val="20066291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485773-E831-40C3-B08E-FE9BDAA69383}" type="slidenum">
              <a:rPr lang="en-US" smtClean="0"/>
              <a:t>50</a:t>
            </a:fld>
            <a:endParaRPr lang="en-US"/>
          </a:p>
        </p:txBody>
      </p:sp>
    </p:spTree>
    <p:extLst>
      <p:ext uri="{BB962C8B-B14F-4D97-AF65-F5344CB8AC3E}">
        <p14:creationId xmlns:p14="http://schemas.microsoft.com/office/powerpoint/2010/main" val="16770773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3D2881-E6C5-B93F-562E-C4DA058A51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7E7581-0B87-2E01-6C4D-714E9D383D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C50BF0-0B45-A250-4E29-E56F695FBC1B}"/>
              </a:ext>
            </a:extLst>
          </p:cNvPr>
          <p:cNvSpPr>
            <a:spLocks noGrp="1"/>
          </p:cNvSpPr>
          <p:nvPr>
            <p:ph type="body" idx="1"/>
          </p:nvPr>
        </p:nvSpPr>
        <p:spPr/>
        <p:txBody>
          <a:bodyPr/>
          <a:lstStyle/>
          <a:p>
            <a:r>
              <a:rPr lang="en-GB" dirty="0">
                <a:solidFill>
                  <a:schemeClr val="bg1"/>
                </a:solidFill>
              </a:rPr>
              <a:t>Details regarding the list:</a:t>
            </a:r>
          </a:p>
          <a:p>
            <a:r>
              <a:rPr lang="en-GB" dirty="0">
                <a:solidFill>
                  <a:schemeClr val="bg1"/>
                </a:solidFill>
              </a:rPr>
              <a:t>*MSOC youth: Coordinate intensive wraparound (e.g., High-Fidelity Wraparound) and participate in treatment teams led by Enhanced HFW; Coordinate Medicaid-covered BH services not provided under MSOC; Provide 6+ months of follow-up coordination post-discharge from MSOC</a:t>
            </a:r>
          </a:p>
          <a:p>
            <a:r>
              <a:rPr lang="en-GB" dirty="0">
                <a:solidFill>
                  <a:schemeClr val="bg1"/>
                </a:solidFill>
              </a:rPr>
              <a:t>*All Transitions of Care from hospitals, residential BH, etc.; Collaborate with discharging entities to implement follow-up plans; Schedule and support post-discharge appointments</a:t>
            </a:r>
          </a:p>
          <a:p>
            <a:r>
              <a:rPr lang="en-GB" dirty="0">
                <a:solidFill>
                  <a:schemeClr val="bg1"/>
                </a:solidFill>
              </a:rPr>
              <a:t>*EPSDT Initial Outreach within 60 days; notifications to providers of members not engaged in treatment in last 12 months</a:t>
            </a:r>
          </a:p>
          <a:p>
            <a:r>
              <a:rPr lang="en-GB" dirty="0">
                <a:solidFill>
                  <a:schemeClr val="bg1"/>
                </a:solidFill>
              </a:rPr>
              <a:t>*Facilitate Creative/Complex Solutions meetings for youth and adults</a:t>
            </a:r>
          </a:p>
          <a:p>
            <a:r>
              <a:rPr lang="en-GB" u="sng" dirty="0">
                <a:solidFill>
                  <a:schemeClr val="bg1"/>
                </a:solidFill>
              </a:rPr>
              <a:t>Data:</a:t>
            </a:r>
            <a:r>
              <a:rPr lang="en-GB" dirty="0">
                <a:solidFill>
                  <a:schemeClr val="bg1"/>
                </a:solidFill>
              </a:rPr>
              <a:t> Monthly contact with member and team; Meet care plan creation and contact performance standards (e.g., 25 per 1,000 members/year)</a:t>
            </a:r>
          </a:p>
          <a:p>
            <a:r>
              <a:rPr lang="en-GB" dirty="0">
                <a:solidFill>
                  <a:schemeClr val="bg1"/>
                </a:solidFill>
              </a:rPr>
              <a:t>Outreach to unattributed members for engagement/attribution-Managing Unassigned Members; Community-based care coordination--home based care coordination/community</a:t>
            </a:r>
          </a:p>
          <a:p>
            <a:r>
              <a:rPr lang="en-GB" dirty="0">
                <a:solidFill>
                  <a:schemeClr val="bg1"/>
                </a:solidFill>
              </a:rPr>
              <a:t>Supportive Housing Navigation-identify housing options, assist members in filing housing applications, and coordinate provision of supportive housing and related services. Form partnerships with other organizations (including Continuums of Care).</a:t>
            </a:r>
          </a:p>
          <a:p>
            <a:r>
              <a:rPr lang="en-GB" dirty="0">
                <a:solidFill>
                  <a:schemeClr val="bg1"/>
                </a:solidFill>
              </a:rPr>
              <a:t>Data: Ensure comprehensive care plan (90 days/biannual updates) for complex members</a:t>
            </a:r>
          </a:p>
          <a:p>
            <a:r>
              <a:rPr lang="en-GB" dirty="0">
                <a:solidFill>
                  <a:schemeClr val="bg1"/>
                </a:solidFill>
              </a:rPr>
              <a:t>Collaborate with BHASOs, CMAs, child welfare, DSNP, PDN, IMD Transitions</a:t>
            </a:r>
          </a:p>
          <a:p>
            <a:r>
              <a:rPr lang="en-GB" dirty="0">
                <a:solidFill>
                  <a:schemeClr val="bg1"/>
                </a:solidFill>
              </a:rPr>
              <a:t>Crisis Encounter Follow-Up: follow-up within 5 days</a:t>
            </a:r>
          </a:p>
          <a:p>
            <a:r>
              <a:rPr lang="en-GB" dirty="0">
                <a:solidFill>
                  <a:schemeClr val="bg1"/>
                </a:solidFill>
              </a:rPr>
              <a:t>Data/Analysis: Ensure appropriate care coordination interventions for stratified Member tiers</a:t>
            </a:r>
          </a:p>
          <a:p>
            <a:endParaRPr lang="en-US" dirty="0"/>
          </a:p>
        </p:txBody>
      </p:sp>
      <p:sp>
        <p:nvSpPr>
          <p:cNvPr id="4" name="Slide Number Placeholder 3">
            <a:extLst>
              <a:ext uri="{FF2B5EF4-FFF2-40B4-BE49-F238E27FC236}">
                <a16:creationId xmlns:a16="http://schemas.microsoft.com/office/drawing/2014/main" id="{B7886D73-17EE-5DAB-89EB-015DCE7B113D}"/>
              </a:ext>
            </a:extLst>
          </p:cNvPr>
          <p:cNvSpPr>
            <a:spLocks noGrp="1"/>
          </p:cNvSpPr>
          <p:nvPr>
            <p:ph type="sldNum" sz="quarter" idx="5"/>
          </p:nvPr>
        </p:nvSpPr>
        <p:spPr/>
        <p:txBody>
          <a:bodyPr/>
          <a:lstStyle/>
          <a:p>
            <a:fld id="{5E485773-E831-40C3-B08E-FE9BDAA69383}" type="slidenum">
              <a:rPr lang="en-US" smtClean="0"/>
              <a:t>51</a:t>
            </a:fld>
            <a:endParaRPr lang="en-US"/>
          </a:p>
        </p:txBody>
      </p:sp>
    </p:spTree>
    <p:extLst>
      <p:ext uri="{BB962C8B-B14F-4D97-AF65-F5344CB8AC3E}">
        <p14:creationId xmlns:p14="http://schemas.microsoft.com/office/powerpoint/2010/main" val="424677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want to thank everyone who has been attending the office hours for the past few months. We created this forum with the goal to distribute critical information to PCMPs prior to go-live, as well as, allow you to ask questions important to your practice. </a:t>
            </a:r>
          </a:p>
          <a:p>
            <a:endParaRPr lang="en-GB" dirty="0"/>
          </a:p>
          <a:p>
            <a:r>
              <a:rPr lang="en-GB" dirty="0"/>
              <a:t>Your engagement has been extremely helpful for the NHP team to know what support you need for the go-live. We are on this together!</a:t>
            </a:r>
          </a:p>
          <a:p>
            <a:endParaRPr lang="en-GB" dirty="0"/>
          </a:p>
          <a:p>
            <a:r>
              <a:rPr lang="en-GB" dirty="0"/>
              <a:t>We would like to extend the Office Hours to a monthly meeting for our PCMPs to:</a:t>
            </a:r>
          </a:p>
          <a:p>
            <a:pPr marL="228600" indent="-228600">
              <a:buAutoNum type="arabicPeriod"/>
            </a:pPr>
            <a:r>
              <a:rPr lang="en-GB" dirty="0"/>
              <a:t>Maintain a two-way communication</a:t>
            </a:r>
          </a:p>
          <a:p>
            <a:pPr marL="228600" indent="-228600">
              <a:buAutoNum type="arabicPeriod"/>
            </a:pPr>
            <a:r>
              <a:rPr lang="en-GB" dirty="0"/>
              <a:t>Provide training on important topics related to you as a PCMP</a:t>
            </a:r>
          </a:p>
          <a:p>
            <a:pPr marL="228600" indent="-228600">
              <a:buAutoNum type="arabicPeriod"/>
            </a:pPr>
            <a:r>
              <a:rPr lang="en-GB" dirty="0"/>
              <a:t>Build a PCMP community where you can also share information with your counterparts.</a:t>
            </a:r>
          </a:p>
          <a:p>
            <a:endParaRPr lang="en-GB" dirty="0"/>
          </a:p>
          <a:p>
            <a:r>
              <a:rPr lang="en-GB" dirty="0"/>
              <a:t>Before we do that, we want your feedback. We are going to take a few minutes </a:t>
            </a:r>
            <a:r>
              <a:rPr lang="en-GB"/>
              <a:t>to take </a:t>
            </a:r>
            <a:r>
              <a:rPr lang="en-GB" dirty="0"/>
              <a:t>a little survey to see how helpful the Office Hours are for you!</a:t>
            </a:r>
          </a:p>
        </p:txBody>
      </p:sp>
      <p:sp>
        <p:nvSpPr>
          <p:cNvPr id="4" name="Slide Number Placeholder 3"/>
          <p:cNvSpPr>
            <a:spLocks noGrp="1"/>
          </p:cNvSpPr>
          <p:nvPr>
            <p:ph type="sldNum" sz="quarter" idx="5"/>
          </p:nvPr>
        </p:nvSpPr>
        <p:spPr/>
        <p:txBody>
          <a:bodyPr/>
          <a:lstStyle/>
          <a:p>
            <a:fld id="{5E485773-E831-40C3-B08E-FE9BDAA69383}" type="slidenum">
              <a:rPr lang="en-US" smtClean="0"/>
              <a:t>3</a:t>
            </a:fld>
            <a:endParaRPr lang="en-US"/>
          </a:p>
        </p:txBody>
      </p:sp>
    </p:spTree>
    <p:extLst>
      <p:ext uri="{BB962C8B-B14F-4D97-AF65-F5344CB8AC3E}">
        <p14:creationId xmlns:p14="http://schemas.microsoft.com/office/powerpoint/2010/main" val="483098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485773-E831-40C3-B08E-FE9BDAA69383}" type="slidenum">
              <a:rPr lang="en-US" smtClean="0"/>
              <a:t>4</a:t>
            </a:fld>
            <a:endParaRPr lang="en-US"/>
          </a:p>
        </p:txBody>
      </p:sp>
    </p:spTree>
    <p:extLst>
      <p:ext uri="{BB962C8B-B14F-4D97-AF65-F5344CB8AC3E}">
        <p14:creationId xmlns:p14="http://schemas.microsoft.com/office/powerpoint/2010/main" val="142711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485773-E831-40C3-B08E-FE9BDAA69383}" type="slidenum">
              <a:rPr lang="en-US" smtClean="0"/>
              <a:t>5</a:t>
            </a:fld>
            <a:endParaRPr lang="en-US"/>
          </a:p>
        </p:txBody>
      </p:sp>
    </p:spTree>
    <p:extLst>
      <p:ext uri="{BB962C8B-B14F-4D97-AF65-F5344CB8AC3E}">
        <p14:creationId xmlns:p14="http://schemas.microsoft.com/office/powerpoint/2010/main" val="425369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80F880-6D7E-0AAD-A8FE-22438624BA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CBBC11-46B0-321A-BE41-63198E6E7A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811BC1-EF4E-A0CC-A3A8-B0CD023794C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7C2D50D-F4BA-42F0-9E44-92B7CB16E092}"/>
              </a:ext>
            </a:extLst>
          </p:cNvPr>
          <p:cNvSpPr>
            <a:spLocks noGrp="1"/>
          </p:cNvSpPr>
          <p:nvPr>
            <p:ph type="sldNum" sz="quarter" idx="5"/>
          </p:nvPr>
        </p:nvSpPr>
        <p:spPr/>
        <p:txBody>
          <a:bodyPr/>
          <a:lstStyle/>
          <a:p>
            <a:fld id="{5E485773-E831-40C3-B08E-FE9BDAA69383}" type="slidenum">
              <a:rPr lang="en-US" smtClean="0"/>
              <a:t>6</a:t>
            </a:fld>
            <a:endParaRPr lang="en-US"/>
          </a:p>
        </p:txBody>
      </p:sp>
    </p:spTree>
    <p:extLst>
      <p:ext uri="{BB962C8B-B14F-4D97-AF65-F5344CB8AC3E}">
        <p14:creationId xmlns:p14="http://schemas.microsoft.com/office/powerpoint/2010/main" val="556445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9BB81-488C-1A02-2B0F-20168E7B8B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36D9D2-2D74-6A42-BC23-20A3E2585A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697151-B9CC-8BD8-AF46-A5F45307CBA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937DFC0-7636-02F1-F926-37AFC0A5A698}"/>
              </a:ext>
            </a:extLst>
          </p:cNvPr>
          <p:cNvSpPr>
            <a:spLocks noGrp="1"/>
          </p:cNvSpPr>
          <p:nvPr>
            <p:ph type="sldNum" sz="quarter" idx="5"/>
          </p:nvPr>
        </p:nvSpPr>
        <p:spPr/>
        <p:txBody>
          <a:bodyPr/>
          <a:lstStyle/>
          <a:p>
            <a:fld id="{5E485773-E831-40C3-B08E-FE9BDAA69383}" type="slidenum">
              <a:rPr lang="en-US" smtClean="0"/>
              <a:t>9</a:t>
            </a:fld>
            <a:endParaRPr lang="en-US"/>
          </a:p>
        </p:txBody>
      </p:sp>
    </p:spTree>
    <p:extLst>
      <p:ext uri="{BB962C8B-B14F-4D97-AF65-F5344CB8AC3E}">
        <p14:creationId xmlns:p14="http://schemas.microsoft.com/office/powerpoint/2010/main" val="1931598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485773-E831-40C3-B08E-FE9BDAA69383}" type="slidenum">
              <a:rPr lang="en-US" smtClean="0"/>
              <a:t>11</a:t>
            </a:fld>
            <a:endParaRPr lang="en-US"/>
          </a:p>
        </p:txBody>
      </p:sp>
    </p:spTree>
    <p:extLst>
      <p:ext uri="{BB962C8B-B14F-4D97-AF65-F5344CB8AC3E}">
        <p14:creationId xmlns:p14="http://schemas.microsoft.com/office/powerpoint/2010/main" val="1007432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6B22E9-4600-F24C-78B5-75356962C5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83215C-B55A-06C2-810F-DAC36AC3F3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AF868A-1A61-763D-32FB-94CB09BB697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96E0895-26DD-D0DD-DD56-83970E661B8F}"/>
              </a:ext>
            </a:extLst>
          </p:cNvPr>
          <p:cNvSpPr>
            <a:spLocks noGrp="1"/>
          </p:cNvSpPr>
          <p:nvPr>
            <p:ph type="sldNum" sz="quarter" idx="5"/>
          </p:nvPr>
        </p:nvSpPr>
        <p:spPr/>
        <p:txBody>
          <a:bodyPr/>
          <a:lstStyle/>
          <a:p>
            <a:fld id="{5E485773-E831-40C3-B08E-FE9BDAA69383}" type="slidenum">
              <a:rPr lang="en-US" smtClean="0"/>
              <a:t>12</a:t>
            </a:fld>
            <a:endParaRPr lang="en-US"/>
          </a:p>
        </p:txBody>
      </p:sp>
    </p:spTree>
    <p:extLst>
      <p:ext uri="{BB962C8B-B14F-4D97-AF65-F5344CB8AC3E}">
        <p14:creationId xmlns:p14="http://schemas.microsoft.com/office/powerpoint/2010/main" val="3058428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316BEC-AB1A-4058-9324-07F332198D4C}"/>
              </a:ext>
            </a:extLst>
          </p:cNvPr>
          <p:cNvSpPr>
            <a:spLocks noGrp="1"/>
          </p:cNvSpPr>
          <p:nvPr>
            <p:ph type="dt" sz="half" idx="10"/>
          </p:nvPr>
        </p:nvSpPr>
        <p:spPr/>
        <p:txBody>
          <a:bodyPr/>
          <a:lstStyle/>
          <a:p>
            <a:r>
              <a:rPr lang="en-US"/>
              <a:t>20XX</a:t>
            </a:r>
          </a:p>
        </p:txBody>
      </p:sp>
      <p:sp>
        <p:nvSpPr>
          <p:cNvPr id="3" name="Footer Placeholder 2">
            <a:extLst>
              <a:ext uri="{FF2B5EF4-FFF2-40B4-BE49-F238E27FC236}">
                <a16:creationId xmlns:a16="http://schemas.microsoft.com/office/drawing/2014/main" id="{640DE4BD-38C7-497D-AE63-0EC22E333932}"/>
              </a:ext>
            </a:extLst>
          </p:cNvPr>
          <p:cNvSpPr>
            <a:spLocks noGrp="1"/>
          </p:cNvSpPr>
          <p:nvPr>
            <p:ph type="ftr" sz="quarter" idx="11"/>
          </p:nvPr>
        </p:nvSpPr>
        <p:spPr/>
        <p:txBody>
          <a:bodyPr/>
          <a:lstStyle/>
          <a:p>
            <a:r>
              <a:rPr lang="en-US"/>
              <a:t>Sample Text</a:t>
            </a:r>
          </a:p>
        </p:txBody>
      </p:sp>
      <p:sp>
        <p:nvSpPr>
          <p:cNvPr id="4" name="Slide Number Placeholder 3">
            <a:extLst>
              <a:ext uri="{FF2B5EF4-FFF2-40B4-BE49-F238E27FC236}">
                <a16:creationId xmlns:a16="http://schemas.microsoft.com/office/drawing/2014/main" id="{3EDD80C8-9EBF-4D2D-A9FA-CC9421EAAB93}"/>
              </a:ext>
            </a:extLst>
          </p:cNvPr>
          <p:cNvSpPr>
            <a:spLocks noGrp="1"/>
          </p:cNvSpPr>
          <p:nvPr>
            <p:ph type="sldNum" sz="quarter" idx="12"/>
          </p:nvPr>
        </p:nvSpPr>
        <p:spPr/>
        <p:txBody>
          <a:bodyPr/>
          <a:lstStyle/>
          <a:p>
            <a:fld id="{AE208ADF-3ADD-483D-A721-14E3EEE2C135}" type="slidenum">
              <a:rPr lang="en-US" smtClean="0"/>
              <a:t>‹#›</a:t>
            </a:fld>
            <a:endParaRPr lang="en-US"/>
          </a:p>
        </p:txBody>
      </p:sp>
      <p:sp useBgFill="1">
        <p:nvSpPr>
          <p:cNvPr id="5" name="Rectangle 4">
            <a:extLst>
              <a:ext uri="{FF2B5EF4-FFF2-40B4-BE49-F238E27FC236}">
                <a16:creationId xmlns:a16="http://schemas.microsoft.com/office/drawing/2014/main" id="{FE162AE6-C2BA-4446-A2D9-41A8F1A61533}"/>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ectangle 6">
            <a:extLst>
              <a:ext uri="{FF2B5EF4-FFF2-40B4-BE49-F238E27FC236}">
                <a16:creationId xmlns:a16="http://schemas.microsoft.com/office/drawing/2014/main" id="{7A267802-5F0D-4EE1-AF9D-EF2E4F23C392}"/>
              </a:ext>
              <a:ext uri="{C183D7F6-B498-43B3-948B-1728B52AA6E4}">
                <adec:decorative xmlns:adec="http://schemas.microsoft.com/office/drawing/2017/decorative" val="1"/>
              </a:ext>
            </a:extLst>
          </p:cNvPr>
          <p:cNvSpPr/>
          <p:nvPr userDrawn="1"/>
        </p:nvSpPr>
        <p:spPr>
          <a:xfrm>
            <a:off x="1775" y="0"/>
            <a:ext cx="43861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FB728D93-929A-4CAF-A102-3C217E9170B1}"/>
              </a:ext>
            </a:extLst>
          </p:cNvPr>
          <p:cNvSpPr>
            <a:spLocks noGrp="1"/>
          </p:cNvSpPr>
          <p:nvPr>
            <p:ph type="ctrTitle"/>
          </p:nvPr>
        </p:nvSpPr>
        <p:spPr>
          <a:xfrm>
            <a:off x="684361" y="428903"/>
            <a:ext cx="3071005" cy="3051391"/>
          </a:xfrm>
        </p:spPr>
        <p:txBody>
          <a:bodyPr anchor="b">
            <a:normAutofit/>
          </a:bodyPr>
          <a:lstStyle>
            <a:lvl1pPr algn="ctr">
              <a:lnSpc>
                <a:spcPct val="90000"/>
              </a:lnSpc>
              <a:defRPr>
                <a:solidFill>
                  <a:schemeClr val="tx2"/>
                </a:solidFill>
              </a:defRPr>
            </a:lvl1pPr>
          </a:lstStyle>
          <a:p>
            <a:pPr>
              <a:tabLst>
                <a:tab pos="3370263" algn="l"/>
              </a:tabLst>
            </a:pPr>
            <a:r>
              <a:rPr lang="en-US" sz="4000">
                <a:solidFill>
                  <a:schemeClr val="tx2">
                    <a:alpha val="75000"/>
                  </a:schemeClr>
                </a:solidFill>
              </a:rPr>
              <a:t>Click to edit Master title style</a:t>
            </a:r>
          </a:p>
        </p:txBody>
      </p:sp>
      <p:sp>
        <p:nvSpPr>
          <p:cNvPr id="9" name="Subtitle 2">
            <a:extLst>
              <a:ext uri="{FF2B5EF4-FFF2-40B4-BE49-F238E27FC236}">
                <a16:creationId xmlns:a16="http://schemas.microsoft.com/office/drawing/2014/main" id="{B81702E9-0038-4210-9FAB-E76C1EF85C4F}"/>
              </a:ext>
            </a:extLst>
          </p:cNvPr>
          <p:cNvSpPr>
            <a:spLocks noGrp="1"/>
          </p:cNvSpPr>
          <p:nvPr>
            <p:ph type="subTitle" idx="1" hasCustomPrompt="1"/>
          </p:nvPr>
        </p:nvSpPr>
        <p:spPr>
          <a:xfrm>
            <a:off x="744876" y="5116529"/>
            <a:ext cx="2948684" cy="955497"/>
          </a:xfrm>
        </p:spPr>
        <p:txBody>
          <a:bodyPr>
            <a:normAutofit/>
          </a:bodyPr>
          <a:lstStyle>
            <a:lvl1pPr marL="0" indent="0" algn="ctr">
              <a:lnSpc>
                <a:spcPct val="150000"/>
              </a:lnSpc>
              <a:buNone/>
              <a:defRPr sz="1600" cap="all" spc="600" baseline="0">
                <a:solidFill>
                  <a:schemeClr val="tx2"/>
                </a:solidFill>
              </a:defRPr>
            </a:lvl1pPr>
          </a:lstStyle>
          <a:p>
            <a:r>
              <a:rPr lang="en-US">
                <a:solidFill>
                  <a:schemeClr val="tx2"/>
                </a:solidFill>
              </a:rPr>
              <a:t>subtitle</a:t>
            </a:r>
          </a:p>
        </p:txBody>
      </p:sp>
      <p:sp>
        <p:nvSpPr>
          <p:cNvPr id="10" name="Freeform: Shape 9">
            <a:extLst>
              <a:ext uri="{FF2B5EF4-FFF2-40B4-BE49-F238E27FC236}">
                <a16:creationId xmlns:a16="http://schemas.microsoft.com/office/drawing/2014/main" id="{13E1655C-FA7C-42D9-8EE1-E7CF6988A050}"/>
              </a:ext>
              <a:ext uri="{C183D7F6-B498-43B3-948B-1728B52AA6E4}">
                <adec:decorative xmlns:adec="http://schemas.microsoft.com/office/drawing/2017/decorative" val="1"/>
              </a:ext>
            </a:extLst>
          </p:cNvPr>
          <p:cNvSpPr/>
          <p:nvPr userDrawn="1"/>
        </p:nvSpPr>
        <p:spPr>
          <a:xfrm rot="13547565" flipH="1">
            <a:off x="1747479" y="3853642"/>
            <a:ext cx="1044472" cy="908544"/>
          </a:xfrm>
          <a:custGeom>
            <a:avLst/>
            <a:gdLst>
              <a:gd name="connsiteX0" fmla="*/ 2669063 w 3859699"/>
              <a:gd name="connsiteY0" fmla="*/ 2093712 h 3357396"/>
              <a:gd name="connsiteX1" fmla="*/ 2719923 w 3859699"/>
              <a:gd name="connsiteY1" fmla="*/ 2108537 h 3357396"/>
              <a:gd name="connsiteX2" fmla="*/ 2680800 w 3859699"/>
              <a:gd name="connsiteY2" fmla="*/ 2134071 h 3357396"/>
              <a:gd name="connsiteX3" fmla="*/ 2681005 w 3859699"/>
              <a:gd name="connsiteY3" fmla="*/ 2134071 h 3357396"/>
              <a:gd name="connsiteX4" fmla="*/ 2677815 w 3859699"/>
              <a:gd name="connsiteY4" fmla="*/ 2137571 h 3357396"/>
              <a:gd name="connsiteX5" fmla="*/ 2466445 w 3859699"/>
              <a:gd name="connsiteY5" fmla="*/ 2477326 h 3357396"/>
              <a:gd name="connsiteX6" fmla="*/ 2440500 w 3859699"/>
              <a:gd name="connsiteY6" fmla="*/ 2506155 h 3357396"/>
              <a:gd name="connsiteX7" fmla="*/ 2392831 w 3859699"/>
              <a:gd name="connsiteY7" fmla="*/ 2555470 h 3357396"/>
              <a:gd name="connsiteX8" fmla="*/ 2363284 w 3859699"/>
              <a:gd name="connsiteY8" fmla="*/ 2586356 h 3357396"/>
              <a:gd name="connsiteX9" fmla="*/ 2459753 w 3859699"/>
              <a:gd name="connsiteY9" fmla="*/ 2414318 h 3357396"/>
              <a:gd name="connsiteX10" fmla="*/ 2536867 w 3859699"/>
              <a:gd name="connsiteY10" fmla="*/ 2267296 h 3357396"/>
              <a:gd name="connsiteX11" fmla="*/ 2669063 w 3859699"/>
              <a:gd name="connsiteY11" fmla="*/ 2093712 h 3357396"/>
              <a:gd name="connsiteX12" fmla="*/ 2772328 w 3859699"/>
              <a:gd name="connsiteY12" fmla="*/ 1912818 h 3357396"/>
              <a:gd name="connsiteX13" fmla="*/ 2772530 w 3859699"/>
              <a:gd name="connsiteY13" fmla="*/ 1912892 h 3357396"/>
              <a:gd name="connsiteX14" fmla="*/ 2772534 w 3859699"/>
              <a:gd name="connsiteY14" fmla="*/ 1912818 h 3357396"/>
              <a:gd name="connsiteX15" fmla="*/ 2245215 w 3859699"/>
              <a:gd name="connsiteY15" fmla="*/ 1880963 h 3357396"/>
              <a:gd name="connsiteX16" fmla="*/ 2276388 w 3859699"/>
              <a:gd name="connsiteY16" fmla="*/ 1873797 h 3357396"/>
              <a:gd name="connsiteX17" fmla="*/ 2393347 w 3859699"/>
              <a:gd name="connsiteY17" fmla="*/ 1926202 h 3357396"/>
              <a:gd name="connsiteX18" fmla="*/ 2483227 w 3859699"/>
              <a:gd name="connsiteY18" fmla="*/ 1957809 h 3357396"/>
              <a:gd name="connsiteX19" fmla="*/ 2601318 w 3859699"/>
              <a:gd name="connsiteY19" fmla="*/ 2019583 h 3357396"/>
              <a:gd name="connsiteX20" fmla="*/ 2524410 w 3859699"/>
              <a:gd name="connsiteY20" fmla="*/ 2034203 h 3357396"/>
              <a:gd name="connsiteX21" fmla="*/ 2524410 w 3859699"/>
              <a:gd name="connsiteY21" fmla="*/ 2034099 h 3357396"/>
              <a:gd name="connsiteX22" fmla="*/ 2520086 w 3859699"/>
              <a:gd name="connsiteY22" fmla="*/ 2035644 h 3357396"/>
              <a:gd name="connsiteX23" fmla="*/ 2152738 w 3859699"/>
              <a:gd name="connsiteY23" fmla="*/ 2108846 h 3357396"/>
              <a:gd name="connsiteX24" fmla="*/ 2155724 w 3859699"/>
              <a:gd name="connsiteY24" fmla="*/ 2089696 h 3357396"/>
              <a:gd name="connsiteX25" fmla="*/ 2156548 w 3859699"/>
              <a:gd name="connsiteY25" fmla="*/ 2085270 h 3357396"/>
              <a:gd name="connsiteX26" fmla="*/ 2210496 w 3859699"/>
              <a:gd name="connsiteY26" fmla="*/ 1907979 h 3357396"/>
              <a:gd name="connsiteX27" fmla="*/ 2245215 w 3859699"/>
              <a:gd name="connsiteY27" fmla="*/ 1880963 h 3357396"/>
              <a:gd name="connsiteX28" fmla="*/ 2934484 w 3859699"/>
              <a:gd name="connsiteY28" fmla="*/ 1597669 h 3357396"/>
              <a:gd name="connsiteX29" fmla="*/ 2934690 w 3859699"/>
              <a:gd name="connsiteY29" fmla="*/ 1597669 h 3357396"/>
              <a:gd name="connsiteX30" fmla="*/ 2894640 w 3859699"/>
              <a:gd name="connsiteY30" fmla="*/ 1741808 h 3357396"/>
              <a:gd name="connsiteX31" fmla="*/ 2847487 w 3859699"/>
              <a:gd name="connsiteY31" fmla="*/ 1880284 h 3357396"/>
              <a:gd name="connsiteX32" fmla="*/ 2934484 w 3859699"/>
              <a:gd name="connsiteY32" fmla="*/ 1597669 h 3357396"/>
              <a:gd name="connsiteX33" fmla="*/ 1963298 w 3859699"/>
              <a:gd name="connsiteY33" fmla="*/ 1789167 h 3357396"/>
              <a:gd name="connsiteX34" fmla="*/ 2158914 w 3859699"/>
              <a:gd name="connsiteY34" fmla="*/ 1835395 h 3357396"/>
              <a:gd name="connsiteX35" fmla="*/ 2170961 w 3859699"/>
              <a:gd name="connsiteY35" fmla="*/ 1901596 h 3357396"/>
              <a:gd name="connsiteX36" fmla="*/ 2147487 w 3859699"/>
              <a:gd name="connsiteY36" fmla="*/ 2055515 h 3357396"/>
              <a:gd name="connsiteX37" fmla="*/ 2136059 w 3859699"/>
              <a:gd name="connsiteY37" fmla="*/ 2082592 h 3357396"/>
              <a:gd name="connsiteX38" fmla="*/ 2136059 w 3859699"/>
              <a:gd name="connsiteY38" fmla="*/ 2082489 h 3357396"/>
              <a:gd name="connsiteX39" fmla="*/ 2101466 w 3859699"/>
              <a:gd name="connsiteY39" fmla="*/ 2103081 h 3357396"/>
              <a:gd name="connsiteX40" fmla="*/ 1963298 w 3859699"/>
              <a:gd name="connsiteY40" fmla="*/ 1789167 h 3357396"/>
              <a:gd name="connsiteX41" fmla="*/ 2803936 w 3859699"/>
              <a:gd name="connsiteY41" fmla="*/ 1468253 h 3357396"/>
              <a:gd name="connsiteX42" fmla="*/ 2803833 w 3859699"/>
              <a:gd name="connsiteY42" fmla="*/ 1471753 h 3357396"/>
              <a:gd name="connsiteX43" fmla="*/ 2805377 w 3859699"/>
              <a:gd name="connsiteY43" fmla="*/ 1469694 h 3357396"/>
              <a:gd name="connsiteX44" fmla="*/ 2801053 w 3859699"/>
              <a:gd name="connsiteY44" fmla="*/ 1431703 h 3357396"/>
              <a:gd name="connsiteX45" fmla="*/ 2818041 w 3859699"/>
              <a:gd name="connsiteY45" fmla="*/ 1465370 h 3357396"/>
              <a:gd name="connsiteX46" fmla="*/ 2801053 w 3859699"/>
              <a:gd name="connsiteY46" fmla="*/ 1431703 h 3357396"/>
              <a:gd name="connsiteX47" fmla="*/ 3002126 w 3859699"/>
              <a:gd name="connsiteY47" fmla="*/ 1352736 h 3357396"/>
              <a:gd name="connsiteX48" fmla="*/ 2821644 w 3859699"/>
              <a:gd name="connsiteY48" fmla="*/ 1933718 h 3357396"/>
              <a:gd name="connsiteX49" fmla="*/ 2777006 w 3859699"/>
              <a:gd name="connsiteY49" fmla="*/ 1914522 h 3357396"/>
              <a:gd name="connsiteX50" fmla="*/ 2772530 w 3859699"/>
              <a:gd name="connsiteY50" fmla="*/ 1912892 h 3357396"/>
              <a:gd name="connsiteX51" fmla="*/ 2771823 w 3859699"/>
              <a:gd name="connsiteY51" fmla="*/ 1925735 h 3357396"/>
              <a:gd name="connsiteX52" fmla="*/ 2713335 w 3859699"/>
              <a:gd name="connsiteY52" fmla="*/ 1897477 h 3357396"/>
              <a:gd name="connsiteX53" fmla="*/ 2393347 w 3859699"/>
              <a:gd name="connsiteY53" fmla="*/ 1575224 h 3357396"/>
              <a:gd name="connsiteX54" fmla="*/ 2550149 w 3859699"/>
              <a:gd name="connsiteY54" fmla="*/ 1660060 h 3357396"/>
              <a:gd name="connsiteX55" fmla="*/ 2548295 w 3859699"/>
              <a:gd name="connsiteY55" fmla="*/ 1657487 h 3357396"/>
              <a:gd name="connsiteX56" fmla="*/ 2734337 w 3859699"/>
              <a:gd name="connsiteY56" fmla="*/ 1748705 h 3357396"/>
              <a:gd name="connsiteX57" fmla="*/ 2700568 w 3859699"/>
              <a:gd name="connsiteY57" fmla="*/ 1686932 h 3357396"/>
              <a:gd name="connsiteX58" fmla="*/ 2555194 w 3859699"/>
              <a:gd name="connsiteY58" fmla="*/ 1586755 h 3357396"/>
              <a:gd name="connsiteX59" fmla="*/ 2683476 w 3859699"/>
              <a:gd name="connsiteY59" fmla="*/ 1653676 h 3357396"/>
              <a:gd name="connsiteX60" fmla="*/ 2746075 w 3859699"/>
              <a:gd name="connsiteY60" fmla="*/ 1691359 h 3357396"/>
              <a:gd name="connsiteX61" fmla="*/ 2681315 w 3859699"/>
              <a:gd name="connsiteY61" fmla="*/ 1518804 h 3357396"/>
              <a:gd name="connsiteX62" fmla="*/ 2706230 w 3859699"/>
              <a:gd name="connsiteY62" fmla="*/ 1476077 h 3357396"/>
              <a:gd name="connsiteX63" fmla="*/ 2707362 w 3859699"/>
              <a:gd name="connsiteY63" fmla="*/ 1477416 h 3357396"/>
              <a:gd name="connsiteX64" fmla="*/ 2786640 w 3859699"/>
              <a:gd name="connsiteY64" fmla="*/ 1636895 h 3357396"/>
              <a:gd name="connsiteX65" fmla="*/ 2807230 w 3859699"/>
              <a:gd name="connsiteY65" fmla="*/ 1544235 h 3357396"/>
              <a:gd name="connsiteX66" fmla="*/ 2794875 w 3859699"/>
              <a:gd name="connsiteY66" fmla="*/ 1632263 h 3357396"/>
              <a:gd name="connsiteX67" fmla="*/ 2756164 w 3859699"/>
              <a:gd name="connsiteY67" fmla="*/ 1691771 h 3357396"/>
              <a:gd name="connsiteX68" fmla="*/ 2798582 w 3859699"/>
              <a:gd name="connsiteY68" fmla="*/ 1662119 h 3357396"/>
              <a:gd name="connsiteX69" fmla="*/ 2865298 w 3859699"/>
              <a:gd name="connsiteY69" fmla="*/ 1627733 h 3357396"/>
              <a:gd name="connsiteX70" fmla="*/ 3002126 w 3859699"/>
              <a:gd name="connsiteY70" fmla="*/ 1352736 h 3357396"/>
              <a:gd name="connsiteX71" fmla="*/ 1695510 w 3859699"/>
              <a:gd name="connsiteY71" fmla="*/ 1723996 h 3357396"/>
              <a:gd name="connsiteX72" fmla="*/ 1075096 w 3859699"/>
              <a:gd name="connsiteY72" fmla="*/ 2194506 h 3357396"/>
              <a:gd name="connsiteX73" fmla="*/ 797115 w 3859699"/>
              <a:gd name="connsiteY73" fmla="*/ 2390123 h 3357396"/>
              <a:gd name="connsiteX74" fmla="*/ 802673 w 3859699"/>
              <a:gd name="connsiteY74" fmla="*/ 2399697 h 3357396"/>
              <a:gd name="connsiteX75" fmla="*/ 1710232 w 3859699"/>
              <a:gd name="connsiteY75" fmla="*/ 1728629 h 3357396"/>
              <a:gd name="connsiteX76" fmla="*/ 1695510 w 3859699"/>
              <a:gd name="connsiteY76" fmla="*/ 1723996 h 3357396"/>
              <a:gd name="connsiteX77" fmla="*/ 2541294 w 3859699"/>
              <a:gd name="connsiteY77" fmla="*/ 1460737 h 3357396"/>
              <a:gd name="connsiteX78" fmla="*/ 2655267 w 3859699"/>
              <a:gd name="connsiteY78" fmla="*/ 1557516 h 3357396"/>
              <a:gd name="connsiteX79" fmla="*/ 2658047 w 3859699"/>
              <a:gd name="connsiteY79" fmla="*/ 1599213 h 3357396"/>
              <a:gd name="connsiteX80" fmla="*/ 2639309 w 3859699"/>
              <a:gd name="connsiteY80" fmla="*/ 1576872 h 3357396"/>
              <a:gd name="connsiteX81" fmla="*/ 2622528 w 3859699"/>
              <a:gd name="connsiteY81" fmla="*/ 1574194 h 3357396"/>
              <a:gd name="connsiteX82" fmla="*/ 2596171 w 3859699"/>
              <a:gd name="connsiteY82" fmla="*/ 1547529 h 3357396"/>
              <a:gd name="connsiteX83" fmla="*/ 2582992 w 3859699"/>
              <a:gd name="connsiteY83" fmla="*/ 1539498 h 3357396"/>
              <a:gd name="connsiteX84" fmla="*/ 2588140 w 3859699"/>
              <a:gd name="connsiteY84" fmla="*/ 1554016 h 3357396"/>
              <a:gd name="connsiteX85" fmla="*/ 2624483 w 3859699"/>
              <a:gd name="connsiteY85" fmla="*/ 1583152 h 3357396"/>
              <a:gd name="connsiteX86" fmla="*/ 2606569 w 3859699"/>
              <a:gd name="connsiteY86" fmla="*/ 1584903 h 3357396"/>
              <a:gd name="connsiteX87" fmla="*/ 2541294 w 3859699"/>
              <a:gd name="connsiteY87" fmla="*/ 1460840 h 3357396"/>
              <a:gd name="connsiteX88" fmla="*/ 2263004 w 3859699"/>
              <a:gd name="connsiteY88" fmla="*/ 1472885 h 3357396"/>
              <a:gd name="connsiteX89" fmla="*/ 2408173 w 3859699"/>
              <a:gd name="connsiteY89" fmla="*/ 1662017 h 3357396"/>
              <a:gd name="connsiteX90" fmla="*/ 2410437 w 3859699"/>
              <a:gd name="connsiteY90" fmla="*/ 1664487 h 3357396"/>
              <a:gd name="connsiteX91" fmla="*/ 2558488 w 3859699"/>
              <a:gd name="connsiteY91" fmla="*/ 1828085 h 3357396"/>
              <a:gd name="connsiteX92" fmla="*/ 2681315 w 3859699"/>
              <a:gd name="connsiteY92" fmla="*/ 1970473 h 3357396"/>
              <a:gd name="connsiteX93" fmla="*/ 2384287 w 3859699"/>
              <a:gd name="connsiteY93" fmla="*/ 1873900 h 3357396"/>
              <a:gd name="connsiteX94" fmla="*/ 2293891 w 3859699"/>
              <a:gd name="connsiteY94" fmla="*/ 1830041 h 3357396"/>
              <a:gd name="connsiteX95" fmla="*/ 2285757 w 3859699"/>
              <a:gd name="connsiteY95" fmla="*/ 1830556 h 3357396"/>
              <a:gd name="connsiteX96" fmla="*/ 2282257 w 3859699"/>
              <a:gd name="connsiteY96" fmla="*/ 1815216 h 3357396"/>
              <a:gd name="connsiteX97" fmla="*/ 2276698 w 3859699"/>
              <a:gd name="connsiteY97" fmla="*/ 1810171 h 3357396"/>
              <a:gd name="connsiteX98" fmla="*/ 2248075 w 3859699"/>
              <a:gd name="connsiteY98" fmla="*/ 1803478 h 3357396"/>
              <a:gd name="connsiteX99" fmla="*/ 2223468 w 3859699"/>
              <a:gd name="connsiteY99" fmla="*/ 1792565 h 3357396"/>
              <a:gd name="connsiteX100" fmla="*/ 2227278 w 3859699"/>
              <a:gd name="connsiteY100" fmla="*/ 1707009 h 3357396"/>
              <a:gd name="connsiteX101" fmla="*/ 2229131 w 3859699"/>
              <a:gd name="connsiteY101" fmla="*/ 1663664 h 3357396"/>
              <a:gd name="connsiteX102" fmla="*/ 2231603 w 3859699"/>
              <a:gd name="connsiteY102" fmla="*/ 1645851 h 3357396"/>
              <a:gd name="connsiteX103" fmla="*/ 2263004 w 3859699"/>
              <a:gd name="connsiteY103" fmla="*/ 1472885 h 3357396"/>
              <a:gd name="connsiteX104" fmla="*/ 2654441 w 3859699"/>
              <a:gd name="connsiteY104" fmla="*/ 1313317 h 3357396"/>
              <a:gd name="connsiteX105" fmla="*/ 2723424 w 3859699"/>
              <a:gd name="connsiteY105" fmla="*/ 1392683 h 3357396"/>
              <a:gd name="connsiteX106" fmla="*/ 2713128 w 3859699"/>
              <a:gd name="connsiteY106" fmla="*/ 1425937 h 3357396"/>
              <a:gd name="connsiteX107" fmla="*/ 2697274 w 3859699"/>
              <a:gd name="connsiteY107" fmla="*/ 1438087 h 3357396"/>
              <a:gd name="connsiteX108" fmla="*/ 2675446 w 3859699"/>
              <a:gd name="connsiteY108" fmla="*/ 1420276 h 3357396"/>
              <a:gd name="connsiteX109" fmla="*/ 2676387 w 3859699"/>
              <a:gd name="connsiteY109" fmla="*/ 1450651 h 3357396"/>
              <a:gd name="connsiteX110" fmla="*/ 2684546 w 3859699"/>
              <a:gd name="connsiteY110" fmla="*/ 1451260 h 3357396"/>
              <a:gd name="connsiteX111" fmla="*/ 2684610 w 3859699"/>
              <a:gd name="connsiteY111" fmla="*/ 1451162 h 3357396"/>
              <a:gd name="connsiteX112" fmla="*/ 2684609 w 3859699"/>
              <a:gd name="connsiteY112" fmla="*/ 1451265 h 3357396"/>
              <a:gd name="connsiteX113" fmla="*/ 2684546 w 3859699"/>
              <a:gd name="connsiteY113" fmla="*/ 1451260 h 3357396"/>
              <a:gd name="connsiteX114" fmla="*/ 2667146 w 3859699"/>
              <a:gd name="connsiteY114" fmla="*/ 1477957 h 3357396"/>
              <a:gd name="connsiteX115" fmla="*/ 2676784 w 3859699"/>
              <a:gd name="connsiteY115" fmla="*/ 1512936 h 3357396"/>
              <a:gd name="connsiteX116" fmla="*/ 2620262 w 3859699"/>
              <a:gd name="connsiteY116" fmla="*/ 1411833 h 3357396"/>
              <a:gd name="connsiteX117" fmla="*/ 2627675 w 3859699"/>
              <a:gd name="connsiteY117" fmla="*/ 1382387 h 3357396"/>
              <a:gd name="connsiteX118" fmla="*/ 2654441 w 3859699"/>
              <a:gd name="connsiteY118" fmla="*/ 1313317 h 3357396"/>
              <a:gd name="connsiteX119" fmla="*/ 2300789 w 3859699"/>
              <a:gd name="connsiteY119" fmla="*/ 1402361 h 3357396"/>
              <a:gd name="connsiteX120" fmla="*/ 2473550 w 3859699"/>
              <a:gd name="connsiteY120" fmla="*/ 1546396 h 3357396"/>
              <a:gd name="connsiteX121" fmla="*/ 2473550 w 3859699"/>
              <a:gd name="connsiteY121" fmla="*/ 1546294 h 3357396"/>
              <a:gd name="connsiteX122" fmla="*/ 2604819 w 3859699"/>
              <a:gd name="connsiteY122" fmla="*/ 1665002 h 3357396"/>
              <a:gd name="connsiteX123" fmla="*/ 2528528 w 3859699"/>
              <a:gd name="connsiteY123" fmla="*/ 1629276 h 3357396"/>
              <a:gd name="connsiteX124" fmla="*/ 2441118 w 3859699"/>
              <a:gd name="connsiteY124" fmla="*/ 1554942 h 3357396"/>
              <a:gd name="connsiteX125" fmla="*/ 2300789 w 3859699"/>
              <a:gd name="connsiteY125" fmla="*/ 1402361 h 3357396"/>
              <a:gd name="connsiteX126" fmla="*/ 2768313 w 3859699"/>
              <a:gd name="connsiteY126" fmla="*/ 1246074 h 3357396"/>
              <a:gd name="connsiteX127" fmla="*/ 2753281 w 3859699"/>
              <a:gd name="connsiteY127" fmla="*/ 1365709 h 3357396"/>
              <a:gd name="connsiteX128" fmla="*/ 2838117 w 3859699"/>
              <a:gd name="connsiteY128" fmla="*/ 1288388 h 3357396"/>
              <a:gd name="connsiteX129" fmla="*/ 2825144 w 3859699"/>
              <a:gd name="connsiteY129" fmla="*/ 1452398 h 3357396"/>
              <a:gd name="connsiteX130" fmla="*/ 2813613 w 3859699"/>
              <a:gd name="connsiteY130" fmla="*/ 1435822 h 3357396"/>
              <a:gd name="connsiteX131" fmla="*/ 2812584 w 3859699"/>
              <a:gd name="connsiteY131" fmla="*/ 1342338 h 3357396"/>
              <a:gd name="connsiteX132" fmla="*/ 2729086 w 3859699"/>
              <a:gd name="connsiteY132" fmla="*/ 1381461 h 3357396"/>
              <a:gd name="connsiteX133" fmla="*/ 2697067 w 3859699"/>
              <a:gd name="connsiteY133" fmla="*/ 1302905 h 3357396"/>
              <a:gd name="connsiteX134" fmla="*/ 2739896 w 3859699"/>
              <a:gd name="connsiteY134" fmla="*/ 1383520 h 3357396"/>
              <a:gd name="connsiteX135" fmla="*/ 2739896 w 3859699"/>
              <a:gd name="connsiteY135" fmla="*/ 1383417 h 3357396"/>
              <a:gd name="connsiteX136" fmla="*/ 2750192 w 3859699"/>
              <a:gd name="connsiteY136" fmla="*/ 1342955 h 3357396"/>
              <a:gd name="connsiteX137" fmla="*/ 2768313 w 3859699"/>
              <a:gd name="connsiteY137" fmla="*/ 1246074 h 3357396"/>
              <a:gd name="connsiteX138" fmla="*/ 2575991 w 3859699"/>
              <a:gd name="connsiteY138" fmla="*/ 1285402 h 3357396"/>
              <a:gd name="connsiteX139" fmla="*/ 2604304 w 3859699"/>
              <a:gd name="connsiteY139" fmla="*/ 1347176 h 3357396"/>
              <a:gd name="connsiteX140" fmla="*/ 2601937 w 3859699"/>
              <a:gd name="connsiteY140" fmla="*/ 1448794 h 3357396"/>
              <a:gd name="connsiteX141" fmla="*/ 2602657 w 3859699"/>
              <a:gd name="connsiteY141" fmla="*/ 1458266 h 3357396"/>
              <a:gd name="connsiteX142" fmla="*/ 2600906 w 3859699"/>
              <a:gd name="connsiteY142" fmla="*/ 1457133 h 3357396"/>
              <a:gd name="connsiteX143" fmla="*/ 2594317 w 3859699"/>
              <a:gd name="connsiteY143" fmla="*/ 1423466 h 3357396"/>
              <a:gd name="connsiteX144" fmla="*/ 2587728 w 3859699"/>
              <a:gd name="connsiteY144" fmla="*/ 1388358 h 3357396"/>
              <a:gd name="connsiteX145" fmla="*/ 2585257 w 3859699"/>
              <a:gd name="connsiteY145" fmla="*/ 1384961 h 3357396"/>
              <a:gd name="connsiteX146" fmla="*/ 2581346 w 3859699"/>
              <a:gd name="connsiteY146" fmla="*/ 1386506 h 3357396"/>
              <a:gd name="connsiteX147" fmla="*/ 2568373 w 3859699"/>
              <a:gd name="connsiteY147" fmla="*/ 1416672 h 3357396"/>
              <a:gd name="connsiteX148" fmla="*/ 2558077 w 3859699"/>
              <a:gd name="connsiteY148" fmla="*/ 1434586 h 3357396"/>
              <a:gd name="connsiteX149" fmla="*/ 2554782 w 3859699"/>
              <a:gd name="connsiteY149" fmla="*/ 1436440 h 3357396"/>
              <a:gd name="connsiteX150" fmla="*/ 2544487 w 3859699"/>
              <a:gd name="connsiteY150" fmla="*/ 1423879 h 3357396"/>
              <a:gd name="connsiteX151" fmla="*/ 2557768 w 3859699"/>
              <a:gd name="connsiteY151" fmla="*/ 1432116 h 3357396"/>
              <a:gd name="connsiteX152" fmla="*/ 2557768 w 3859699"/>
              <a:gd name="connsiteY152" fmla="*/ 1432012 h 3357396"/>
              <a:gd name="connsiteX153" fmla="*/ 2557767 w 3859699"/>
              <a:gd name="connsiteY153" fmla="*/ 1390830 h 3357396"/>
              <a:gd name="connsiteX154" fmla="*/ 2558591 w 3859699"/>
              <a:gd name="connsiteY154" fmla="*/ 1357574 h 3357396"/>
              <a:gd name="connsiteX155" fmla="*/ 2562607 w 3859699"/>
              <a:gd name="connsiteY155" fmla="*/ 1308362 h 3357396"/>
              <a:gd name="connsiteX156" fmla="*/ 2573932 w 3859699"/>
              <a:gd name="connsiteY156" fmla="*/ 1288388 h 3357396"/>
              <a:gd name="connsiteX157" fmla="*/ 2575991 w 3859699"/>
              <a:gd name="connsiteY157" fmla="*/ 1285402 h 3357396"/>
              <a:gd name="connsiteX158" fmla="*/ 2241795 w 3859699"/>
              <a:gd name="connsiteY158" fmla="*/ 1342749 h 3357396"/>
              <a:gd name="connsiteX159" fmla="*/ 2375638 w 3859699"/>
              <a:gd name="connsiteY159" fmla="*/ 1566782 h 3357396"/>
              <a:gd name="connsiteX160" fmla="*/ 2241795 w 3859699"/>
              <a:gd name="connsiteY160" fmla="*/ 1342852 h 3357396"/>
              <a:gd name="connsiteX161" fmla="*/ 2805776 w 3859699"/>
              <a:gd name="connsiteY161" fmla="*/ 1148029 h 3357396"/>
              <a:gd name="connsiteX162" fmla="*/ 2807952 w 3859699"/>
              <a:gd name="connsiteY162" fmla="*/ 1147956 h 3357396"/>
              <a:gd name="connsiteX163" fmla="*/ 2807952 w 3859699"/>
              <a:gd name="connsiteY163" fmla="*/ 1147853 h 3357396"/>
              <a:gd name="connsiteX164" fmla="*/ 2757709 w 3859699"/>
              <a:gd name="connsiteY164" fmla="*/ 1197067 h 3357396"/>
              <a:gd name="connsiteX165" fmla="*/ 2805776 w 3859699"/>
              <a:gd name="connsiteY165" fmla="*/ 1148029 h 3357396"/>
              <a:gd name="connsiteX166" fmla="*/ 1665749 w 3859699"/>
              <a:gd name="connsiteY166" fmla="*/ 1414840 h 3357396"/>
              <a:gd name="connsiteX167" fmla="*/ 1669976 w 3859699"/>
              <a:gd name="connsiteY167" fmla="*/ 1494919 h 3357396"/>
              <a:gd name="connsiteX168" fmla="*/ 1680272 w 3859699"/>
              <a:gd name="connsiteY168" fmla="*/ 1545264 h 3357396"/>
              <a:gd name="connsiteX169" fmla="*/ 1645988 w 3859699"/>
              <a:gd name="connsiteY169" fmla="*/ 1549074 h 3357396"/>
              <a:gd name="connsiteX170" fmla="*/ 1658652 w 3859699"/>
              <a:gd name="connsiteY170" fmla="*/ 1444471 h 3357396"/>
              <a:gd name="connsiteX171" fmla="*/ 1658652 w 3859699"/>
              <a:gd name="connsiteY171" fmla="*/ 1444367 h 3357396"/>
              <a:gd name="connsiteX172" fmla="*/ 1665749 w 3859699"/>
              <a:gd name="connsiteY172" fmla="*/ 1414840 h 3357396"/>
              <a:gd name="connsiteX173" fmla="*/ 2598950 w 3859699"/>
              <a:gd name="connsiteY173" fmla="*/ 1100802 h 3357396"/>
              <a:gd name="connsiteX174" fmla="*/ 2624071 w 3859699"/>
              <a:gd name="connsiteY174" fmla="*/ 1146103 h 3357396"/>
              <a:gd name="connsiteX175" fmla="*/ 2632823 w 3859699"/>
              <a:gd name="connsiteY175" fmla="*/ 1169165 h 3357396"/>
              <a:gd name="connsiteX176" fmla="*/ 2655988 w 3859699"/>
              <a:gd name="connsiteY176" fmla="*/ 1194903 h 3357396"/>
              <a:gd name="connsiteX177" fmla="*/ 2666284 w 3859699"/>
              <a:gd name="connsiteY177" fmla="*/ 1194080 h 3357396"/>
              <a:gd name="connsiteX178" fmla="*/ 2687492 w 3859699"/>
              <a:gd name="connsiteY178" fmla="*/ 1151148 h 3357396"/>
              <a:gd name="connsiteX179" fmla="*/ 2716835 w 3859699"/>
              <a:gd name="connsiteY179" fmla="*/ 1245455 h 3357396"/>
              <a:gd name="connsiteX180" fmla="*/ 2708907 w 3859699"/>
              <a:gd name="connsiteY180" fmla="*/ 1233101 h 3357396"/>
              <a:gd name="connsiteX181" fmla="*/ 2697517 w 3859699"/>
              <a:gd name="connsiteY181" fmla="*/ 1231504 h 3357396"/>
              <a:gd name="connsiteX182" fmla="*/ 2694287 w 3859699"/>
              <a:gd name="connsiteY182" fmla="*/ 1238352 h 3357396"/>
              <a:gd name="connsiteX183" fmla="*/ 2686256 w 3859699"/>
              <a:gd name="connsiteY183" fmla="*/ 1256370 h 3357396"/>
              <a:gd name="connsiteX184" fmla="*/ 2669063 w 3859699"/>
              <a:gd name="connsiteY184" fmla="*/ 1254001 h 3357396"/>
              <a:gd name="connsiteX185" fmla="*/ 2657674 w 3859699"/>
              <a:gd name="connsiteY185" fmla="*/ 1255618 h 3357396"/>
              <a:gd name="connsiteX186" fmla="*/ 2656605 w 3859699"/>
              <a:gd name="connsiteY186" fmla="*/ 1263473 h 3357396"/>
              <a:gd name="connsiteX187" fmla="*/ 2657635 w 3859699"/>
              <a:gd name="connsiteY187" fmla="*/ 1266459 h 3357396"/>
              <a:gd name="connsiteX188" fmla="*/ 2655473 w 3859699"/>
              <a:gd name="connsiteY188" fmla="*/ 1268724 h 3357396"/>
              <a:gd name="connsiteX189" fmla="*/ 2629322 w 3859699"/>
              <a:gd name="connsiteY189" fmla="*/ 1293536 h 3357396"/>
              <a:gd name="connsiteX190" fmla="*/ 2628704 w 3859699"/>
              <a:gd name="connsiteY190" fmla="*/ 1210142 h 3357396"/>
              <a:gd name="connsiteX191" fmla="*/ 2624381 w 3859699"/>
              <a:gd name="connsiteY191" fmla="*/ 1199846 h 3357396"/>
              <a:gd name="connsiteX192" fmla="*/ 2621085 w 3859699"/>
              <a:gd name="connsiteY192" fmla="*/ 1199126 h 3357396"/>
              <a:gd name="connsiteX193" fmla="*/ 2613878 w 3859699"/>
              <a:gd name="connsiteY193" fmla="*/ 1203552 h 3357396"/>
              <a:gd name="connsiteX194" fmla="*/ 2598847 w 3859699"/>
              <a:gd name="connsiteY194" fmla="*/ 1224143 h 3357396"/>
              <a:gd name="connsiteX195" fmla="*/ 2594419 w 3859699"/>
              <a:gd name="connsiteY195" fmla="*/ 1229497 h 3357396"/>
              <a:gd name="connsiteX196" fmla="*/ 2592670 w 3859699"/>
              <a:gd name="connsiteY196" fmla="*/ 1155780 h 3357396"/>
              <a:gd name="connsiteX197" fmla="*/ 2592670 w 3859699"/>
              <a:gd name="connsiteY197" fmla="*/ 1155678 h 3357396"/>
              <a:gd name="connsiteX198" fmla="*/ 2598950 w 3859699"/>
              <a:gd name="connsiteY198" fmla="*/ 1100802 h 3357396"/>
              <a:gd name="connsiteX199" fmla="*/ 2393346 w 3859699"/>
              <a:gd name="connsiteY199" fmla="*/ 1158355 h 3357396"/>
              <a:gd name="connsiteX200" fmla="*/ 2398700 w 3859699"/>
              <a:gd name="connsiteY200" fmla="*/ 1160208 h 3357396"/>
              <a:gd name="connsiteX201" fmla="*/ 2423822 w 3859699"/>
              <a:gd name="connsiteY201" fmla="*/ 1172048 h 3357396"/>
              <a:gd name="connsiteX202" fmla="*/ 2467578 w 3859699"/>
              <a:gd name="connsiteY202" fmla="*/ 1259664 h 3357396"/>
              <a:gd name="connsiteX203" fmla="*/ 2534191 w 3859699"/>
              <a:gd name="connsiteY203" fmla="*/ 1430364 h 3357396"/>
              <a:gd name="connsiteX204" fmla="*/ 2532750 w 3859699"/>
              <a:gd name="connsiteY204" fmla="*/ 1436337 h 3357396"/>
              <a:gd name="connsiteX205" fmla="*/ 2532750 w 3859699"/>
              <a:gd name="connsiteY205" fmla="*/ 1436233 h 3357396"/>
              <a:gd name="connsiteX206" fmla="*/ 2524512 w 3859699"/>
              <a:gd name="connsiteY206" fmla="*/ 1445602 h 3357396"/>
              <a:gd name="connsiteX207" fmla="*/ 2393346 w 3859699"/>
              <a:gd name="connsiteY207" fmla="*/ 1158355 h 3357396"/>
              <a:gd name="connsiteX208" fmla="*/ 2769136 w 3859699"/>
              <a:gd name="connsiteY208" fmla="*/ 957385 h 3357396"/>
              <a:gd name="connsiteX209" fmla="*/ 2776137 w 3859699"/>
              <a:gd name="connsiteY209" fmla="*/ 1087006 h 3357396"/>
              <a:gd name="connsiteX210" fmla="*/ 2767592 w 3859699"/>
              <a:gd name="connsiteY210" fmla="*/ 1099670 h 3357396"/>
              <a:gd name="connsiteX211" fmla="*/ 2763577 w 3859699"/>
              <a:gd name="connsiteY211" fmla="*/ 1099670 h 3357396"/>
              <a:gd name="connsiteX212" fmla="*/ 2769136 w 3859699"/>
              <a:gd name="connsiteY212" fmla="*/ 1118304 h 3357396"/>
              <a:gd name="connsiteX213" fmla="*/ 2744015 w 3859699"/>
              <a:gd name="connsiteY213" fmla="*/ 1168960 h 3357396"/>
              <a:gd name="connsiteX214" fmla="*/ 2769136 w 3859699"/>
              <a:gd name="connsiteY214" fmla="*/ 957487 h 3357396"/>
              <a:gd name="connsiteX215" fmla="*/ 808131 w 3859699"/>
              <a:gd name="connsiteY215" fmla="*/ 1516642 h 3357396"/>
              <a:gd name="connsiteX216" fmla="*/ 1494745 w 3859699"/>
              <a:gd name="connsiteY216" fmla="*/ 1557825 h 3357396"/>
              <a:gd name="connsiteX217" fmla="*/ 1384274 w 3859699"/>
              <a:gd name="connsiteY217" fmla="*/ 1570076 h 3357396"/>
              <a:gd name="connsiteX218" fmla="*/ 1343606 w 3859699"/>
              <a:gd name="connsiteY218" fmla="*/ 1570694 h 3357396"/>
              <a:gd name="connsiteX219" fmla="*/ 1207395 w 3859699"/>
              <a:gd name="connsiteY219" fmla="*/ 1561119 h 3357396"/>
              <a:gd name="connsiteX220" fmla="*/ 985010 w 3859699"/>
              <a:gd name="connsiteY220" fmla="*/ 1546499 h 3357396"/>
              <a:gd name="connsiteX221" fmla="*/ 985009 w 3859699"/>
              <a:gd name="connsiteY221" fmla="*/ 1548558 h 3357396"/>
              <a:gd name="connsiteX222" fmla="*/ 954843 w 3859699"/>
              <a:gd name="connsiteY222" fmla="*/ 1534866 h 3357396"/>
              <a:gd name="connsiteX223" fmla="*/ 1627147 w 3859699"/>
              <a:gd name="connsiteY223" fmla="*/ 1234645 h 3357396"/>
              <a:gd name="connsiteX224" fmla="*/ 1613763 w 3859699"/>
              <a:gd name="connsiteY224" fmla="*/ 1488638 h 3357396"/>
              <a:gd name="connsiteX225" fmla="*/ 1627147 w 3859699"/>
              <a:gd name="connsiteY225" fmla="*/ 1234748 h 3357396"/>
              <a:gd name="connsiteX226" fmla="*/ 1735730 w 3859699"/>
              <a:gd name="connsiteY226" fmla="*/ 943844 h 3357396"/>
              <a:gd name="connsiteX227" fmla="*/ 1741017 w 3859699"/>
              <a:gd name="connsiteY227" fmla="*/ 946573 h 3357396"/>
              <a:gd name="connsiteX228" fmla="*/ 1743692 w 3859699"/>
              <a:gd name="connsiteY228" fmla="*/ 1404112 h 3357396"/>
              <a:gd name="connsiteX229" fmla="*/ 1743693 w 3859699"/>
              <a:gd name="connsiteY229" fmla="*/ 1413789 h 3357396"/>
              <a:gd name="connsiteX230" fmla="*/ 1745444 w 3859699"/>
              <a:gd name="connsiteY230" fmla="*/ 1582637 h 3357396"/>
              <a:gd name="connsiteX231" fmla="*/ 1740810 w 3859699"/>
              <a:gd name="connsiteY231" fmla="*/ 1589329 h 3357396"/>
              <a:gd name="connsiteX232" fmla="*/ 1737310 w 3859699"/>
              <a:gd name="connsiteY232" fmla="*/ 1590153 h 3357396"/>
              <a:gd name="connsiteX233" fmla="*/ 1732676 w 3859699"/>
              <a:gd name="connsiteY233" fmla="*/ 1588712 h 3357396"/>
              <a:gd name="connsiteX234" fmla="*/ 1698702 w 3859699"/>
              <a:gd name="connsiteY234" fmla="*/ 1293330 h 3357396"/>
              <a:gd name="connsiteX235" fmla="*/ 1698701 w 3859699"/>
              <a:gd name="connsiteY235" fmla="*/ 1293227 h 3357396"/>
              <a:gd name="connsiteX236" fmla="*/ 1718778 w 3859699"/>
              <a:gd name="connsiteY236" fmla="*/ 1051281 h 3357396"/>
              <a:gd name="connsiteX237" fmla="*/ 1726808 w 3859699"/>
              <a:gd name="connsiteY237" fmla="*/ 951103 h 3357396"/>
              <a:gd name="connsiteX238" fmla="*/ 1735730 w 3859699"/>
              <a:gd name="connsiteY238" fmla="*/ 943844 h 3357396"/>
              <a:gd name="connsiteX239" fmla="*/ 1594716 w 3859699"/>
              <a:gd name="connsiteY239" fmla="*/ 939264 h 3357396"/>
              <a:gd name="connsiteX240" fmla="*/ 1597290 w 3859699"/>
              <a:gd name="connsiteY240" fmla="*/ 1349956 h 3357396"/>
              <a:gd name="connsiteX241" fmla="*/ 1597290 w 3859699"/>
              <a:gd name="connsiteY241" fmla="*/ 1349853 h 3357396"/>
              <a:gd name="connsiteX242" fmla="*/ 1593069 w 3859699"/>
              <a:gd name="connsiteY242" fmla="*/ 1197272 h 3357396"/>
              <a:gd name="connsiteX243" fmla="*/ 1594716 w 3859699"/>
              <a:gd name="connsiteY243" fmla="*/ 939264 h 3357396"/>
              <a:gd name="connsiteX244" fmla="*/ 1513792 w 3859699"/>
              <a:gd name="connsiteY244" fmla="*/ 661283 h 3357396"/>
              <a:gd name="connsiteX245" fmla="*/ 1529646 w 3859699"/>
              <a:gd name="connsiteY245" fmla="*/ 797597 h 3357396"/>
              <a:gd name="connsiteX246" fmla="*/ 1537678 w 3859699"/>
              <a:gd name="connsiteY246" fmla="*/ 804494 h 3357396"/>
              <a:gd name="connsiteX247" fmla="*/ 1545708 w 3859699"/>
              <a:gd name="connsiteY247" fmla="*/ 797597 h 3357396"/>
              <a:gd name="connsiteX248" fmla="*/ 1548076 w 3859699"/>
              <a:gd name="connsiteY248" fmla="*/ 780609 h 3357396"/>
              <a:gd name="connsiteX249" fmla="*/ 1545502 w 3859699"/>
              <a:gd name="connsiteY249" fmla="*/ 870490 h 3357396"/>
              <a:gd name="connsiteX250" fmla="*/ 1544267 w 3859699"/>
              <a:gd name="connsiteY250" fmla="*/ 870489 h 3357396"/>
              <a:gd name="connsiteX251" fmla="*/ 1533972 w 3859699"/>
              <a:gd name="connsiteY251" fmla="*/ 1008965 h 3357396"/>
              <a:gd name="connsiteX252" fmla="*/ 1526662 w 3859699"/>
              <a:gd name="connsiteY252" fmla="*/ 880167 h 3357396"/>
              <a:gd name="connsiteX253" fmla="*/ 1513792 w 3859699"/>
              <a:gd name="connsiteY253" fmla="*/ 661283 h 3357396"/>
              <a:gd name="connsiteX254" fmla="*/ 1135016 w 3859699"/>
              <a:gd name="connsiteY254" fmla="*/ 705451 h 3357396"/>
              <a:gd name="connsiteX255" fmla="*/ 1235914 w 3859699"/>
              <a:gd name="connsiteY255" fmla="*/ 944206 h 3357396"/>
              <a:gd name="connsiteX256" fmla="*/ 1332589 w 3859699"/>
              <a:gd name="connsiteY256" fmla="*/ 1174725 h 3357396"/>
              <a:gd name="connsiteX257" fmla="*/ 1135016 w 3859699"/>
              <a:gd name="connsiteY257" fmla="*/ 705451 h 3357396"/>
              <a:gd name="connsiteX258" fmla="*/ 308176 w 3859699"/>
              <a:gd name="connsiteY258" fmla="*/ 823130 h 3357396"/>
              <a:gd name="connsiteX259" fmla="*/ 552181 w 3859699"/>
              <a:gd name="connsiteY259" fmla="*/ 1003097 h 3357396"/>
              <a:gd name="connsiteX260" fmla="*/ 998702 w 3859699"/>
              <a:gd name="connsiteY260" fmla="*/ 1305788 h 3357396"/>
              <a:gd name="connsiteX261" fmla="*/ 836443 w 3859699"/>
              <a:gd name="connsiteY261" fmla="*/ 1214261 h 3357396"/>
              <a:gd name="connsiteX262" fmla="*/ 827899 w 3859699"/>
              <a:gd name="connsiteY262" fmla="*/ 1208289 h 3357396"/>
              <a:gd name="connsiteX263" fmla="*/ 764786 w 3859699"/>
              <a:gd name="connsiteY263" fmla="*/ 1166076 h 3357396"/>
              <a:gd name="connsiteX264" fmla="*/ 308176 w 3859699"/>
              <a:gd name="connsiteY264" fmla="*/ 823130 h 3357396"/>
              <a:gd name="connsiteX265" fmla="*/ 1555284 w 3859699"/>
              <a:gd name="connsiteY265" fmla="*/ 71961 h 3357396"/>
              <a:gd name="connsiteX266" fmla="*/ 1557137 w 3859699"/>
              <a:gd name="connsiteY266" fmla="*/ 256252 h 3357396"/>
              <a:gd name="connsiteX267" fmla="*/ 1557754 w 3859699"/>
              <a:gd name="connsiteY267" fmla="*/ 373211 h 3357396"/>
              <a:gd name="connsiteX268" fmla="*/ 1551166 w 3859699"/>
              <a:gd name="connsiteY268" fmla="*/ 289405 h 3357396"/>
              <a:gd name="connsiteX269" fmla="*/ 1542825 w 3859699"/>
              <a:gd name="connsiteY269" fmla="*/ 282095 h 3357396"/>
              <a:gd name="connsiteX270" fmla="*/ 1534898 w 3859699"/>
              <a:gd name="connsiteY270" fmla="*/ 289919 h 3357396"/>
              <a:gd name="connsiteX271" fmla="*/ 1536957 w 3859699"/>
              <a:gd name="connsiteY271" fmla="*/ 481830 h 3357396"/>
              <a:gd name="connsiteX272" fmla="*/ 1536956 w 3859699"/>
              <a:gd name="connsiteY272" fmla="*/ 728925 h 3357396"/>
              <a:gd name="connsiteX273" fmla="*/ 1555284 w 3859699"/>
              <a:gd name="connsiteY273" fmla="*/ 71961 h 3357396"/>
              <a:gd name="connsiteX274" fmla="*/ 693540 w 3859699"/>
              <a:gd name="connsiteY274" fmla="*/ 231441 h 3357396"/>
              <a:gd name="connsiteX275" fmla="*/ 689834 w 3859699"/>
              <a:gd name="connsiteY275" fmla="*/ 238235 h 3357396"/>
              <a:gd name="connsiteX276" fmla="*/ 689834 w 3859699"/>
              <a:gd name="connsiteY276" fmla="*/ 269122 h 3357396"/>
              <a:gd name="connsiteX277" fmla="*/ 690658 w 3859699"/>
              <a:gd name="connsiteY277" fmla="*/ 272623 h 3357396"/>
              <a:gd name="connsiteX278" fmla="*/ 721338 w 3859699"/>
              <a:gd name="connsiteY278" fmla="*/ 333469 h 3357396"/>
              <a:gd name="connsiteX279" fmla="*/ 1034016 w 3859699"/>
              <a:gd name="connsiteY279" fmla="*/ 1003303 h 3357396"/>
              <a:gd name="connsiteX280" fmla="*/ 1051313 w 3859699"/>
              <a:gd name="connsiteY280" fmla="*/ 1031924 h 3357396"/>
              <a:gd name="connsiteX281" fmla="*/ 1053268 w 3859699"/>
              <a:gd name="connsiteY281" fmla="*/ 1034190 h 3357396"/>
              <a:gd name="connsiteX282" fmla="*/ 1161578 w 3859699"/>
              <a:gd name="connsiteY282" fmla="*/ 1158458 h 3357396"/>
              <a:gd name="connsiteX283" fmla="*/ 1270609 w 3859699"/>
              <a:gd name="connsiteY283" fmla="*/ 1279740 h 3357396"/>
              <a:gd name="connsiteX284" fmla="*/ 1278434 w 3859699"/>
              <a:gd name="connsiteY284" fmla="*/ 1273769 h 3357396"/>
              <a:gd name="connsiteX285" fmla="*/ 1281831 w 3859699"/>
              <a:gd name="connsiteY285" fmla="*/ 1261620 h 3357396"/>
              <a:gd name="connsiteX286" fmla="*/ 1281831 w 3859699"/>
              <a:gd name="connsiteY286" fmla="*/ 1256781 h 3357396"/>
              <a:gd name="connsiteX287" fmla="*/ 1209762 w 3859699"/>
              <a:gd name="connsiteY287" fmla="*/ 1142912 h 3357396"/>
              <a:gd name="connsiteX288" fmla="*/ 1169403 w 3859699"/>
              <a:gd name="connsiteY288" fmla="*/ 1088448 h 3357396"/>
              <a:gd name="connsiteX289" fmla="*/ 926530 w 3859699"/>
              <a:gd name="connsiteY289" fmla="*/ 711629 h 3357396"/>
              <a:gd name="connsiteX290" fmla="*/ 893173 w 3859699"/>
              <a:gd name="connsiteY290" fmla="*/ 654487 h 3357396"/>
              <a:gd name="connsiteX291" fmla="*/ 769625 w 3859699"/>
              <a:gd name="connsiteY291" fmla="*/ 374961 h 3357396"/>
              <a:gd name="connsiteX292" fmla="*/ 701262 w 3859699"/>
              <a:gd name="connsiteY292" fmla="*/ 230822 h 3357396"/>
              <a:gd name="connsiteX293" fmla="*/ 693540 w 3859699"/>
              <a:gd name="connsiteY293" fmla="*/ 231441 h 3357396"/>
              <a:gd name="connsiteX294" fmla="*/ 233327 w 3859699"/>
              <a:gd name="connsiteY294" fmla="*/ 166165 h 3357396"/>
              <a:gd name="connsiteX295" fmla="*/ 229311 w 3859699"/>
              <a:gd name="connsiteY295" fmla="*/ 176461 h 3357396"/>
              <a:gd name="connsiteX296" fmla="*/ 840047 w 3859699"/>
              <a:gd name="connsiteY296" fmla="*/ 1042735 h 3357396"/>
              <a:gd name="connsiteX297" fmla="*/ 870934 w 3859699"/>
              <a:gd name="connsiteY297" fmla="*/ 1075886 h 3357396"/>
              <a:gd name="connsiteX298" fmla="*/ 404130 w 3859699"/>
              <a:gd name="connsiteY298" fmla="*/ 528880 h 3357396"/>
              <a:gd name="connsiteX299" fmla="*/ 232503 w 3859699"/>
              <a:gd name="connsiteY299" fmla="*/ 305466 h 3357396"/>
              <a:gd name="connsiteX300" fmla="*/ 221060 w 3859699"/>
              <a:gd name="connsiteY300" fmla="*/ 304286 h 3357396"/>
              <a:gd name="connsiteX301" fmla="*/ 218809 w 3859699"/>
              <a:gd name="connsiteY301" fmla="*/ 314011 h 3357396"/>
              <a:gd name="connsiteX302" fmla="*/ 1074890 w 3859699"/>
              <a:gd name="connsiteY302" fmla="*/ 1319481 h 3357396"/>
              <a:gd name="connsiteX303" fmla="*/ 196160 w 3859699"/>
              <a:gd name="connsiteY303" fmla="*/ 477814 h 3357396"/>
              <a:gd name="connsiteX304" fmla="*/ 83525 w 3859699"/>
              <a:gd name="connsiteY304" fmla="*/ 338103 h 3357396"/>
              <a:gd name="connsiteX305" fmla="*/ 74774 w 3859699"/>
              <a:gd name="connsiteY305" fmla="*/ 335529 h 3357396"/>
              <a:gd name="connsiteX306" fmla="*/ 64478 w 3859699"/>
              <a:gd name="connsiteY306" fmla="*/ 345825 h 3357396"/>
              <a:gd name="connsiteX307" fmla="*/ 438415 w 3859699"/>
              <a:gd name="connsiteY307" fmla="*/ 848456 h 3357396"/>
              <a:gd name="connsiteX308" fmla="*/ 521913 w 3859699"/>
              <a:gd name="connsiteY308" fmla="*/ 947501 h 3357396"/>
              <a:gd name="connsiteX309" fmla="*/ 343387 w 3859699"/>
              <a:gd name="connsiteY309" fmla="*/ 803362 h 3357396"/>
              <a:gd name="connsiteX310" fmla="*/ 59331 w 3859699"/>
              <a:gd name="connsiteY310" fmla="*/ 584477 h 3357396"/>
              <a:gd name="connsiteX311" fmla="*/ 49035 w 3859699"/>
              <a:gd name="connsiteY311" fmla="*/ 585918 h 3357396"/>
              <a:gd name="connsiteX312" fmla="*/ 49035 w 3859699"/>
              <a:gd name="connsiteY312" fmla="*/ 596214 h 3357396"/>
              <a:gd name="connsiteX313" fmla="*/ 1343606 w 3859699"/>
              <a:gd name="connsiteY313" fmla="*/ 1459811 h 3357396"/>
              <a:gd name="connsiteX314" fmla="*/ 1356784 w 3859699"/>
              <a:gd name="connsiteY314" fmla="*/ 1471856 h 3357396"/>
              <a:gd name="connsiteX315" fmla="*/ 1358329 w 3859699"/>
              <a:gd name="connsiteY315" fmla="*/ 1474018 h 3357396"/>
              <a:gd name="connsiteX316" fmla="*/ 39151 w 3859699"/>
              <a:gd name="connsiteY316" fmla="*/ 853089 h 3357396"/>
              <a:gd name="connsiteX317" fmla="*/ 14853 w 3859699"/>
              <a:gd name="connsiteY317" fmla="*/ 837544 h 3357396"/>
              <a:gd name="connsiteX318" fmla="*/ 5999 w 3859699"/>
              <a:gd name="connsiteY318" fmla="*/ 837544 h 3357396"/>
              <a:gd name="connsiteX319" fmla="*/ 234 w 3859699"/>
              <a:gd name="connsiteY319" fmla="*/ 851134 h 3357396"/>
              <a:gd name="connsiteX320" fmla="*/ 1236428 w 3859699"/>
              <a:gd name="connsiteY320" fmla="*/ 1489462 h 3357396"/>
              <a:gd name="connsiteX321" fmla="*/ 532826 w 3859699"/>
              <a:gd name="connsiteY321" fmla="*/ 1384035 h 3357396"/>
              <a:gd name="connsiteX322" fmla="*/ 384878 w 3859699"/>
              <a:gd name="connsiteY322" fmla="*/ 1345323 h 3357396"/>
              <a:gd name="connsiteX323" fmla="*/ 377054 w 3859699"/>
              <a:gd name="connsiteY323" fmla="*/ 1347485 h 3357396"/>
              <a:gd name="connsiteX324" fmla="*/ 374994 w 3859699"/>
              <a:gd name="connsiteY324" fmla="*/ 1355310 h 3357396"/>
              <a:gd name="connsiteX325" fmla="*/ 631766 w 3859699"/>
              <a:gd name="connsiteY325" fmla="*/ 1464753 h 3357396"/>
              <a:gd name="connsiteX326" fmla="*/ 771685 w 3859699"/>
              <a:gd name="connsiteY326" fmla="*/ 1514171 h 3357396"/>
              <a:gd name="connsiteX327" fmla="*/ 781979 w 3859699"/>
              <a:gd name="connsiteY327" fmla="*/ 1520246 h 3357396"/>
              <a:gd name="connsiteX328" fmla="*/ 453446 w 3859699"/>
              <a:gd name="connsiteY328" fmla="*/ 1533733 h 3357396"/>
              <a:gd name="connsiteX329" fmla="*/ 198527 w 3859699"/>
              <a:gd name="connsiteY329" fmla="*/ 1547941 h 3357396"/>
              <a:gd name="connsiteX330" fmla="*/ 198527 w 3859699"/>
              <a:gd name="connsiteY330" fmla="*/ 1558237 h 3357396"/>
              <a:gd name="connsiteX331" fmla="*/ 205014 w 3859699"/>
              <a:gd name="connsiteY331" fmla="*/ 1562253 h 3357396"/>
              <a:gd name="connsiteX332" fmla="*/ 937752 w 3859699"/>
              <a:gd name="connsiteY332" fmla="*/ 1578313 h 3357396"/>
              <a:gd name="connsiteX333" fmla="*/ 1291510 w 3859699"/>
              <a:gd name="connsiteY333" fmla="*/ 1584490 h 3357396"/>
              <a:gd name="connsiteX334" fmla="*/ 1281214 w 3859699"/>
              <a:gd name="connsiteY334" fmla="*/ 1586344 h 3357396"/>
              <a:gd name="connsiteX335" fmla="*/ 1190510 w 3859699"/>
              <a:gd name="connsiteY335" fmla="*/ 1609611 h 3357396"/>
              <a:gd name="connsiteX336" fmla="*/ 1186288 w 3859699"/>
              <a:gd name="connsiteY336" fmla="*/ 1615686 h 3357396"/>
              <a:gd name="connsiteX337" fmla="*/ 645357 w 3859699"/>
              <a:gd name="connsiteY337" fmla="*/ 1592933 h 3357396"/>
              <a:gd name="connsiteX338" fmla="*/ 635171 w 3859699"/>
              <a:gd name="connsiteY338" fmla="*/ 1598277 h 3357396"/>
              <a:gd name="connsiteX339" fmla="*/ 637841 w 3859699"/>
              <a:gd name="connsiteY339" fmla="*/ 1607038 h 3357396"/>
              <a:gd name="connsiteX340" fmla="*/ 1208630 w 3859699"/>
              <a:gd name="connsiteY340" fmla="*/ 1660679 h 3357396"/>
              <a:gd name="connsiteX341" fmla="*/ 296336 w 3859699"/>
              <a:gd name="connsiteY341" fmla="*/ 1765693 h 3357396"/>
              <a:gd name="connsiteX342" fmla="*/ 288821 w 3859699"/>
              <a:gd name="connsiteY342" fmla="*/ 1770326 h 3357396"/>
              <a:gd name="connsiteX343" fmla="*/ 290158 w 3859699"/>
              <a:gd name="connsiteY343" fmla="*/ 1788447 h 3357396"/>
              <a:gd name="connsiteX344" fmla="*/ 1306130 w 3859699"/>
              <a:gd name="connsiteY344" fmla="*/ 1694756 h 3357396"/>
              <a:gd name="connsiteX345" fmla="*/ 1464991 w 3859699"/>
              <a:gd name="connsiteY345" fmla="*/ 1671179 h 3357396"/>
              <a:gd name="connsiteX346" fmla="*/ 1082612 w 3859699"/>
              <a:gd name="connsiteY346" fmla="*/ 1815318 h 3357396"/>
              <a:gd name="connsiteX347" fmla="*/ 197189 w 3859699"/>
              <a:gd name="connsiteY347" fmla="*/ 2194712 h 3357396"/>
              <a:gd name="connsiteX348" fmla="*/ 193894 w 3859699"/>
              <a:gd name="connsiteY348" fmla="*/ 2205007 h 3357396"/>
              <a:gd name="connsiteX349" fmla="*/ 204190 w 3859699"/>
              <a:gd name="connsiteY349" fmla="*/ 2209537 h 3357396"/>
              <a:gd name="connsiteX350" fmla="*/ 1027016 w 3859699"/>
              <a:gd name="connsiteY350" fmla="*/ 1897683 h 3357396"/>
              <a:gd name="connsiteX351" fmla="*/ 1411557 w 3859699"/>
              <a:gd name="connsiteY351" fmla="*/ 1740263 h 3357396"/>
              <a:gd name="connsiteX352" fmla="*/ 987687 w 3859699"/>
              <a:gd name="connsiteY352" fmla="*/ 1956472 h 3357396"/>
              <a:gd name="connsiteX353" fmla="*/ 450254 w 3859699"/>
              <a:gd name="connsiteY353" fmla="*/ 2242483 h 3357396"/>
              <a:gd name="connsiteX354" fmla="*/ 448146 w 3859699"/>
              <a:gd name="connsiteY354" fmla="*/ 2253790 h 3357396"/>
              <a:gd name="connsiteX355" fmla="*/ 456741 w 3859699"/>
              <a:gd name="connsiteY355" fmla="*/ 2257104 h 3357396"/>
              <a:gd name="connsiteX356" fmla="*/ 932605 w 3859699"/>
              <a:gd name="connsiteY356" fmla="*/ 2025349 h 3357396"/>
              <a:gd name="connsiteX357" fmla="*/ 1600482 w 3859699"/>
              <a:gd name="connsiteY357" fmla="*/ 1713804 h 3357396"/>
              <a:gd name="connsiteX358" fmla="*/ 1695921 w 3859699"/>
              <a:gd name="connsiteY358" fmla="*/ 1723584 h 3357396"/>
              <a:gd name="connsiteX359" fmla="*/ 1929426 w 3859699"/>
              <a:gd name="connsiteY359" fmla="*/ 1782887 h 3357396"/>
              <a:gd name="connsiteX360" fmla="*/ 1961960 w 3859699"/>
              <a:gd name="connsiteY360" fmla="*/ 1860001 h 3357396"/>
              <a:gd name="connsiteX361" fmla="*/ 2053901 w 3859699"/>
              <a:gd name="connsiteY361" fmla="*/ 2064163 h 3357396"/>
              <a:gd name="connsiteX362" fmla="*/ 1902658 w 3859699"/>
              <a:gd name="connsiteY362" fmla="*/ 1994873 h 3357396"/>
              <a:gd name="connsiteX363" fmla="*/ 1691700 w 3859699"/>
              <a:gd name="connsiteY363" fmla="*/ 1913127 h 3357396"/>
              <a:gd name="connsiteX364" fmla="*/ 1682726 w 3859699"/>
              <a:gd name="connsiteY364" fmla="*/ 1920321 h 3357396"/>
              <a:gd name="connsiteX365" fmla="*/ 1685832 w 3859699"/>
              <a:gd name="connsiteY365" fmla="*/ 1927644 h 3357396"/>
              <a:gd name="connsiteX366" fmla="*/ 2036707 w 3859699"/>
              <a:gd name="connsiteY366" fmla="*/ 2094124 h 3357396"/>
              <a:gd name="connsiteX367" fmla="*/ 1211101 w 3859699"/>
              <a:gd name="connsiteY367" fmla="*/ 2345543 h 3357396"/>
              <a:gd name="connsiteX368" fmla="*/ 1211822 w 3859699"/>
              <a:gd name="connsiteY368" fmla="*/ 2355118 h 3357396"/>
              <a:gd name="connsiteX369" fmla="*/ 1221191 w 3859699"/>
              <a:gd name="connsiteY369" fmla="*/ 2357382 h 3357396"/>
              <a:gd name="connsiteX370" fmla="*/ 2035059 w 3859699"/>
              <a:gd name="connsiteY370" fmla="*/ 2144675 h 3357396"/>
              <a:gd name="connsiteX371" fmla="*/ 1368521 w 3859699"/>
              <a:gd name="connsiteY371" fmla="*/ 2622289 h 3357396"/>
              <a:gd name="connsiteX372" fmla="*/ 1366771 w 3859699"/>
              <a:gd name="connsiteY372" fmla="*/ 2630216 h 3357396"/>
              <a:gd name="connsiteX373" fmla="*/ 1372639 w 3859699"/>
              <a:gd name="connsiteY373" fmla="*/ 2635673 h 3357396"/>
              <a:gd name="connsiteX374" fmla="*/ 1693862 w 3859699"/>
              <a:gd name="connsiteY374" fmla="*/ 2410611 h 3357396"/>
              <a:gd name="connsiteX375" fmla="*/ 2110731 w 3859699"/>
              <a:gd name="connsiteY375" fmla="*/ 2164443 h 3357396"/>
              <a:gd name="connsiteX376" fmla="*/ 2110731 w 3859699"/>
              <a:gd name="connsiteY376" fmla="*/ 2169178 h 3357396"/>
              <a:gd name="connsiteX377" fmla="*/ 2056165 w 3859699"/>
              <a:gd name="connsiteY377" fmla="*/ 2194094 h 3357396"/>
              <a:gd name="connsiteX378" fmla="*/ 2006334 w 3859699"/>
              <a:gd name="connsiteY378" fmla="*/ 2223951 h 3357396"/>
              <a:gd name="connsiteX379" fmla="*/ 2009628 w 3859699"/>
              <a:gd name="connsiteY379" fmla="*/ 2238365 h 3357396"/>
              <a:gd name="connsiteX380" fmla="*/ 2035574 w 3859699"/>
              <a:gd name="connsiteY380" fmla="*/ 2238879 h 3357396"/>
              <a:gd name="connsiteX381" fmla="*/ 2070888 w 3859699"/>
              <a:gd name="connsiteY381" fmla="*/ 2232702 h 3357396"/>
              <a:gd name="connsiteX382" fmla="*/ 2076550 w 3859699"/>
              <a:gd name="connsiteY382" fmla="*/ 2246292 h 3357396"/>
              <a:gd name="connsiteX383" fmla="*/ 2149340 w 3859699"/>
              <a:gd name="connsiteY383" fmla="*/ 2213758 h 3357396"/>
              <a:gd name="connsiteX384" fmla="*/ 2163651 w 3859699"/>
              <a:gd name="connsiteY384" fmla="*/ 2203463 h 3357396"/>
              <a:gd name="connsiteX385" fmla="*/ 2187125 w 3859699"/>
              <a:gd name="connsiteY385" fmla="*/ 2207170 h 3357396"/>
              <a:gd name="connsiteX386" fmla="*/ 2188052 w 3859699"/>
              <a:gd name="connsiteY386" fmla="*/ 2186579 h 3357396"/>
              <a:gd name="connsiteX387" fmla="*/ 2188052 w 3859699"/>
              <a:gd name="connsiteY387" fmla="*/ 2153529 h 3357396"/>
              <a:gd name="connsiteX388" fmla="*/ 2263210 w 3859699"/>
              <a:gd name="connsiteY388" fmla="*/ 2138600 h 3357396"/>
              <a:gd name="connsiteX389" fmla="*/ 2216056 w 3859699"/>
              <a:gd name="connsiteY389" fmla="*/ 2173194 h 3357396"/>
              <a:gd name="connsiteX390" fmla="*/ 2220483 w 3859699"/>
              <a:gd name="connsiteY390" fmla="*/ 2186063 h 3357396"/>
              <a:gd name="connsiteX391" fmla="*/ 2274227 w 3859699"/>
              <a:gd name="connsiteY391" fmla="*/ 2184211 h 3357396"/>
              <a:gd name="connsiteX392" fmla="*/ 2260430 w 3859699"/>
              <a:gd name="connsiteY392" fmla="*/ 2209022 h 3357396"/>
              <a:gd name="connsiteX393" fmla="*/ 2340735 w 3859699"/>
              <a:gd name="connsiteY393" fmla="*/ 2173708 h 3357396"/>
              <a:gd name="connsiteX394" fmla="*/ 2537382 w 3859699"/>
              <a:gd name="connsiteY394" fmla="*/ 2068076 h 3357396"/>
              <a:gd name="connsiteX395" fmla="*/ 1780037 w 3859699"/>
              <a:gd name="connsiteY395" fmla="*/ 2626407 h 3357396"/>
              <a:gd name="connsiteX396" fmla="*/ 1780964 w 3859699"/>
              <a:gd name="connsiteY396" fmla="*/ 2636703 h 3357396"/>
              <a:gd name="connsiteX397" fmla="*/ 1791259 w 3859699"/>
              <a:gd name="connsiteY397" fmla="*/ 2637732 h 3357396"/>
              <a:gd name="connsiteX398" fmla="*/ 2055958 w 3859699"/>
              <a:gd name="connsiteY398" fmla="*/ 2441189 h 3357396"/>
              <a:gd name="connsiteX399" fmla="*/ 2614290 w 3859699"/>
              <a:gd name="connsiteY399" fmla="*/ 2080842 h 3357396"/>
              <a:gd name="connsiteX400" fmla="*/ 2123087 w 3859699"/>
              <a:gd name="connsiteY400" fmla="*/ 2544145 h 3357396"/>
              <a:gd name="connsiteX401" fmla="*/ 2031662 w 3859699"/>
              <a:gd name="connsiteY401" fmla="*/ 2615287 h 3357396"/>
              <a:gd name="connsiteX402" fmla="*/ 2029911 w 3859699"/>
              <a:gd name="connsiteY402" fmla="*/ 2623833 h 3357396"/>
              <a:gd name="connsiteX403" fmla="*/ 2037015 w 3859699"/>
              <a:gd name="connsiteY403" fmla="*/ 2628981 h 3357396"/>
              <a:gd name="connsiteX404" fmla="*/ 2038148 w 3859699"/>
              <a:gd name="connsiteY404" fmla="*/ 2628981 h 3357396"/>
              <a:gd name="connsiteX405" fmla="*/ 2041649 w 3859699"/>
              <a:gd name="connsiteY405" fmla="*/ 2631555 h 3357396"/>
              <a:gd name="connsiteX406" fmla="*/ 2048031 w 3859699"/>
              <a:gd name="connsiteY406" fmla="*/ 2631555 h 3357396"/>
              <a:gd name="connsiteX407" fmla="*/ 2362460 w 3859699"/>
              <a:gd name="connsiteY407" fmla="*/ 2418332 h 3357396"/>
              <a:gd name="connsiteX408" fmla="*/ 2426705 w 3859699"/>
              <a:gd name="connsiteY408" fmla="*/ 2364692 h 3357396"/>
              <a:gd name="connsiteX409" fmla="*/ 2277418 w 3859699"/>
              <a:gd name="connsiteY409" fmla="*/ 2678914 h 3357396"/>
              <a:gd name="connsiteX410" fmla="*/ 2280684 w 3859699"/>
              <a:gd name="connsiteY410" fmla="*/ 2689944 h 3357396"/>
              <a:gd name="connsiteX411" fmla="*/ 2289567 w 3859699"/>
              <a:gd name="connsiteY411" fmla="*/ 2689211 h 3357396"/>
              <a:gd name="connsiteX412" fmla="*/ 2307173 w 3859699"/>
              <a:gd name="connsiteY412" fmla="*/ 2674487 h 3357396"/>
              <a:gd name="connsiteX413" fmla="*/ 2149238 w 3859699"/>
              <a:gd name="connsiteY413" fmla="*/ 2867325 h 3357396"/>
              <a:gd name="connsiteX414" fmla="*/ 2150575 w 3859699"/>
              <a:gd name="connsiteY414" fmla="*/ 2877621 h 3357396"/>
              <a:gd name="connsiteX415" fmla="*/ 2173535 w 3859699"/>
              <a:gd name="connsiteY415" fmla="*/ 2886269 h 3357396"/>
              <a:gd name="connsiteX416" fmla="*/ 2245605 w 3859699"/>
              <a:gd name="connsiteY416" fmla="*/ 2820273 h 3357396"/>
              <a:gd name="connsiteX417" fmla="*/ 2224293 w 3859699"/>
              <a:gd name="connsiteY417" fmla="*/ 2887607 h 3357396"/>
              <a:gd name="connsiteX418" fmla="*/ 2117425 w 3859699"/>
              <a:gd name="connsiteY418" fmla="*/ 3348748 h 3357396"/>
              <a:gd name="connsiteX419" fmla="*/ 2123910 w 3859699"/>
              <a:gd name="connsiteY419" fmla="*/ 3357396 h 3357396"/>
              <a:gd name="connsiteX420" fmla="*/ 2126897 w 3859699"/>
              <a:gd name="connsiteY420" fmla="*/ 3357396 h 3357396"/>
              <a:gd name="connsiteX421" fmla="*/ 2134618 w 3859699"/>
              <a:gd name="connsiteY421" fmla="*/ 3351836 h 3357396"/>
              <a:gd name="connsiteX422" fmla="*/ 2193405 w 3859699"/>
              <a:gd name="connsiteY422" fmla="*/ 3161161 h 3357396"/>
              <a:gd name="connsiteX423" fmla="*/ 2554885 w 3859699"/>
              <a:gd name="connsiteY423" fmla="*/ 2464972 h 3357396"/>
              <a:gd name="connsiteX424" fmla="*/ 2688728 w 3859699"/>
              <a:gd name="connsiteY424" fmla="*/ 2265236 h 3357396"/>
              <a:gd name="connsiteX425" fmla="*/ 2691507 w 3859699"/>
              <a:gd name="connsiteY425" fmla="*/ 2259883 h 3357396"/>
              <a:gd name="connsiteX426" fmla="*/ 2591228 w 3859699"/>
              <a:gd name="connsiteY426" fmla="*/ 2523245 h 3357396"/>
              <a:gd name="connsiteX427" fmla="*/ 2584022 w 3859699"/>
              <a:gd name="connsiteY427" fmla="*/ 2532023 h 3357396"/>
              <a:gd name="connsiteX428" fmla="*/ 2588551 w 3859699"/>
              <a:gd name="connsiteY428" fmla="*/ 2538483 h 3357396"/>
              <a:gd name="connsiteX429" fmla="*/ 2601112 w 3859699"/>
              <a:gd name="connsiteY429" fmla="*/ 2538482 h 3357396"/>
              <a:gd name="connsiteX430" fmla="*/ 2612540 w 3859699"/>
              <a:gd name="connsiteY430" fmla="*/ 2529629 h 3357396"/>
              <a:gd name="connsiteX431" fmla="*/ 2437000 w 3859699"/>
              <a:gd name="connsiteY431" fmla="*/ 2812346 h 3357396"/>
              <a:gd name="connsiteX432" fmla="*/ 2267226 w 3859699"/>
              <a:gd name="connsiteY432" fmla="*/ 3100109 h 3357396"/>
              <a:gd name="connsiteX433" fmla="*/ 2271855 w 3859699"/>
              <a:gd name="connsiteY433" fmla="*/ 3110639 h 3357396"/>
              <a:gd name="connsiteX434" fmla="*/ 2281537 w 3859699"/>
              <a:gd name="connsiteY434" fmla="*/ 3107624 h 3357396"/>
              <a:gd name="connsiteX435" fmla="*/ 2340839 w 3859699"/>
              <a:gd name="connsiteY435" fmla="*/ 3024023 h 3357396"/>
              <a:gd name="connsiteX436" fmla="*/ 2756781 w 3859699"/>
              <a:gd name="connsiteY436" fmla="*/ 2176591 h 3357396"/>
              <a:gd name="connsiteX437" fmla="*/ 2756782 w 3859699"/>
              <a:gd name="connsiteY437" fmla="*/ 2174532 h 3357396"/>
              <a:gd name="connsiteX438" fmla="*/ 2759047 w 3859699"/>
              <a:gd name="connsiteY438" fmla="*/ 2132217 h 3357396"/>
              <a:gd name="connsiteX439" fmla="*/ 3492712 w 3859699"/>
              <a:gd name="connsiteY439" fmla="*/ 2296948 h 3357396"/>
              <a:gd name="connsiteX440" fmla="*/ 3844205 w 3859699"/>
              <a:gd name="connsiteY440" fmla="*/ 2387754 h 3357396"/>
              <a:gd name="connsiteX441" fmla="*/ 3845336 w 3859699"/>
              <a:gd name="connsiteY441" fmla="*/ 2302713 h 3357396"/>
              <a:gd name="connsiteX442" fmla="*/ 3841218 w 3859699"/>
              <a:gd name="connsiteY442" fmla="*/ 2298388 h 3357396"/>
              <a:gd name="connsiteX443" fmla="*/ 3492299 w 3859699"/>
              <a:gd name="connsiteY443" fmla="*/ 2224878 h 3357396"/>
              <a:gd name="connsiteX444" fmla="*/ 3181784 w 3859699"/>
              <a:gd name="connsiteY444" fmla="*/ 2090520 h 3357396"/>
              <a:gd name="connsiteX445" fmla="*/ 3227086 w 3859699"/>
              <a:gd name="connsiteY445" fmla="*/ 1968620 h 3357396"/>
              <a:gd name="connsiteX446" fmla="*/ 3542337 w 3859699"/>
              <a:gd name="connsiteY446" fmla="*/ 671372 h 3357396"/>
              <a:gd name="connsiteX447" fmla="*/ 3534596 w 3859699"/>
              <a:gd name="connsiteY447" fmla="*/ 662864 h 3357396"/>
              <a:gd name="connsiteX448" fmla="*/ 3526276 w 3859699"/>
              <a:gd name="connsiteY448" fmla="*/ 669210 h 3357396"/>
              <a:gd name="connsiteX449" fmla="*/ 3469857 w 3859699"/>
              <a:gd name="connsiteY449" fmla="*/ 943073 h 3357396"/>
              <a:gd name="connsiteX450" fmla="*/ 3175710 w 3859699"/>
              <a:gd name="connsiteY450" fmla="*/ 1935469 h 3357396"/>
              <a:gd name="connsiteX451" fmla="*/ 3122379 w 3859699"/>
              <a:gd name="connsiteY451" fmla="*/ 2086196 h 3357396"/>
              <a:gd name="connsiteX452" fmla="*/ 3012422 w 3859699"/>
              <a:gd name="connsiteY452" fmla="*/ 2051911 h 3357396"/>
              <a:gd name="connsiteX453" fmla="*/ 2941692 w 3859699"/>
              <a:gd name="connsiteY453" fmla="*/ 2025966 h 3357396"/>
              <a:gd name="connsiteX454" fmla="*/ 3107348 w 3859699"/>
              <a:gd name="connsiteY454" fmla="*/ 1826849 h 3357396"/>
              <a:gd name="connsiteX455" fmla="*/ 3372357 w 3859699"/>
              <a:gd name="connsiteY455" fmla="*/ 1030483 h 3357396"/>
              <a:gd name="connsiteX456" fmla="*/ 3364120 w 3859699"/>
              <a:gd name="connsiteY456" fmla="*/ 1024820 h 3357396"/>
              <a:gd name="connsiteX457" fmla="*/ 3356604 w 3859699"/>
              <a:gd name="connsiteY457" fmla="*/ 1031307 h 3357396"/>
              <a:gd name="connsiteX458" fmla="*/ 3024365 w 3859699"/>
              <a:gd name="connsiteY458" fmla="*/ 1868958 h 3357396"/>
              <a:gd name="connsiteX459" fmla="*/ 2896390 w 3859699"/>
              <a:gd name="connsiteY459" fmla="*/ 2002184 h 3357396"/>
              <a:gd name="connsiteX460" fmla="*/ 2896906 w 3859699"/>
              <a:gd name="connsiteY460" fmla="*/ 2001257 h 3357396"/>
              <a:gd name="connsiteX461" fmla="*/ 3435366 w 3859699"/>
              <a:gd name="connsiteY461" fmla="*/ 796669 h 3357396"/>
              <a:gd name="connsiteX462" fmla="*/ 3448235 w 3859699"/>
              <a:gd name="connsiteY462" fmla="*/ 741382 h 3357396"/>
              <a:gd name="connsiteX463" fmla="*/ 3467283 w 3859699"/>
              <a:gd name="connsiteY463" fmla="*/ 677549 h 3357396"/>
              <a:gd name="connsiteX464" fmla="*/ 3465326 w 3859699"/>
              <a:gd name="connsiteY464" fmla="*/ 666327 h 3357396"/>
              <a:gd name="connsiteX465" fmla="*/ 3456575 w 3859699"/>
              <a:gd name="connsiteY465" fmla="*/ 659841 h 3357396"/>
              <a:gd name="connsiteX466" fmla="*/ 3445456 w 3859699"/>
              <a:gd name="connsiteY466" fmla="*/ 661076 h 3357396"/>
              <a:gd name="connsiteX467" fmla="*/ 3368033 w 3859699"/>
              <a:gd name="connsiteY467" fmla="*/ 820968 h 3357396"/>
              <a:gd name="connsiteX468" fmla="*/ 3363399 w 3859699"/>
              <a:gd name="connsiteY468" fmla="*/ 834043 h 3357396"/>
              <a:gd name="connsiteX469" fmla="*/ 2859841 w 3859699"/>
              <a:gd name="connsiteY469" fmla="*/ 1951014 h 3357396"/>
              <a:gd name="connsiteX470" fmla="*/ 2857164 w 3859699"/>
              <a:gd name="connsiteY470" fmla="*/ 1943498 h 3357396"/>
              <a:gd name="connsiteX471" fmla="*/ 2862312 w 3859699"/>
              <a:gd name="connsiteY471" fmla="*/ 1940513 h 3357396"/>
              <a:gd name="connsiteX472" fmla="*/ 2970210 w 3859699"/>
              <a:gd name="connsiteY472" fmla="*/ 1694344 h 3357396"/>
              <a:gd name="connsiteX473" fmla="*/ 3097257 w 3859699"/>
              <a:gd name="connsiteY473" fmla="*/ 1436233 h 3357396"/>
              <a:gd name="connsiteX474" fmla="*/ 3099419 w 3859699"/>
              <a:gd name="connsiteY474" fmla="*/ 1428100 h 3357396"/>
              <a:gd name="connsiteX475" fmla="*/ 3093242 w 3859699"/>
              <a:gd name="connsiteY475" fmla="*/ 1422437 h 3357396"/>
              <a:gd name="connsiteX476" fmla="*/ 3063694 w 3859699"/>
              <a:gd name="connsiteY476" fmla="*/ 1427174 h 3357396"/>
              <a:gd name="connsiteX477" fmla="*/ 3047633 w 3859699"/>
              <a:gd name="connsiteY477" fmla="*/ 1452501 h 3357396"/>
              <a:gd name="connsiteX478" fmla="*/ 3041558 w 3859699"/>
              <a:gd name="connsiteY478" fmla="*/ 1455384 h 3357396"/>
              <a:gd name="connsiteX479" fmla="*/ 3041558 w 3859699"/>
              <a:gd name="connsiteY479" fmla="*/ 1452191 h 3357396"/>
              <a:gd name="connsiteX480" fmla="*/ 3028895 w 3859699"/>
              <a:gd name="connsiteY480" fmla="*/ 1432527 h 3357396"/>
              <a:gd name="connsiteX481" fmla="*/ 3017615 w 3859699"/>
              <a:gd name="connsiteY481" fmla="*/ 1434775 h 3357396"/>
              <a:gd name="connsiteX482" fmla="*/ 3016746 w 3859699"/>
              <a:gd name="connsiteY482" fmla="*/ 1442102 h 3357396"/>
              <a:gd name="connsiteX483" fmla="*/ 3000170 w 3859699"/>
              <a:gd name="connsiteY483" fmla="*/ 1482461 h 3357396"/>
              <a:gd name="connsiteX484" fmla="*/ 2990390 w 3859699"/>
              <a:gd name="connsiteY484" fmla="*/ 1494404 h 3357396"/>
              <a:gd name="connsiteX485" fmla="*/ 3003259 w 3859699"/>
              <a:gd name="connsiteY485" fmla="*/ 1454045 h 3357396"/>
              <a:gd name="connsiteX486" fmla="*/ 3046912 w 3859699"/>
              <a:gd name="connsiteY486" fmla="*/ 1323188 h 3357396"/>
              <a:gd name="connsiteX487" fmla="*/ 3049795 w 3859699"/>
              <a:gd name="connsiteY487" fmla="*/ 1317010 h 3357396"/>
              <a:gd name="connsiteX488" fmla="*/ 3093654 w 3859699"/>
              <a:gd name="connsiteY488" fmla="*/ 1223114 h 3357396"/>
              <a:gd name="connsiteX489" fmla="*/ 3228732 w 3859699"/>
              <a:gd name="connsiteY489" fmla="*/ 917231 h 3357396"/>
              <a:gd name="connsiteX490" fmla="*/ 3228732 w 3859699"/>
              <a:gd name="connsiteY490" fmla="*/ 913628 h 3357396"/>
              <a:gd name="connsiteX491" fmla="*/ 3217511 w 3859699"/>
              <a:gd name="connsiteY491" fmla="*/ 899317 h 3357396"/>
              <a:gd name="connsiteX492" fmla="*/ 3127630 w 3859699"/>
              <a:gd name="connsiteY492" fmla="*/ 1053752 h 3357396"/>
              <a:gd name="connsiteX493" fmla="*/ 3045780 w 3859699"/>
              <a:gd name="connsiteY493" fmla="*/ 1218481 h 3357396"/>
              <a:gd name="connsiteX494" fmla="*/ 3044648 w 3859699"/>
              <a:gd name="connsiteY494" fmla="*/ 1221055 h 3357396"/>
              <a:gd name="connsiteX495" fmla="*/ 2962797 w 3859699"/>
              <a:gd name="connsiteY495" fmla="*/ 1362518 h 3357396"/>
              <a:gd name="connsiteX496" fmla="*/ 3138647 w 3859699"/>
              <a:gd name="connsiteY496" fmla="*/ 592920 h 3357396"/>
              <a:gd name="connsiteX497" fmla="*/ 3131851 w 3859699"/>
              <a:gd name="connsiteY497" fmla="*/ 584477 h 3357396"/>
              <a:gd name="connsiteX498" fmla="*/ 3122688 w 3859699"/>
              <a:gd name="connsiteY498" fmla="*/ 590139 h 3357396"/>
              <a:gd name="connsiteX499" fmla="*/ 3064312 w 3859699"/>
              <a:gd name="connsiteY499" fmla="*/ 888713 h 3357396"/>
              <a:gd name="connsiteX500" fmla="*/ 2900096 w 3859699"/>
              <a:gd name="connsiteY500" fmla="*/ 1408642 h 3357396"/>
              <a:gd name="connsiteX501" fmla="*/ 3000170 w 3859699"/>
              <a:gd name="connsiteY501" fmla="*/ 578814 h 3357396"/>
              <a:gd name="connsiteX502" fmla="*/ 3000170 w 3859699"/>
              <a:gd name="connsiteY502" fmla="*/ 576035 h 3357396"/>
              <a:gd name="connsiteX503" fmla="*/ 2987198 w 3859699"/>
              <a:gd name="connsiteY503" fmla="*/ 563062 h 3357396"/>
              <a:gd name="connsiteX504" fmla="*/ 2948794 w 3859699"/>
              <a:gd name="connsiteY504" fmla="*/ 812010 h 3357396"/>
              <a:gd name="connsiteX505" fmla="*/ 2877961 w 3859699"/>
              <a:gd name="connsiteY505" fmla="*/ 1278092 h 3357396"/>
              <a:gd name="connsiteX506" fmla="*/ 2831528 w 3859699"/>
              <a:gd name="connsiteY506" fmla="*/ 1118923 h 3357396"/>
              <a:gd name="connsiteX507" fmla="*/ 2827615 w 3859699"/>
              <a:gd name="connsiteY507" fmla="*/ 1113364 h 3357396"/>
              <a:gd name="connsiteX508" fmla="*/ 2821438 w 3859699"/>
              <a:gd name="connsiteY508" fmla="*/ 1042528 h 3357396"/>
              <a:gd name="connsiteX509" fmla="*/ 2789934 w 3859699"/>
              <a:gd name="connsiteY509" fmla="*/ 918981 h 3357396"/>
              <a:gd name="connsiteX510" fmla="*/ 2782726 w 3859699"/>
              <a:gd name="connsiteY510" fmla="*/ 918981 h 3357396"/>
              <a:gd name="connsiteX511" fmla="*/ 2767798 w 3859699"/>
              <a:gd name="connsiteY511" fmla="*/ 923511 h 3357396"/>
              <a:gd name="connsiteX512" fmla="*/ 2767798 w 3859699"/>
              <a:gd name="connsiteY512" fmla="*/ 879343 h 3357396"/>
              <a:gd name="connsiteX513" fmla="*/ 2768622 w 3859699"/>
              <a:gd name="connsiteY513" fmla="*/ 827248 h 3357396"/>
              <a:gd name="connsiteX514" fmla="*/ 2760179 w 3859699"/>
              <a:gd name="connsiteY514" fmla="*/ 821276 h 3357396"/>
              <a:gd name="connsiteX515" fmla="*/ 2732381 w 3859699"/>
              <a:gd name="connsiteY515" fmla="*/ 789256 h 3357396"/>
              <a:gd name="connsiteX516" fmla="*/ 2727439 w 3859699"/>
              <a:gd name="connsiteY516" fmla="*/ 782771 h 3357396"/>
              <a:gd name="connsiteX517" fmla="*/ 2719409 w 3859699"/>
              <a:gd name="connsiteY517" fmla="*/ 783800 h 3357396"/>
              <a:gd name="connsiteX518" fmla="*/ 2690170 w 3859699"/>
              <a:gd name="connsiteY518" fmla="*/ 968606 h 3357396"/>
              <a:gd name="connsiteX519" fmla="*/ 2694700 w 3859699"/>
              <a:gd name="connsiteY519" fmla="*/ 971592 h 3357396"/>
              <a:gd name="connsiteX520" fmla="*/ 2704995 w 3859699"/>
              <a:gd name="connsiteY520" fmla="*/ 972210 h 3357396"/>
              <a:gd name="connsiteX521" fmla="*/ 2677299 w 3859699"/>
              <a:gd name="connsiteY521" fmla="*/ 1084226 h 3357396"/>
              <a:gd name="connsiteX522" fmla="*/ 2658252 w 3859699"/>
              <a:gd name="connsiteY522" fmla="*/ 972107 h 3357396"/>
              <a:gd name="connsiteX523" fmla="*/ 2652899 w 3859699"/>
              <a:gd name="connsiteY523" fmla="*/ 882328 h 3357396"/>
              <a:gd name="connsiteX524" fmla="*/ 2657326 w 3859699"/>
              <a:gd name="connsiteY524" fmla="*/ 877181 h 3357396"/>
              <a:gd name="connsiteX525" fmla="*/ 2654855 w 3859699"/>
              <a:gd name="connsiteY525" fmla="*/ 843205 h 3357396"/>
              <a:gd name="connsiteX526" fmla="*/ 2651251 w 3859699"/>
              <a:gd name="connsiteY526" fmla="*/ 829513 h 3357396"/>
              <a:gd name="connsiteX527" fmla="*/ 2651252 w 3859699"/>
              <a:gd name="connsiteY527" fmla="*/ 824261 h 3357396"/>
              <a:gd name="connsiteX528" fmla="*/ 2643736 w 3859699"/>
              <a:gd name="connsiteY528" fmla="*/ 815922 h 3357396"/>
              <a:gd name="connsiteX529" fmla="*/ 2638588 w 3859699"/>
              <a:gd name="connsiteY529" fmla="*/ 815923 h 3357396"/>
              <a:gd name="connsiteX530" fmla="*/ 2609864 w 3859699"/>
              <a:gd name="connsiteY530" fmla="*/ 831983 h 3357396"/>
              <a:gd name="connsiteX531" fmla="*/ 2625616 w 3859699"/>
              <a:gd name="connsiteY531" fmla="*/ 876358 h 3357396"/>
              <a:gd name="connsiteX532" fmla="*/ 2625616 w 3859699"/>
              <a:gd name="connsiteY532" fmla="*/ 914863 h 3357396"/>
              <a:gd name="connsiteX533" fmla="*/ 2624586 w 3859699"/>
              <a:gd name="connsiteY533" fmla="*/ 966341 h 3357396"/>
              <a:gd name="connsiteX534" fmla="*/ 2611099 w 3859699"/>
              <a:gd name="connsiteY534" fmla="*/ 1028115 h 3357396"/>
              <a:gd name="connsiteX535" fmla="*/ 2581962 w 3859699"/>
              <a:gd name="connsiteY535" fmla="*/ 1072901 h 3357396"/>
              <a:gd name="connsiteX536" fmla="*/ 2576712 w 3859699"/>
              <a:gd name="connsiteY536" fmla="*/ 1076917 h 3357396"/>
              <a:gd name="connsiteX537" fmla="*/ 2554164 w 3859699"/>
              <a:gd name="connsiteY537" fmla="*/ 1204068 h 3357396"/>
              <a:gd name="connsiteX538" fmla="*/ 2534705 w 3859699"/>
              <a:gd name="connsiteY538" fmla="*/ 1315981 h 3357396"/>
              <a:gd name="connsiteX539" fmla="*/ 2370696 w 3859699"/>
              <a:gd name="connsiteY539" fmla="*/ 520747 h 3357396"/>
              <a:gd name="connsiteX540" fmla="*/ 2363900 w 3859699"/>
              <a:gd name="connsiteY540" fmla="*/ 513540 h 3357396"/>
              <a:gd name="connsiteX541" fmla="*/ 2350619 w 3859699"/>
              <a:gd name="connsiteY541" fmla="*/ 517864 h 3357396"/>
              <a:gd name="connsiteX542" fmla="*/ 2382330 w 3859699"/>
              <a:gd name="connsiteY542" fmla="*/ 849177 h 3357396"/>
              <a:gd name="connsiteX543" fmla="*/ 2423512 w 3859699"/>
              <a:gd name="connsiteY543" fmla="*/ 1145382 h 3357396"/>
              <a:gd name="connsiteX544" fmla="*/ 2375535 w 3859699"/>
              <a:gd name="connsiteY544" fmla="*/ 1069092 h 3357396"/>
              <a:gd name="connsiteX545" fmla="*/ 2355973 w 3859699"/>
              <a:gd name="connsiteY545" fmla="*/ 1025232 h 3357396"/>
              <a:gd name="connsiteX546" fmla="*/ 2319116 w 3859699"/>
              <a:gd name="connsiteY546" fmla="*/ 965106 h 3357396"/>
              <a:gd name="connsiteX547" fmla="*/ 2263210 w 3859699"/>
              <a:gd name="connsiteY547" fmla="*/ 733043 h 3357396"/>
              <a:gd name="connsiteX548" fmla="*/ 2241280 w 3859699"/>
              <a:gd name="connsiteY548" fmla="*/ 605789 h 3357396"/>
              <a:gd name="connsiteX549" fmla="*/ 2236235 w 3859699"/>
              <a:gd name="connsiteY549" fmla="*/ 599921 h 3357396"/>
              <a:gd name="connsiteX550" fmla="*/ 2228514 w 3859699"/>
              <a:gd name="connsiteY550" fmla="*/ 600950 h 3357396"/>
              <a:gd name="connsiteX551" fmla="*/ 2234485 w 3859699"/>
              <a:gd name="connsiteY551" fmla="*/ 767430 h 3357396"/>
              <a:gd name="connsiteX552" fmla="*/ 2247766 w 3859699"/>
              <a:gd name="connsiteY552" fmla="*/ 827351 h 3357396"/>
              <a:gd name="connsiteX553" fmla="*/ 2208335 w 3859699"/>
              <a:gd name="connsiteY553" fmla="*/ 734690 h 3357396"/>
              <a:gd name="connsiteX554" fmla="*/ 2124631 w 3859699"/>
              <a:gd name="connsiteY554" fmla="*/ 571710 h 3357396"/>
              <a:gd name="connsiteX555" fmla="*/ 2114335 w 3859699"/>
              <a:gd name="connsiteY555" fmla="*/ 570577 h 3357396"/>
              <a:gd name="connsiteX556" fmla="*/ 2110938 w 3859699"/>
              <a:gd name="connsiteY556" fmla="*/ 580049 h 3357396"/>
              <a:gd name="connsiteX557" fmla="*/ 2437412 w 3859699"/>
              <a:gd name="connsiteY557" fmla="*/ 1329365 h 3357396"/>
              <a:gd name="connsiteX558" fmla="*/ 2543046 w 3859699"/>
              <a:gd name="connsiteY558" fmla="*/ 1546911 h 3357396"/>
              <a:gd name="connsiteX559" fmla="*/ 2371417 w 3859699"/>
              <a:gd name="connsiteY559" fmla="*/ 1295698 h 3357396"/>
              <a:gd name="connsiteX560" fmla="*/ 2280198 w 3859699"/>
              <a:gd name="connsiteY560" fmla="*/ 1172151 h 3357396"/>
              <a:gd name="connsiteX561" fmla="*/ 2269903 w 3859699"/>
              <a:gd name="connsiteY561" fmla="*/ 1190683 h 3357396"/>
              <a:gd name="connsiteX562" fmla="*/ 2270520 w 3859699"/>
              <a:gd name="connsiteY562" fmla="*/ 1194080 h 3357396"/>
              <a:gd name="connsiteX563" fmla="*/ 2354223 w 3859699"/>
              <a:gd name="connsiteY563" fmla="*/ 1355515 h 3357396"/>
              <a:gd name="connsiteX564" fmla="*/ 2396641 w 3859699"/>
              <a:gd name="connsiteY564" fmla="*/ 1431498 h 3357396"/>
              <a:gd name="connsiteX565" fmla="*/ 2224498 w 3859699"/>
              <a:gd name="connsiteY565" fmla="*/ 1229806 h 3357396"/>
              <a:gd name="connsiteX566" fmla="*/ 2148723 w 3859699"/>
              <a:gd name="connsiteY566" fmla="*/ 1122527 h 3357396"/>
              <a:gd name="connsiteX567" fmla="*/ 2142031 w 3859699"/>
              <a:gd name="connsiteY567" fmla="*/ 1119541 h 3357396"/>
              <a:gd name="connsiteX568" fmla="*/ 2135751 w 3859699"/>
              <a:gd name="connsiteY568" fmla="*/ 1123041 h 3357396"/>
              <a:gd name="connsiteX569" fmla="*/ 2214512 w 3859699"/>
              <a:gd name="connsiteY569" fmla="*/ 1294153 h 3357396"/>
              <a:gd name="connsiteX570" fmla="*/ 2093436 w 3859699"/>
              <a:gd name="connsiteY570" fmla="*/ 1162164 h 3357396"/>
              <a:gd name="connsiteX571" fmla="*/ 1972256 w 3859699"/>
              <a:gd name="connsiteY571" fmla="*/ 987139 h 3357396"/>
              <a:gd name="connsiteX572" fmla="*/ 1965359 w 3859699"/>
              <a:gd name="connsiteY572" fmla="*/ 980859 h 3357396"/>
              <a:gd name="connsiteX573" fmla="*/ 1957122 w 3859699"/>
              <a:gd name="connsiteY573" fmla="*/ 985080 h 3357396"/>
              <a:gd name="connsiteX574" fmla="*/ 2129985 w 3859699"/>
              <a:gd name="connsiteY574" fmla="*/ 1257707 h 3357396"/>
              <a:gd name="connsiteX575" fmla="*/ 2261254 w 3859699"/>
              <a:gd name="connsiteY575" fmla="*/ 1428100 h 3357396"/>
              <a:gd name="connsiteX576" fmla="*/ 2254974 w 3859699"/>
              <a:gd name="connsiteY576" fmla="*/ 1435616 h 3357396"/>
              <a:gd name="connsiteX577" fmla="*/ 2023528 w 3859699"/>
              <a:gd name="connsiteY577" fmla="*/ 1246588 h 3357396"/>
              <a:gd name="connsiteX578" fmla="*/ 1858799 w 3859699"/>
              <a:gd name="connsiteY578" fmla="*/ 1105126 h 3357396"/>
              <a:gd name="connsiteX579" fmla="*/ 1848502 w 3859699"/>
              <a:gd name="connsiteY579" fmla="*/ 1105744 h 3357396"/>
              <a:gd name="connsiteX580" fmla="*/ 1846444 w 3859699"/>
              <a:gd name="connsiteY580" fmla="*/ 1115421 h 3357396"/>
              <a:gd name="connsiteX581" fmla="*/ 2055239 w 3859699"/>
              <a:gd name="connsiteY581" fmla="*/ 1314334 h 3357396"/>
              <a:gd name="connsiteX582" fmla="*/ 2219350 w 3859699"/>
              <a:gd name="connsiteY582" fmla="*/ 1461046 h 3357396"/>
              <a:gd name="connsiteX583" fmla="*/ 2204216 w 3859699"/>
              <a:gd name="connsiteY583" fmla="*/ 1607861 h 3357396"/>
              <a:gd name="connsiteX584" fmla="*/ 2196700 w 3859699"/>
              <a:gd name="connsiteY584" fmla="*/ 1646161 h 3357396"/>
              <a:gd name="connsiteX585" fmla="*/ 2195671 w 3859699"/>
              <a:gd name="connsiteY585" fmla="*/ 1694653 h 3357396"/>
              <a:gd name="connsiteX586" fmla="*/ 2193405 w 3859699"/>
              <a:gd name="connsiteY586" fmla="*/ 1778769 h 3357396"/>
              <a:gd name="connsiteX587" fmla="*/ 1978330 w 3859699"/>
              <a:gd name="connsiteY587" fmla="*/ 1739440 h 3357396"/>
              <a:gd name="connsiteX588" fmla="*/ 1942398 w 3859699"/>
              <a:gd name="connsiteY588" fmla="*/ 1613112 h 3357396"/>
              <a:gd name="connsiteX589" fmla="*/ 1938281 w 3859699"/>
              <a:gd name="connsiteY589" fmla="*/ 1606008 h 3357396"/>
              <a:gd name="connsiteX590" fmla="*/ 1930147 w 3859699"/>
              <a:gd name="connsiteY590" fmla="*/ 1606008 h 3357396"/>
              <a:gd name="connsiteX591" fmla="*/ 1906982 w 3859699"/>
              <a:gd name="connsiteY591" fmla="*/ 1678078 h 3357396"/>
              <a:gd name="connsiteX592" fmla="*/ 1801864 w 3859699"/>
              <a:gd name="connsiteY592" fmla="*/ 1623820 h 3357396"/>
              <a:gd name="connsiteX593" fmla="*/ 1792289 w 3859699"/>
              <a:gd name="connsiteY593" fmla="*/ 1629071 h 3357396"/>
              <a:gd name="connsiteX594" fmla="*/ 1915836 w 3859699"/>
              <a:gd name="connsiteY594" fmla="*/ 1702375 h 3357396"/>
              <a:gd name="connsiteX595" fmla="*/ 1915836 w 3859699"/>
              <a:gd name="connsiteY595" fmla="*/ 1707935 h 3357396"/>
              <a:gd name="connsiteX596" fmla="*/ 1841296 w 3859699"/>
              <a:gd name="connsiteY596" fmla="*/ 1679519 h 3357396"/>
              <a:gd name="connsiteX597" fmla="*/ 1878669 w 3859699"/>
              <a:gd name="connsiteY597" fmla="*/ 1712259 h 3357396"/>
              <a:gd name="connsiteX598" fmla="*/ 1832647 w 3859699"/>
              <a:gd name="connsiteY598" fmla="*/ 1696403 h 3357396"/>
              <a:gd name="connsiteX599" fmla="*/ 1796716 w 3859699"/>
              <a:gd name="connsiteY599" fmla="*/ 1697845 h 3357396"/>
              <a:gd name="connsiteX600" fmla="*/ 1739267 w 3859699"/>
              <a:gd name="connsiteY600" fmla="*/ 1690741 h 3357396"/>
              <a:gd name="connsiteX601" fmla="*/ 1681919 w 3859699"/>
              <a:gd name="connsiteY601" fmla="*/ 1690740 h 3357396"/>
              <a:gd name="connsiteX602" fmla="*/ 1666786 w 3859699"/>
              <a:gd name="connsiteY602" fmla="*/ 1654604 h 3357396"/>
              <a:gd name="connsiteX603" fmla="*/ 1665858 w 3859699"/>
              <a:gd name="connsiteY603" fmla="*/ 1653368 h 3357396"/>
              <a:gd name="connsiteX604" fmla="*/ 1677698 w 3859699"/>
              <a:gd name="connsiteY604" fmla="*/ 1617952 h 3357396"/>
              <a:gd name="connsiteX605" fmla="*/ 1633942 w 3859699"/>
              <a:gd name="connsiteY605" fmla="*/ 1576769 h 3357396"/>
              <a:gd name="connsiteX606" fmla="*/ 1630029 w 3859699"/>
              <a:gd name="connsiteY606" fmla="*/ 1573165 h 3357396"/>
              <a:gd name="connsiteX607" fmla="*/ 1655151 w 3859699"/>
              <a:gd name="connsiteY607" fmla="*/ 1583461 h 3357396"/>
              <a:gd name="connsiteX608" fmla="*/ 1686037 w 3859699"/>
              <a:gd name="connsiteY608" fmla="*/ 1627526 h 3357396"/>
              <a:gd name="connsiteX609" fmla="*/ 1690053 w 3859699"/>
              <a:gd name="connsiteY609" fmla="*/ 1633601 h 3357396"/>
              <a:gd name="connsiteX610" fmla="*/ 1697363 w 3859699"/>
              <a:gd name="connsiteY610" fmla="*/ 1633601 h 3357396"/>
              <a:gd name="connsiteX611" fmla="*/ 1720631 w 3859699"/>
              <a:gd name="connsiteY611" fmla="*/ 1636174 h 3357396"/>
              <a:gd name="connsiteX612" fmla="*/ 1751518 w 3859699"/>
              <a:gd name="connsiteY612" fmla="*/ 1673856 h 3357396"/>
              <a:gd name="connsiteX613" fmla="*/ 1760372 w 3859699"/>
              <a:gd name="connsiteY613" fmla="*/ 1680239 h 3357396"/>
              <a:gd name="connsiteX614" fmla="*/ 1767579 w 3859699"/>
              <a:gd name="connsiteY614" fmla="*/ 1672209 h 3357396"/>
              <a:gd name="connsiteX615" fmla="*/ 1828528 w 3859699"/>
              <a:gd name="connsiteY615" fmla="*/ 254193 h 3357396"/>
              <a:gd name="connsiteX616" fmla="*/ 1828529 w 3859699"/>
              <a:gd name="connsiteY616" fmla="*/ 250178 h 3357396"/>
              <a:gd name="connsiteX617" fmla="*/ 1818234 w 3859699"/>
              <a:gd name="connsiteY617" fmla="*/ 243383 h 3357396"/>
              <a:gd name="connsiteX618" fmla="*/ 1720116 w 3859699"/>
              <a:gd name="connsiteY618" fmla="*/ 823644 h 3357396"/>
              <a:gd name="connsiteX619" fmla="*/ 1666682 w 3859699"/>
              <a:gd name="connsiteY619" fmla="*/ 1199434 h 3357396"/>
              <a:gd name="connsiteX620" fmla="*/ 1692318 w 3859699"/>
              <a:gd name="connsiteY620" fmla="*/ 659532 h 3357396"/>
              <a:gd name="connsiteX621" fmla="*/ 1705085 w 3859699"/>
              <a:gd name="connsiteY621" fmla="*/ 36647 h 3357396"/>
              <a:gd name="connsiteX622" fmla="*/ 1695307 w 3859699"/>
              <a:gd name="connsiteY622" fmla="*/ 30589 h 3357396"/>
              <a:gd name="connsiteX623" fmla="*/ 1689127 w 3859699"/>
              <a:gd name="connsiteY623" fmla="*/ 39735 h 3357396"/>
              <a:gd name="connsiteX624" fmla="*/ 1657519 w 3859699"/>
              <a:gd name="connsiteY624" fmla="*/ 463915 h 3357396"/>
              <a:gd name="connsiteX625" fmla="*/ 1626632 w 3859699"/>
              <a:gd name="connsiteY625" fmla="*/ 811496 h 3357396"/>
              <a:gd name="connsiteX626" fmla="*/ 1632192 w 3859699"/>
              <a:gd name="connsiteY626" fmla="*/ 819114 h 3357396"/>
              <a:gd name="connsiteX627" fmla="*/ 1635486 w 3859699"/>
              <a:gd name="connsiteY627" fmla="*/ 819114 h 3357396"/>
              <a:gd name="connsiteX628" fmla="*/ 1630133 w 3859699"/>
              <a:gd name="connsiteY628" fmla="*/ 844957 h 3357396"/>
              <a:gd name="connsiteX629" fmla="*/ 1622823 w 3859699"/>
              <a:gd name="connsiteY629" fmla="*/ 469475 h 3357396"/>
              <a:gd name="connsiteX630" fmla="*/ 1607071 w 3859699"/>
              <a:gd name="connsiteY630" fmla="*/ 55179 h 3357396"/>
              <a:gd name="connsiteX631" fmla="*/ 1598525 w 3859699"/>
              <a:gd name="connsiteY631" fmla="*/ 49311 h 3357396"/>
              <a:gd name="connsiteX632" fmla="*/ 1591113 w 3859699"/>
              <a:gd name="connsiteY632" fmla="*/ 56620 h 3357396"/>
              <a:gd name="connsiteX633" fmla="*/ 1581331 w 3859699"/>
              <a:gd name="connsiteY633" fmla="*/ 331102 h 3357396"/>
              <a:gd name="connsiteX634" fmla="*/ 1578552 w 3859699"/>
              <a:gd name="connsiteY634" fmla="*/ 503142 h 3357396"/>
              <a:gd name="connsiteX635" fmla="*/ 1574433 w 3859699"/>
              <a:gd name="connsiteY635" fmla="*/ 255120 h 3357396"/>
              <a:gd name="connsiteX636" fmla="*/ 1569388 w 3859699"/>
              <a:gd name="connsiteY636" fmla="*/ 7305 h 3357396"/>
              <a:gd name="connsiteX637" fmla="*/ 1560468 w 3859699"/>
              <a:gd name="connsiteY637" fmla="*/ 42 h 3357396"/>
              <a:gd name="connsiteX638" fmla="*/ 1553430 w 3859699"/>
              <a:gd name="connsiteY638" fmla="*/ 6070 h 3357396"/>
              <a:gd name="connsiteX639" fmla="*/ 1510806 w 3859699"/>
              <a:gd name="connsiteY639" fmla="*/ 604554 h 3357396"/>
              <a:gd name="connsiteX640" fmla="*/ 1467977 w 3859699"/>
              <a:gd name="connsiteY640" fmla="*/ 275094 h 3357396"/>
              <a:gd name="connsiteX641" fmla="*/ 1459431 w 3859699"/>
              <a:gd name="connsiteY641" fmla="*/ 268607 h 3357396"/>
              <a:gd name="connsiteX642" fmla="*/ 1451916 w 3859699"/>
              <a:gd name="connsiteY642" fmla="*/ 276329 h 3357396"/>
              <a:gd name="connsiteX643" fmla="*/ 1471272 w 3859699"/>
              <a:gd name="connsiteY643" fmla="*/ 814379 h 3357396"/>
              <a:gd name="connsiteX644" fmla="*/ 1483420 w 3859699"/>
              <a:gd name="connsiteY644" fmla="*/ 898699 h 3357396"/>
              <a:gd name="connsiteX645" fmla="*/ 1474875 w 3859699"/>
              <a:gd name="connsiteY645" fmla="*/ 896949 h 3357396"/>
              <a:gd name="connsiteX646" fmla="*/ 1469624 w 3859699"/>
              <a:gd name="connsiteY646" fmla="*/ 904876 h 3357396"/>
              <a:gd name="connsiteX647" fmla="*/ 1475801 w 3859699"/>
              <a:gd name="connsiteY647" fmla="*/ 1056016 h 3357396"/>
              <a:gd name="connsiteX648" fmla="*/ 1534486 w 3859699"/>
              <a:gd name="connsiteY648" fmla="*/ 1466709 h 3357396"/>
              <a:gd name="connsiteX649" fmla="*/ 1375110 w 3859699"/>
              <a:gd name="connsiteY649" fmla="*/ 1231556 h 3357396"/>
              <a:gd name="connsiteX650" fmla="*/ 1069124 w 3859699"/>
              <a:gd name="connsiteY650" fmla="*/ 524762 h 3357396"/>
              <a:gd name="connsiteX651" fmla="*/ 1057902 w 3859699"/>
              <a:gd name="connsiteY651" fmla="*/ 529499 h 3357396"/>
              <a:gd name="connsiteX652" fmla="*/ 1263815 w 3859699"/>
              <a:gd name="connsiteY652" fmla="*/ 1103376 h 3357396"/>
              <a:gd name="connsiteX653" fmla="*/ 925398 w 3859699"/>
              <a:gd name="connsiteY653" fmla="*/ 342015 h 3357396"/>
              <a:gd name="connsiteX654" fmla="*/ 916853 w 3859699"/>
              <a:gd name="connsiteY654" fmla="*/ 335735 h 3357396"/>
              <a:gd name="connsiteX655" fmla="*/ 895541 w 3859699"/>
              <a:gd name="connsiteY655" fmla="*/ 350251 h 3357396"/>
              <a:gd name="connsiteX656" fmla="*/ 1062329 w 3859699"/>
              <a:gd name="connsiteY656" fmla="*/ 825498 h 3357396"/>
              <a:gd name="connsiteX657" fmla="*/ 1373669 w 3859699"/>
              <a:gd name="connsiteY657" fmla="*/ 1396183 h 3357396"/>
              <a:gd name="connsiteX658" fmla="*/ 511925 w 3859699"/>
              <a:gd name="connsiteY658" fmla="*/ 327807 h 3357396"/>
              <a:gd name="connsiteX659" fmla="*/ 500738 w 3859699"/>
              <a:gd name="connsiteY659" fmla="*/ 325133 h 3357396"/>
              <a:gd name="connsiteX660" fmla="*/ 497204 w 3859699"/>
              <a:gd name="connsiteY660" fmla="*/ 334396 h 3357396"/>
              <a:gd name="connsiteX661" fmla="*/ 1125236 w 3859699"/>
              <a:gd name="connsiteY661" fmla="*/ 1205406 h 3357396"/>
              <a:gd name="connsiteX662" fmla="*/ 1265462 w 3859699"/>
              <a:gd name="connsiteY662" fmla="*/ 1352118 h 3357396"/>
              <a:gd name="connsiteX663" fmla="*/ 296026 w 3859699"/>
              <a:gd name="connsiteY663" fmla="*/ 244207 h 3357396"/>
              <a:gd name="connsiteX664" fmla="*/ 243622 w 3859699"/>
              <a:gd name="connsiteY664" fmla="*/ 168740 h 3357396"/>
              <a:gd name="connsiteX665" fmla="*/ 233327 w 3859699"/>
              <a:gd name="connsiteY665" fmla="*/ 166165 h 335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Lst>
            <a:rect l="l" t="t" r="r" b="b"/>
            <a:pathLst>
              <a:path w="3859699" h="3357396">
                <a:moveTo>
                  <a:pt x="2669063" y="2093712"/>
                </a:moveTo>
                <a:cubicBezTo>
                  <a:pt x="2686571" y="2096503"/>
                  <a:pt x="2703658" y="2101484"/>
                  <a:pt x="2719923" y="2108537"/>
                </a:cubicBezTo>
                <a:cubicBezTo>
                  <a:pt x="2707362" y="2117763"/>
                  <a:pt x="2694302" y="2126287"/>
                  <a:pt x="2680800" y="2134071"/>
                </a:cubicBezTo>
                <a:lnTo>
                  <a:pt x="2681005" y="2134071"/>
                </a:lnTo>
                <a:cubicBezTo>
                  <a:pt x="2679618" y="2134895"/>
                  <a:pt x="2678507" y="2136114"/>
                  <a:pt x="2677815" y="2137571"/>
                </a:cubicBezTo>
                <a:cubicBezTo>
                  <a:pt x="2565901" y="2370561"/>
                  <a:pt x="2508451" y="2432026"/>
                  <a:pt x="2466445" y="2477326"/>
                </a:cubicBezTo>
                <a:cubicBezTo>
                  <a:pt x="2457385" y="2487004"/>
                  <a:pt x="2448840" y="2496167"/>
                  <a:pt x="2440500" y="2506155"/>
                </a:cubicBezTo>
                <a:cubicBezTo>
                  <a:pt x="2434941" y="2511095"/>
                  <a:pt x="2422998" y="2523657"/>
                  <a:pt x="2392831" y="2555470"/>
                </a:cubicBezTo>
                <a:lnTo>
                  <a:pt x="2363284" y="2586356"/>
                </a:lnTo>
                <a:cubicBezTo>
                  <a:pt x="2385934" y="2547234"/>
                  <a:pt x="2423203" y="2480724"/>
                  <a:pt x="2459753" y="2414318"/>
                </a:cubicBezTo>
                <a:cubicBezTo>
                  <a:pt x="2515040" y="2313832"/>
                  <a:pt x="2533058" y="2280475"/>
                  <a:pt x="2536867" y="2267296"/>
                </a:cubicBezTo>
                <a:cubicBezTo>
                  <a:pt x="2563122" y="2216745"/>
                  <a:pt x="2633029" y="2125217"/>
                  <a:pt x="2669063" y="2093712"/>
                </a:cubicBezTo>
                <a:close/>
                <a:moveTo>
                  <a:pt x="2772328" y="1912818"/>
                </a:moveTo>
                <a:lnTo>
                  <a:pt x="2772530" y="1912892"/>
                </a:lnTo>
                <a:lnTo>
                  <a:pt x="2772534" y="1912818"/>
                </a:lnTo>
                <a:close/>
                <a:moveTo>
                  <a:pt x="2245215" y="1880963"/>
                </a:moveTo>
                <a:cubicBezTo>
                  <a:pt x="2253069" y="1877903"/>
                  <a:pt x="2263158" y="1875342"/>
                  <a:pt x="2276388" y="1873797"/>
                </a:cubicBezTo>
                <a:cubicBezTo>
                  <a:pt x="2345781" y="1875650"/>
                  <a:pt x="2363181" y="1909729"/>
                  <a:pt x="2393347" y="1926202"/>
                </a:cubicBezTo>
                <a:cubicBezTo>
                  <a:pt x="2421951" y="1940258"/>
                  <a:pt x="2452122" y="1950868"/>
                  <a:pt x="2483227" y="1957809"/>
                </a:cubicBezTo>
                <a:cubicBezTo>
                  <a:pt x="2542632" y="1974488"/>
                  <a:pt x="2562504" y="1990446"/>
                  <a:pt x="2601318" y="2019583"/>
                </a:cubicBezTo>
                <a:cubicBezTo>
                  <a:pt x="2593803" y="2022261"/>
                  <a:pt x="2532029" y="2031629"/>
                  <a:pt x="2524410" y="2034203"/>
                </a:cubicBezTo>
                <a:lnTo>
                  <a:pt x="2524410" y="2034099"/>
                </a:lnTo>
                <a:lnTo>
                  <a:pt x="2520086" y="2035644"/>
                </a:lnTo>
                <a:cubicBezTo>
                  <a:pt x="2410643" y="2073018"/>
                  <a:pt x="2259504" y="2115538"/>
                  <a:pt x="2152738" y="2108846"/>
                </a:cubicBezTo>
                <a:cubicBezTo>
                  <a:pt x="2153458" y="2103493"/>
                  <a:pt x="2154488" y="2097109"/>
                  <a:pt x="2155724" y="2089696"/>
                </a:cubicBezTo>
                <a:cubicBezTo>
                  <a:pt x="2156145" y="2088251"/>
                  <a:pt x="2156420" y="2086769"/>
                  <a:pt x="2156548" y="2085270"/>
                </a:cubicBezTo>
                <a:cubicBezTo>
                  <a:pt x="2167565" y="2025246"/>
                  <a:pt x="2194436" y="1916318"/>
                  <a:pt x="2210496" y="1907979"/>
                </a:cubicBezTo>
                <a:cubicBezTo>
                  <a:pt x="2218219" y="1903808"/>
                  <a:pt x="2221654" y="1890141"/>
                  <a:pt x="2245215" y="1880963"/>
                </a:cubicBezTo>
                <a:close/>
                <a:moveTo>
                  <a:pt x="2934484" y="1597669"/>
                </a:moveTo>
                <a:lnTo>
                  <a:pt x="2934690" y="1597669"/>
                </a:lnTo>
                <a:cubicBezTo>
                  <a:pt x="2932940" y="1624643"/>
                  <a:pt x="2916364" y="1685593"/>
                  <a:pt x="2894640" y="1741808"/>
                </a:cubicBezTo>
                <a:cubicBezTo>
                  <a:pt x="2885786" y="1754573"/>
                  <a:pt x="2858606" y="1827570"/>
                  <a:pt x="2847487" y="1880284"/>
                </a:cubicBezTo>
                <a:cubicBezTo>
                  <a:pt x="2845530" y="1768988"/>
                  <a:pt x="2910186" y="1641631"/>
                  <a:pt x="2934484" y="1597669"/>
                </a:cubicBezTo>
                <a:close/>
                <a:moveTo>
                  <a:pt x="1963298" y="1789167"/>
                </a:moveTo>
                <a:cubicBezTo>
                  <a:pt x="2042987" y="1806360"/>
                  <a:pt x="2104658" y="1817789"/>
                  <a:pt x="2158914" y="1835395"/>
                </a:cubicBezTo>
                <a:cubicBezTo>
                  <a:pt x="2178786" y="1832924"/>
                  <a:pt x="2187949" y="1849191"/>
                  <a:pt x="2170961" y="1901596"/>
                </a:cubicBezTo>
                <a:lnTo>
                  <a:pt x="2147487" y="2055515"/>
                </a:lnTo>
                <a:cubicBezTo>
                  <a:pt x="2152429" y="2112449"/>
                  <a:pt x="2142339" y="2079195"/>
                  <a:pt x="2136059" y="2082592"/>
                </a:cubicBezTo>
                <a:lnTo>
                  <a:pt x="2136059" y="2082489"/>
                </a:lnTo>
                <a:cubicBezTo>
                  <a:pt x="2128337" y="2086711"/>
                  <a:pt x="2109909" y="2109979"/>
                  <a:pt x="2101466" y="2103081"/>
                </a:cubicBezTo>
                <a:cubicBezTo>
                  <a:pt x="2065225" y="2007023"/>
                  <a:pt x="1978536" y="1857119"/>
                  <a:pt x="1963298" y="1789167"/>
                </a:cubicBezTo>
                <a:close/>
                <a:moveTo>
                  <a:pt x="2803936" y="1468253"/>
                </a:moveTo>
                <a:cubicBezTo>
                  <a:pt x="2803832" y="1469385"/>
                  <a:pt x="2803832" y="1470724"/>
                  <a:pt x="2803833" y="1471753"/>
                </a:cubicBezTo>
                <a:lnTo>
                  <a:pt x="2805377" y="1469694"/>
                </a:lnTo>
                <a:close/>
                <a:moveTo>
                  <a:pt x="2801053" y="1431703"/>
                </a:moveTo>
                <a:cubicBezTo>
                  <a:pt x="2802906" y="1459707"/>
                  <a:pt x="2811349" y="1467224"/>
                  <a:pt x="2818041" y="1465370"/>
                </a:cubicBezTo>
                <a:cubicBezTo>
                  <a:pt x="2801156" y="1493477"/>
                  <a:pt x="2788184" y="1495330"/>
                  <a:pt x="2801053" y="1431703"/>
                </a:cubicBezTo>
                <a:close/>
                <a:moveTo>
                  <a:pt x="3002126" y="1352736"/>
                </a:moveTo>
                <a:cubicBezTo>
                  <a:pt x="3005421" y="1512420"/>
                  <a:pt x="2780564" y="1684255"/>
                  <a:pt x="2821644" y="1933718"/>
                </a:cubicBezTo>
                <a:cubicBezTo>
                  <a:pt x="2821373" y="2112990"/>
                  <a:pt x="2790678" y="1942276"/>
                  <a:pt x="2777006" y="1914522"/>
                </a:cubicBezTo>
                <a:lnTo>
                  <a:pt x="2772530" y="1912892"/>
                </a:lnTo>
                <a:lnTo>
                  <a:pt x="2771823" y="1925735"/>
                </a:lnTo>
                <a:cubicBezTo>
                  <a:pt x="2775291" y="1961371"/>
                  <a:pt x="2807295" y="2025039"/>
                  <a:pt x="2713335" y="1897477"/>
                </a:cubicBezTo>
                <a:cubicBezTo>
                  <a:pt x="2637662" y="1826540"/>
                  <a:pt x="2394170" y="1614657"/>
                  <a:pt x="2393347" y="1575224"/>
                </a:cubicBezTo>
                <a:cubicBezTo>
                  <a:pt x="2393346" y="1558340"/>
                  <a:pt x="2468093" y="1609611"/>
                  <a:pt x="2550149" y="1660060"/>
                </a:cubicBezTo>
                <a:lnTo>
                  <a:pt x="2548295" y="1657487"/>
                </a:lnTo>
                <a:cubicBezTo>
                  <a:pt x="2645486" y="1715759"/>
                  <a:pt x="2809702" y="2061692"/>
                  <a:pt x="2734337" y="1748705"/>
                </a:cubicBezTo>
                <a:cubicBezTo>
                  <a:pt x="2783654" y="1709068"/>
                  <a:pt x="2695626" y="1744484"/>
                  <a:pt x="2700568" y="1686932"/>
                </a:cubicBezTo>
                <a:cubicBezTo>
                  <a:pt x="2673181" y="1677769"/>
                  <a:pt x="2633028" y="1691874"/>
                  <a:pt x="2555194" y="1586755"/>
                </a:cubicBezTo>
                <a:cubicBezTo>
                  <a:pt x="2581035" y="1590462"/>
                  <a:pt x="2704892" y="1734703"/>
                  <a:pt x="2683476" y="1653676"/>
                </a:cubicBezTo>
                <a:cubicBezTo>
                  <a:pt x="2698920" y="1674268"/>
                  <a:pt x="2708290" y="1706391"/>
                  <a:pt x="2746075" y="1691359"/>
                </a:cubicBezTo>
                <a:cubicBezTo>
                  <a:pt x="2705510" y="1629585"/>
                  <a:pt x="2681521" y="1608273"/>
                  <a:pt x="2681315" y="1518804"/>
                </a:cubicBezTo>
                <a:cubicBezTo>
                  <a:pt x="2690478" y="1502434"/>
                  <a:pt x="2706230" y="1476077"/>
                  <a:pt x="2706230" y="1476077"/>
                </a:cubicBezTo>
                <a:cubicBezTo>
                  <a:pt x="2706662" y="1476475"/>
                  <a:pt x="2707042" y="1476924"/>
                  <a:pt x="2707362" y="1477416"/>
                </a:cubicBezTo>
                <a:cubicBezTo>
                  <a:pt x="2780667" y="1377857"/>
                  <a:pt x="2777477" y="1552162"/>
                  <a:pt x="2786640" y="1636895"/>
                </a:cubicBezTo>
                <a:cubicBezTo>
                  <a:pt x="2810216" y="1586550"/>
                  <a:pt x="2909363" y="1485138"/>
                  <a:pt x="2807230" y="1544235"/>
                </a:cubicBezTo>
                <a:cubicBezTo>
                  <a:pt x="2896082" y="1455074"/>
                  <a:pt x="2854900" y="1578828"/>
                  <a:pt x="2794875" y="1632263"/>
                </a:cubicBezTo>
                <a:cubicBezTo>
                  <a:pt x="2772122" y="1659443"/>
                  <a:pt x="2763989" y="1668708"/>
                  <a:pt x="2756164" y="1691771"/>
                </a:cubicBezTo>
                <a:cubicBezTo>
                  <a:pt x="2771252" y="1683318"/>
                  <a:pt x="2785461" y="1673385"/>
                  <a:pt x="2798582" y="1662119"/>
                </a:cubicBezTo>
                <a:cubicBezTo>
                  <a:pt x="2803936" y="1709891"/>
                  <a:pt x="2849339" y="1638543"/>
                  <a:pt x="2865298" y="1627733"/>
                </a:cubicBezTo>
                <a:cubicBezTo>
                  <a:pt x="2846148" y="1570797"/>
                  <a:pt x="2968253" y="1394434"/>
                  <a:pt x="3002126" y="1352736"/>
                </a:cubicBezTo>
                <a:close/>
                <a:moveTo>
                  <a:pt x="1695510" y="1723996"/>
                </a:moveTo>
                <a:cubicBezTo>
                  <a:pt x="1609129" y="1823349"/>
                  <a:pt x="1164256" y="2129232"/>
                  <a:pt x="1075096" y="2194506"/>
                </a:cubicBezTo>
                <a:cubicBezTo>
                  <a:pt x="982436" y="2262251"/>
                  <a:pt x="886892" y="2332262"/>
                  <a:pt x="797115" y="2390123"/>
                </a:cubicBezTo>
                <a:lnTo>
                  <a:pt x="802673" y="2399697"/>
                </a:lnTo>
                <a:cubicBezTo>
                  <a:pt x="982023" y="2307860"/>
                  <a:pt x="1633531" y="1853103"/>
                  <a:pt x="1710232" y="1728629"/>
                </a:cubicBezTo>
                <a:cubicBezTo>
                  <a:pt x="1705084" y="1728629"/>
                  <a:pt x="1700761" y="1724201"/>
                  <a:pt x="1695510" y="1723996"/>
                </a:cubicBezTo>
                <a:close/>
                <a:moveTo>
                  <a:pt x="2541294" y="1460737"/>
                </a:moveTo>
                <a:cubicBezTo>
                  <a:pt x="2585462" y="1462384"/>
                  <a:pt x="2636940" y="1511598"/>
                  <a:pt x="2655267" y="1557516"/>
                </a:cubicBezTo>
                <a:cubicBezTo>
                  <a:pt x="2659591" y="1568326"/>
                  <a:pt x="2664739" y="1586344"/>
                  <a:pt x="2658047" y="1599213"/>
                </a:cubicBezTo>
                <a:cubicBezTo>
                  <a:pt x="2652946" y="1590876"/>
                  <a:pt x="2646631" y="1583346"/>
                  <a:pt x="2639309" y="1576872"/>
                </a:cubicBezTo>
                <a:cubicBezTo>
                  <a:pt x="2638382" y="1576254"/>
                  <a:pt x="2622528" y="1574194"/>
                  <a:pt x="2622528" y="1574194"/>
                </a:cubicBezTo>
                <a:cubicBezTo>
                  <a:pt x="2616906" y="1562654"/>
                  <a:pt x="2607645" y="1553284"/>
                  <a:pt x="2596171" y="1547529"/>
                </a:cubicBezTo>
                <a:lnTo>
                  <a:pt x="2582992" y="1539498"/>
                </a:lnTo>
                <a:lnTo>
                  <a:pt x="2588140" y="1554016"/>
                </a:lnTo>
                <a:cubicBezTo>
                  <a:pt x="2592463" y="1566370"/>
                  <a:pt x="2624483" y="1583152"/>
                  <a:pt x="2624483" y="1583152"/>
                </a:cubicBezTo>
                <a:cubicBezTo>
                  <a:pt x="2619156" y="1586628"/>
                  <a:pt x="2612468" y="1587282"/>
                  <a:pt x="2606569" y="1584903"/>
                </a:cubicBezTo>
                <a:cubicBezTo>
                  <a:pt x="2576197" y="1573680"/>
                  <a:pt x="2546339" y="1499551"/>
                  <a:pt x="2541294" y="1460840"/>
                </a:cubicBezTo>
                <a:close/>
                <a:moveTo>
                  <a:pt x="2263004" y="1472885"/>
                </a:moveTo>
                <a:cubicBezTo>
                  <a:pt x="2272373" y="1472062"/>
                  <a:pt x="2307069" y="1486992"/>
                  <a:pt x="2408173" y="1662017"/>
                </a:cubicBezTo>
                <a:lnTo>
                  <a:pt x="2410437" y="1664487"/>
                </a:lnTo>
                <a:cubicBezTo>
                  <a:pt x="2459444" y="1705052"/>
                  <a:pt x="2507525" y="1764869"/>
                  <a:pt x="2558488" y="1828085"/>
                </a:cubicBezTo>
                <a:cubicBezTo>
                  <a:pt x="2596951" y="1877631"/>
                  <a:pt x="2637948" y="1925158"/>
                  <a:pt x="2681315" y="1970473"/>
                </a:cubicBezTo>
                <a:cubicBezTo>
                  <a:pt x="2586697" y="1934541"/>
                  <a:pt x="2460988" y="1915906"/>
                  <a:pt x="2384287" y="1873900"/>
                </a:cubicBezTo>
                <a:cubicBezTo>
                  <a:pt x="2380683" y="1871841"/>
                  <a:pt x="2312217" y="1830042"/>
                  <a:pt x="2293891" y="1830041"/>
                </a:cubicBezTo>
                <a:cubicBezTo>
                  <a:pt x="2291170" y="1829987"/>
                  <a:pt x="2288450" y="1830159"/>
                  <a:pt x="2285757" y="1830556"/>
                </a:cubicBezTo>
                <a:cubicBezTo>
                  <a:pt x="2285414" y="1825289"/>
                  <a:pt x="2284233" y="1820110"/>
                  <a:pt x="2282257" y="1815216"/>
                </a:cubicBezTo>
                <a:cubicBezTo>
                  <a:pt x="2281323" y="1812738"/>
                  <a:pt x="2279254" y="1810860"/>
                  <a:pt x="2276698" y="1810171"/>
                </a:cubicBezTo>
                <a:cubicBezTo>
                  <a:pt x="2265269" y="1807288"/>
                  <a:pt x="2256106" y="1805228"/>
                  <a:pt x="2248075" y="1803478"/>
                </a:cubicBezTo>
                <a:cubicBezTo>
                  <a:pt x="2223057" y="1798021"/>
                  <a:pt x="2223057" y="1797301"/>
                  <a:pt x="2223468" y="1792565"/>
                </a:cubicBezTo>
                <a:cubicBezTo>
                  <a:pt x="2223881" y="1787829"/>
                  <a:pt x="2225837" y="1742322"/>
                  <a:pt x="2227278" y="1707009"/>
                </a:cubicBezTo>
                <a:cubicBezTo>
                  <a:pt x="2228307" y="1683843"/>
                  <a:pt x="2229131" y="1664487"/>
                  <a:pt x="2229131" y="1663664"/>
                </a:cubicBezTo>
                <a:cubicBezTo>
                  <a:pt x="2229852" y="1660472"/>
                  <a:pt x="2230470" y="1655118"/>
                  <a:pt x="2231603" y="1645851"/>
                </a:cubicBezTo>
                <a:cubicBezTo>
                  <a:pt x="2247973" y="1510671"/>
                  <a:pt x="2258166" y="1479064"/>
                  <a:pt x="2263004" y="1472885"/>
                </a:cubicBezTo>
                <a:close/>
                <a:moveTo>
                  <a:pt x="2654441" y="1313317"/>
                </a:moveTo>
                <a:cubicBezTo>
                  <a:pt x="2668769" y="1302146"/>
                  <a:pt x="2685780" y="1333419"/>
                  <a:pt x="2723424" y="1392683"/>
                </a:cubicBezTo>
                <a:cubicBezTo>
                  <a:pt x="2723633" y="1404583"/>
                  <a:pt x="2720026" y="1416237"/>
                  <a:pt x="2713128" y="1425937"/>
                </a:cubicBezTo>
                <a:cubicBezTo>
                  <a:pt x="2710952" y="1432938"/>
                  <a:pt x="2704598" y="1437807"/>
                  <a:pt x="2697274" y="1438087"/>
                </a:cubicBezTo>
                <a:cubicBezTo>
                  <a:pt x="2689346" y="1439939"/>
                  <a:pt x="2681314" y="1435513"/>
                  <a:pt x="2675446" y="1420276"/>
                </a:cubicBezTo>
                <a:cubicBezTo>
                  <a:pt x="2676991" y="1425218"/>
                  <a:pt x="2671933" y="1444580"/>
                  <a:pt x="2676387" y="1450651"/>
                </a:cubicBezTo>
                <a:lnTo>
                  <a:pt x="2684546" y="1451260"/>
                </a:lnTo>
                <a:lnTo>
                  <a:pt x="2684610" y="1451162"/>
                </a:lnTo>
                <a:lnTo>
                  <a:pt x="2684609" y="1451265"/>
                </a:lnTo>
                <a:lnTo>
                  <a:pt x="2684546" y="1451260"/>
                </a:lnTo>
                <a:lnTo>
                  <a:pt x="2667146" y="1477957"/>
                </a:lnTo>
                <a:cubicBezTo>
                  <a:pt x="2664765" y="1488149"/>
                  <a:pt x="2666901" y="1499706"/>
                  <a:pt x="2676784" y="1512936"/>
                </a:cubicBezTo>
                <a:cubicBezTo>
                  <a:pt x="2629116" y="1500169"/>
                  <a:pt x="2620776" y="1452089"/>
                  <a:pt x="2620262" y="1411833"/>
                </a:cubicBezTo>
                <a:cubicBezTo>
                  <a:pt x="2621909" y="1404935"/>
                  <a:pt x="2627675" y="1382387"/>
                  <a:pt x="2627675" y="1382387"/>
                </a:cubicBezTo>
                <a:cubicBezTo>
                  <a:pt x="2638215" y="1342003"/>
                  <a:pt x="2645846" y="1320020"/>
                  <a:pt x="2654441" y="1313317"/>
                </a:cubicBezTo>
                <a:close/>
                <a:moveTo>
                  <a:pt x="2300789" y="1402361"/>
                </a:moveTo>
                <a:cubicBezTo>
                  <a:pt x="2361534" y="1434689"/>
                  <a:pt x="2418468" y="1491418"/>
                  <a:pt x="2473550" y="1546396"/>
                </a:cubicBezTo>
                <a:lnTo>
                  <a:pt x="2473550" y="1546294"/>
                </a:lnTo>
                <a:cubicBezTo>
                  <a:pt x="2514285" y="1589082"/>
                  <a:pt x="2558163" y="1628761"/>
                  <a:pt x="2604819" y="1665002"/>
                </a:cubicBezTo>
                <a:cubicBezTo>
                  <a:pt x="2599671" y="1666340"/>
                  <a:pt x="2530175" y="1628864"/>
                  <a:pt x="2528528" y="1629276"/>
                </a:cubicBezTo>
                <a:cubicBezTo>
                  <a:pt x="2510099" y="1604259"/>
                  <a:pt x="2476535" y="1580269"/>
                  <a:pt x="2441118" y="1554942"/>
                </a:cubicBezTo>
                <a:cubicBezTo>
                  <a:pt x="2382640" y="1513039"/>
                  <a:pt x="2316747" y="1465886"/>
                  <a:pt x="2300789" y="1402361"/>
                </a:cubicBezTo>
                <a:close/>
                <a:moveTo>
                  <a:pt x="2768313" y="1246074"/>
                </a:moveTo>
                <a:cubicBezTo>
                  <a:pt x="2801568" y="1276961"/>
                  <a:pt x="2761827" y="1343058"/>
                  <a:pt x="2753281" y="1365709"/>
                </a:cubicBezTo>
                <a:cubicBezTo>
                  <a:pt x="2799199" y="1338322"/>
                  <a:pt x="2832145" y="1268620"/>
                  <a:pt x="2838117" y="1288388"/>
                </a:cubicBezTo>
                <a:cubicBezTo>
                  <a:pt x="2876829" y="1308979"/>
                  <a:pt x="2850266" y="1402361"/>
                  <a:pt x="2825144" y="1452398"/>
                </a:cubicBezTo>
                <a:cubicBezTo>
                  <a:pt x="2824311" y="1445293"/>
                  <a:pt x="2819985" y="1439075"/>
                  <a:pt x="2813613" y="1435822"/>
                </a:cubicBezTo>
                <a:cubicBezTo>
                  <a:pt x="2789111" y="1421099"/>
                  <a:pt x="2837087" y="1373328"/>
                  <a:pt x="2812584" y="1342338"/>
                </a:cubicBezTo>
                <a:cubicBezTo>
                  <a:pt x="2788492" y="1393816"/>
                  <a:pt x="2776549" y="1477313"/>
                  <a:pt x="2729086" y="1381461"/>
                </a:cubicBezTo>
                <a:cubicBezTo>
                  <a:pt x="2725380" y="1374459"/>
                  <a:pt x="2660414" y="1241132"/>
                  <a:pt x="2697067" y="1302905"/>
                </a:cubicBezTo>
                <a:cubicBezTo>
                  <a:pt x="2728367" y="1310215"/>
                  <a:pt x="2727748" y="1388770"/>
                  <a:pt x="2739896" y="1383520"/>
                </a:cubicBezTo>
                <a:lnTo>
                  <a:pt x="2739896" y="1383417"/>
                </a:lnTo>
                <a:cubicBezTo>
                  <a:pt x="2753756" y="1374970"/>
                  <a:pt x="2758328" y="1356999"/>
                  <a:pt x="2750192" y="1342955"/>
                </a:cubicBezTo>
                <a:cubicBezTo>
                  <a:pt x="2778093" y="1318864"/>
                  <a:pt x="2757399" y="1274593"/>
                  <a:pt x="2768313" y="1246074"/>
                </a:cubicBezTo>
                <a:close/>
                <a:moveTo>
                  <a:pt x="2575991" y="1285402"/>
                </a:moveTo>
                <a:cubicBezTo>
                  <a:pt x="2618614" y="1306921"/>
                  <a:pt x="2612642" y="1323909"/>
                  <a:pt x="2604304" y="1347176"/>
                </a:cubicBezTo>
                <a:cubicBezTo>
                  <a:pt x="2598126" y="1364884"/>
                  <a:pt x="2600597" y="1430674"/>
                  <a:pt x="2601937" y="1448794"/>
                </a:cubicBezTo>
                <a:cubicBezTo>
                  <a:pt x="2601937" y="1451883"/>
                  <a:pt x="2602451" y="1455590"/>
                  <a:pt x="2602657" y="1458266"/>
                </a:cubicBezTo>
                <a:lnTo>
                  <a:pt x="2600906" y="1457133"/>
                </a:lnTo>
                <a:cubicBezTo>
                  <a:pt x="2595450" y="1452089"/>
                  <a:pt x="2594832" y="1436542"/>
                  <a:pt x="2594317" y="1423466"/>
                </a:cubicBezTo>
                <a:cubicBezTo>
                  <a:pt x="2595276" y="1411387"/>
                  <a:pt x="2593002" y="1399270"/>
                  <a:pt x="2587728" y="1388358"/>
                </a:cubicBezTo>
                <a:lnTo>
                  <a:pt x="2585257" y="1384961"/>
                </a:lnTo>
                <a:lnTo>
                  <a:pt x="2581346" y="1386506"/>
                </a:lnTo>
                <a:cubicBezTo>
                  <a:pt x="2564460" y="1392889"/>
                  <a:pt x="2566828" y="1407097"/>
                  <a:pt x="2568373" y="1416672"/>
                </a:cubicBezTo>
                <a:cubicBezTo>
                  <a:pt x="2569917" y="1426246"/>
                  <a:pt x="2570945" y="1432424"/>
                  <a:pt x="2558077" y="1434586"/>
                </a:cubicBezTo>
                <a:lnTo>
                  <a:pt x="2554782" y="1436440"/>
                </a:lnTo>
                <a:cubicBezTo>
                  <a:pt x="2553546" y="1435513"/>
                  <a:pt x="2544487" y="1423879"/>
                  <a:pt x="2544487" y="1423879"/>
                </a:cubicBezTo>
                <a:cubicBezTo>
                  <a:pt x="2544487" y="1423879"/>
                  <a:pt x="2556944" y="1432424"/>
                  <a:pt x="2557768" y="1432116"/>
                </a:cubicBezTo>
                <a:lnTo>
                  <a:pt x="2557768" y="1432012"/>
                </a:lnTo>
                <a:cubicBezTo>
                  <a:pt x="2564356" y="1429747"/>
                  <a:pt x="2563430" y="1423879"/>
                  <a:pt x="2557767" y="1390830"/>
                </a:cubicBezTo>
                <a:cubicBezTo>
                  <a:pt x="2557174" y="1379740"/>
                  <a:pt x="2557450" y="1368621"/>
                  <a:pt x="2558591" y="1357574"/>
                </a:cubicBezTo>
                <a:cubicBezTo>
                  <a:pt x="2563430" y="1341205"/>
                  <a:pt x="2569608" y="1320819"/>
                  <a:pt x="2562607" y="1308362"/>
                </a:cubicBezTo>
                <a:cubicBezTo>
                  <a:pt x="2560959" y="1305479"/>
                  <a:pt x="2571770" y="1292198"/>
                  <a:pt x="2573932" y="1288388"/>
                </a:cubicBezTo>
                <a:cubicBezTo>
                  <a:pt x="2574552" y="1287349"/>
                  <a:pt x="2575240" y="1286352"/>
                  <a:pt x="2575991" y="1285402"/>
                </a:cubicBezTo>
                <a:close/>
                <a:moveTo>
                  <a:pt x="2241795" y="1342749"/>
                </a:moveTo>
                <a:cubicBezTo>
                  <a:pt x="2287405" y="1413377"/>
                  <a:pt x="2332809" y="1491829"/>
                  <a:pt x="2375638" y="1566782"/>
                </a:cubicBezTo>
                <a:cubicBezTo>
                  <a:pt x="2321276" y="1498414"/>
                  <a:pt x="2276267" y="1423108"/>
                  <a:pt x="2241795" y="1342852"/>
                </a:cubicBezTo>
                <a:close/>
                <a:moveTo>
                  <a:pt x="2805776" y="1148029"/>
                </a:moveTo>
                <a:cubicBezTo>
                  <a:pt x="2807314" y="1147647"/>
                  <a:pt x="2807926" y="1147956"/>
                  <a:pt x="2807952" y="1147956"/>
                </a:cubicBezTo>
                <a:lnTo>
                  <a:pt x="2807952" y="1147853"/>
                </a:lnTo>
                <a:cubicBezTo>
                  <a:pt x="2838838" y="1169782"/>
                  <a:pt x="2746795" y="1270371"/>
                  <a:pt x="2757709" y="1197067"/>
                </a:cubicBezTo>
                <a:cubicBezTo>
                  <a:pt x="2788208" y="1156528"/>
                  <a:pt x="2801163" y="1149172"/>
                  <a:pt x="2805776" y="1148029"/>
                </a:cubicBezTo>
                <a:close/>
                <a:moveTo>
                  <a:pt x="1665749" y="1414840"/>
                </a:moveTo>
                <a:cubicBezTo>
                  <a:pt x="1670517" y="1413011"/>
                  <a:pt x="1669204" y="1480634"/>
                  <a:pt x="1669976" y="1494919"/>
                </a:cubicBezTo>
                <a:cubicBezTo>
                  <a:pt x="1670366" y="1512182"/>
                  <a:pt x="1673853" y="1529234"/>
                  <a:pt x="1680272" y="1545264"/>
                </a:cubicBezTo>
                <a:cubicBezTo>
                  <a:pt x="1668433" y="1552472"/>
                  <a:pt x="1654224" y="1557928"/>
                  <a:pt x="1645988" y="1549074"/>
                </a:cubicBezTo>
                <a:cubicBezTo>
                  <a:pt x="1630338" y="1532909"/>
                  <a:pt x="1645576" y="1527041"/>
                  <a:pt x="1658652" y="1444471"/>
                </a:cubicBezTo>
                <a:lnTo>
                  <a:pt x="1658652" y="1444367"/>
                </a:lnTo>
                <a:cubicBezTo>
                  <a:pt x="1661895" y="1423776"/>
                  <a:pt x="1664160" y="1415449"/>
                  <a:pt x="1665749" y="1414840"/>
                </a:cubicBezTo>
                <a:close/>
                <a:moveTo>
                  <a:pt x="2598950" y="1100802"/>
                </a:moveTo>
                <a:cubicBezTo>
                  <a:pt x="2609245" y="1106053"/>
                  <a:pt x="2616144" y="1123453"/>
                  <a:pt x="2624071" y="1146103"/>
                </a:cubicBezTo>
                <a:cubicBezTo>
                  <a:pt x="2626749" y="1153927"/>
                  <a:pt x="2629425" y="1161547"/>
                  <a:pt x="2632823" y="1169165"/>
                </a:cubicBezTo>
                <a:cubicBezTo>
                  <a:pt x="2639309" y="1180078"/>
                  <a:pt x="2648780" y="1193463"/>
                  <a:pt x="2655988" y="1194903"/>
                </a:cubicBezTo>
                <a:cubicBezTo>
                  <a:pt x="2659371" y="1196175"/>
                  <a:pt x="2663145" y="1195873"/>
                  <a:pt x="2666284" y="1194080"/>
                </a:cubicBezTo>
                <a:cubicBezTo>
                  <a:pt x="2676579" y="1188418"/>
                  <a:pt x="2683683" y="1166694"/>
                  <a:pt x="2687492" y="1151148"/>
                </a:cubicBezTo>
                <a:cubicBezTo>
                  <a:pt x="2715291" y="1176269"/>
                  <a:pt x="2719718" y="1207774"/>
                  <a:pt x="2716835" y="1245455"/>
                </a:cubicBezTo>
                <a:cubicBezTo>
                  <a:pt x="2714539" y="1241125"/>
                  <a:pt x="2711887" y="1236993"/>
                  <a:pt x="2708907" y="1233101"/>
                </a:cubicBezTo>
                <a:cubicBezTo>
                  <a:pt x="2706203" y="1229514"/>
                  <a:pt x="2701103" y="1228800"/>
                  <a:pt x="2697517" y="1231504"/>
                </a:cubicBezTo>
                <a:cubicBezTo>
                  <a:pt x="2695378" y="1233117"/>
                  <a:pt x="2694171" y="1235677"/>
                  <a:pt x="2694287" y="1238352"/>
                </a:cubicBezTo>
                <a:cubicBezTo>
                  <a:pt x="2695373" y="1245412"/>
                  <a:pt x="2692234" y="1252457"/>
                  <a:pt x="2686256" y="1256370"/>
                </a:cubicBezTo>
                <a:cubicBezTo>
                  <a:pt x="2680541" y="1258908"/>
                  <a:pt x="2673880" y="1257991"/>
                  <a:pt x="2669063" y="1254001"/>
                </a:cubicBezTo>
                <a:cubicBezTo>
                  <a:pt x="2665472" y="1251303"/>
                  <a:pt x="2660372" y="1252027"/>
                  <a:pt x="2657674" y="1255618"/>
                </a:cubicBezTo>
                <a:cubicBezTo>
                  <a:pt x="2655979" y="1257874"/>
                  <a:pt x="2655575" y="1260847"/>
                  <a:pt x="2656605" y="1263473"/>
                </a:cubicBezTo>
                <a:cubicBezTo>
                  <a:pt x="2657119" y="1264811"/>
                  <a:pt x="2657429" y="1265738"/>
                  <a:pt x="2657635" y="1266459"/>
                </a:cubicBezTo>
                <a:cubicBezTo>
                  <a:pt x="2656741" y="1267026"/>
                  <a:pt x="2655997" y="1267803"/>
                  <a:pt x="2655473" y="1268724"/>
                </a:cubicBezTo>
                <a:cubicBezTo>
                  <a:pt x="2640132" y="1292198"/>
                  <a:pt x="2631484" y="1294669"/>
                  <a:pt x="2629322" y="1293536"/>
                </a:cubicBezTo>
                <a:cubicBezTo>
                  <a:pt x="2619748" y="1288697"/>
                  <a:pt x="2616041" y="1242675"/>
                  <a:pt x="2628704" y="1210142"/>
                </a:cubicBezTo>
                <a:cubicBezTo>
                  <a:pt x="2630164" y="1206107"/>
                  <a:pt x="2628283" y="1201628"/>
                  <a:pt x="2624381" y="1199846"/>
                </a:cubicBezTo>
                <a:cubicBezTo>
                  <a:pt x="2623336" y="1199403"/>
                  <a:pt x="2622218" y="1199157"/>
                  <a:pt x="2621085" y="1199126"/>
                </a:cubicBezTo>
                <a:cubicBezTo>
                  <a:pt x="2618044" y="1199138"/>
                  <a:pt x="2615264" y="1200846"/>
                  <a:pt x="2613878" y="1203552"/>
                </a:cubicBezTo>
                <a:cubicBezTo>
                  <a:pt x="2609636" y="1210946"/>
                  <a:pt x="2604596" y="1217850"/>
                  <a:pt x="2598847" y="1224143"/>
                </a:cubicBezTo>
                <a:cubicBezTo>
                  <a:pt x="2597303" y="1225997"/>
                  <a:pt x="2595758" y="1227747"/>
                  <a:pt x="2594419" y="1229497"/>
                </a:cubicBezTo>
                <a:cubicBezTo>
                  <a:pt x="2581654" y="1210553"/>
                  <a:pt x="2587007" y="1183784"/>
                  <a:pt x="2592670" y="1155780"/>
                </a:cubicBezTo>
                <a:lnTo>
                  <a:pt x="2592670" y="1155678"/>
                </a:lnTo>
                <a:cubicBezTo>
                  <a:pt x="2597154" y="1137739"/>
                  <a:pt x="2599264" y="1119290"/>
                  <a:pt x="2598950" y="1100802"/>
                </a:cubicBezTo>
                <a:close/>
                <a:moveTo>
                  <a:pt x="2393346" y="1158355"/>
                </a:moveTo>
                <a:cubicBezTo>
                  <a:pt x="2394922" y="1159461"/>
                  <a:pt x="2396777" y="1160103"/>
                  <a:pt x="2398700" y="1160208"/>
                </a:cubicBezTo>
                <a:lnTo>
                  <a:pt x="2423822" y="1172048"/>
                </a:lnTo>
                <a:lnTo>
                  <a:pt x="2467578" y="1259664"/>
                </a:lnTo>
                <a:cubicBezTo>
                  <a:pt x="2467578" y="1259664"/>
                  <a:pt x="2520086" y="1426041"/>
                  <a:pt x="2534191" y="1430364"/>
                </a:cubicBezTo>
                <a:cubicBezTo>
                  <a:pt x="2533881" y="1432630"/>
                  <a:pt x="2533264" y="1434483"/>
                  <a:pt x="2532750" y="1436337"/>
                </a:cubicBezTo>
                <a:lnTo>
                  <a:pt x="2532750" y="1436233"/>
                </a:lnTo>
                <a:cubicBezTo>
                  <a:pt x="2530689" y="1444367"/>
                  <a:pt x="2529867" y="1446529"/>
                  <a:pt x="2524512" y="1445602"/>
                </a:cubicBezTo>
                <a:cubicBezTo>
                  <a:pt x="2514217" y="1423982"/>
                  <a:pt x="2396229" y="1211171"/>
                  <a:pt x="2393346" y="1158355"/>
                </a:cubicBezTo>
                <a:close/>
                <a:moveTo>
                  <a:pt x="2769136" y="957385"/>
                </a:moveTo>
                <a:cubicBezTo>
                  <a:pt x="2812894" y="976122"/>
                  <a:pt x="2801258" y="1052412"/>
                  <a:pt x="2776137" y="1087006"/>
                </a:cubicBezTo>
                <a:cubicBezTo>
                  <a:pt x="2777579" y="1092566"/>
                  <a:pt x="2776137" y="1097301"/>
                  <a:pt x="2767592" y="1099670"/>
                </a:cubicBezTo>
                <a:cubicBezTo>
                  <a:pt x="2766340" y="1100347"/>
                  <a:pt x="2764830" y="1100347"/>
                  <a:pt x="2763577" y="1099670"/>
                </a:cubicBezTo>
                <a:cubicBezTo>
                  <a:pt x="2760592" y="1101728"/>
                  <a:pt x="2772328" y="1117687"/>
                  <a:pt x="2769136" y="1118304"/>
                </a:cubicBezTo>
                <a:cubicBezTo>
                  <a:pt x="2786125" y="1132718"/>
                  <a:pt x="2761518" y="1154751"/>
                  <a:pt x="2744015" y="1168960"/>
                </a:cubicBezTo>
                <a:cubicBezTo>
                  <a:pt x="2754311" y="1137557"/>
                  <a:pt x="2729705" y="983947"/>
                  <a:pt x="2769136" y="957487"/>
                </a:cubicBezTo>
                <a:close/>
                <a:moveTo>
                  <a:pt x="808131" y="1516642"/>
                </a:moveTo>
                <a:cubicBezTo>
                  <a:pt x="822853" y="1510465"/>
                  <a:pt x="1433692" y="1524261"/>
                  <a:pt x="1494745" y="1557825"/>
                </a:cubicBezTo>
                <a:cubicBezTo>
                  <a:pt x="1477242" y="1570076"/>
                  <a:pt x="1419896" y="1570180"/>
                  <a:pt x="1384274" y="1570076"/>
                </a:cubicBezTo>
                <a:cubicBezTo>
                  <a:pt x="1369139" y="1570076"/>
                  <a:pt x="1343606" y="1570694"/>
                  <a:pt x="1343606" y="1570694"/>
                </a:cubicBezTo>
                <a:cubicBezTo>
                  <a:pt x="1298510" y="1567812"/>
                  <a:pt x="1252695" y="1564414"/>
                  <a:pt x="1207395" y="1561119"/>
                </a:cubicBezTo>
                <a:cubicBezTo>
                  <a:pt x="1128531" y="1555250"/>
                  <a:pt x="1054196" y="1549794"/>
                  <a:pt x="985010" y="1546499"/>
                </a:cubicBezTo>
                <a:lnTo>
                  <a:pt x="985009" y="1548558"/>
                </a:lnTo>
                <a:cubicBezTo>
                  <a:pt x="982024" y="1539705"/>
                  <a:pt x="967713" y="1537131"/>
                  <a:pt x="954843" y="1534866"/>
                </a:cubicBezTo>
                <a:close/>
                <a:moveTo>
                  <a:pt x="1627147" y="1234645"/>
                </a:moveTo>
                <a:cubicBezTo>
                  <a:pt x="1657416" y="1300537"/>
                  <a:pt x="1656386" y="1423775"/>
                  <a:pt x="1613763" y="1488638"/>
                </a:cubicBezTo>
                <a:cubicBezTo>
                  <a:pt x="1612115" y="1439734"/>
                  <a:pt x="1621073" y="1286638"/>
                  <a:pt x="1627147" y="1234748"/>
                </a:cubicBezTo>
                <a:close/>
                <a:moveTo>
                  <a:pt x="1735730" y="943844"/>
                </a:moveTo>
                <a:cubicBezTo>
                  <a:pt x="1737774" y="944054"/>
                  <a:pt x="1739662" y="945029"/>
                  <a:pt x="1741017" y="946573"/>
                </a:cubicBezTo>
                <a:cubicBezTo>
                  <a:pt x="1744928" y="951103"/>
                  <a:pt x="1753164" y="960473"/>
                  <a:pt x="1743692" y="1404112"/>
                </a:cubicBezTo>
                <a:lnTo>
                  <a:pt x="1743693" y="1413789"/>
                </a:lnTo>
                <a:cubicBezTo>
                  <a:pt x="1745444" y="1485858"/>
                  <a:pt x="1747194" y="1560193"/>
                  <a:pt x="1745444" y="1582637"/>
                </a:cubicBezTo>
                <a:cubicBezTo>
                  <a:pt x="1745228" y="1585544"/>
                  <a:pt x="1743455" y="1588105"/>
                  <a:pt x="1740810" y="1589329"/>
                </a:cubicBezTo>
                <a:cubicBezTo>
                  <a:pt x="1739718" y="1589856"/>
                  <a:pt x="1738522" y="1590136"/>
                  <a:pt x="1737310" y="1590153"/>
                </a:cubicBezTo>
                <a:cubicBezTo>
                  <a:pt x="1735658" y="1590136"/>
                  <a:pt x="1734047" y="1589635"/>
                  <a:pt x="1732676" y="1588712"/>
                </a:cubicBezTo>
                <a:cubicBezTo>
                  <a:pt x="1659269" y="1538365"/>
                  <a:pt x="1682023" y="1396699"/>
                  <a:pt x="1698702" y="1293330"/>
                </a:cubicBezTo>
                <a:lnTo>
                  <a:pt x="1698701" y="1293227"/>
                </a:lnTo>
                <a:cubicBezTo>
                  <a:pt x="1701070" y="1278401"/>
                  <a:pt x="1711777" y="1141676"/>
                  <a:pt x="1718778" y="1051281"/>
                </a:cubicBezTo>
                <a:cubicBezTo>
                  <a:pt x="1722794" y="998979"/>
                  <a:pt x="1726088" y="957693"/>
                  <a:pt x="1726808" y="951103"/>
                </a:cubicBezTo>
                <a:cubicBezTo>
                  <a:pt x="1727267" y="946635"/>
                  <a:pt x="1731262" y="943385"/>
                  <a:pt x="1735730" y="943844"/>
                </a:cubicBezTo>
                <a:close/>
                <a:moveTo>
                  <a:pt x="1594716" y="939264"/>
                </a:moveTo>
                <a:cubicBezTo>
                  <a:pt x="1617881" y="1113569"/>
                  <a:pt x="1618705" y="1251221"/>
                  <a:pt x="1597290" y="1349956"/>
                </a:cubicBezTo>
                <a:lnTo>
                  <a:pt x="1597290" y="1349853"/>
                </a:lnTo>
                <a:cubicBezTo>
                  <a:pt x="1597805" y="1302184"/>
                  <a:pt x="1595540" y="1250809"/>
                  <a:pt x="1593069" y="1197272"/>
                </a:cubicBezTo>
                <a:cubicBezTo>
                  <a:pt x="1589054" y="1107906"/>
                  <a:pt x="1584935" y="1015760"/>
                  <a:pt x="1594716" y="939264"/>
                </a:cubicBezTo>
                <a:close/>
                <a:moveTo>
                  <a:pt x="1513792" y="661283"/>
                </a:moveTo>
                <a:cubicBezTo>
                  <a:pt x="1517704" y="707510"/>
                  <a:pt x="1523059" y="753119"/>
                  <a:pt x="1529646" y="797597"/>
                </a:cubicBezTo>
                <a:cubicBezTo>
                  <a:pt x="1530256" y="801561"/>
                  <a:pt x="1533667" y="804491"/>
                  <a:pt x="1537678" y="804494"/>
                </a:cubicBezTo>
                <a:cubicBezTo>
                  <a:pt x="1541689" y="804491"/>
                  <a:pt x="1545100" y="801561"/>
                  <a:pt x="1545708" y="797597"/>
                </a:cubicBezTo>
                <a:cubicBezTo>
                  <a:pt x="1546533" y="792036"/>
                  <a:pt x="1547355" y="786374"/>
                  <a:pt x="1548076" y="780609"/>
                </a:cubicBezTo>
                <a:cubicBezTo>
                  <a:pt x="1547562" y="816746"/>
                  <a:pt x="1546533" y="847221"/>
                  <a:pt x="1545502" y="870490"/>
                </a:cubicBezTo>
                <a:lnTo>
                  <a:pt x="1544267" y="870489"/>
                </a:lnTo>
                <a:cubicBezTo>
                  <a:pt x="1531500" y="877182"/>
                  <a:pt x="1528825" y="913215"/>
                  <a:pt x="1533972" y="1008965"/>
                </a:cubicBezTo>
                <a:cubicBezTo>
                  <a:pt x="1531398" y="966753"/>
                  <a:pt x="1529132" y="923718"/>
                  <a:pt x="1526662" y="880167"/>
                </a:cubicBezTo>
                <a:cubicBezTo>
                  <a:pt x="1522750" y="807274"/>
                  <a:pt x="1518734" y="733557"/>
                  <a:pt x="1513792" y="661283"/>
                </a:cubicBezTo>
                <a:close/>
                <a:moveTo>
                  <a:pt x="1135016" y="705451"/>
                </a:moveTo>
                <a:cubicBezTo>
                  <a:pt x="1172919" y="783162"/>
                  <a:pt x="1206601" y="862864"/>
                  <a:pt x="1235914" y="944206"/>
                </a:cubicBezTo>
                <a:cubicBezTo>
                  <a:pt x="1265976" y="1022761"/>
                  <a:pt x="1296760" y="1103376"/>
                  <a:pt x="1332589" y="1174725"/>
                </a:cubicBezTo>
                <a:cubicBezTo>
                  <a:pt x="1265050" y="1052619"/>
                  <a:pt x="1206982" y="915069"/>
                  <a:pt x="1135016" y="705451"/>
                </a:cubicBezTo>
                <a:close/>
                <a:moveTo>
                  <a:pt x="308176" y="823130"/>
                </a:moveTo>
                <a:cubicBezTo>
                  <a:pt x="391055" y="879446"/>
                  <a:pt x="472906" y="942147"/>
                  <a:pt x="552181" y="1003097"/>
                </a:cubicBezTo>
                <a:cubicBezTo>
                  <a:pt x="693540" y="1111715"/>
                  <a:pt x="839636" y="1223835"/>
                  <a:pt x="998702" y="1305788"/>
                </a:cubicBezTo>
                <a:cubicBezTo>
                  <a:pt x="969463" y="1300640"/>
                  <a:pt x="914999" y="1269960"/>
                  <a:pt x="836443" y="1214261"/>
                </a:cubicBezTo>
                <a:lnTo>
                  <a:pt x="827899" y="1208289"/>
                </a:lnTo>
                <a:lnTo>
                  <a:pt x="764786" y="1166076"/>
                </a:lnTo>
                <a:cubicBezTo>
                  <a:pt x="608087" y="1061474"/>
                  <a:pt x="446548" y="953574"/>
                  <a:pt x="308176" y="823130"/>
                </a:cubicBezTo>
                <a:close/>
                <a:moveTo>
                  <a:pt x="1555284" y="71961"/>
                </a:moveTo>
                <a:cubicBezTo>
                  <a:pt x="1557034" y="126013"/>
                  <a:pt x="1557034" y="189846"/>
                  <a:pt x="1557137" y="256252"/>
                </a:cubicBezTo>
                <a:cubicBezTo>
                  <a:pt x="1557136" y="295376"/>
                  <a:pt x="1557137" y="335014"/>
                  <a:pt x="1557754" y="373211"/>
                </a:cubicBezTo>
                <a:cubicBezTo>
                  <a:pt x="1555970" y="345139"/>
                  <a:pt x="1553773" y="317203"/>
                  <a:pt x="1551166" y="289405"/>
                </a:cubicBezTo>
                <a:cubicBezTo>
                  <a:pt x="1550688" y="285181"/>
                  <a:pt x="1547076" y="282015"/>
                  <a:pt x="1542825" y="282095"/>
                </a:cubicBezTo>
                <a:cubicBezTo>
                  <a:pt x="1538531" y="282201"/>
                  <a:pt x="1535060" y="285627"/>
                  <a:pt x="1534898" y="289919"/>
                </a:cubicBezTo>
                <a:cubicBezTo>
                  <a:pt x="1532839" y="347368"/>
                  <a:pt x="1534897" y="412643"/>
                  <a:pt x="1536957" y="481830"/>
                </a:cubicBezTo>
                <a:cubicBezTo>
                  <a:pt x="1539428" y="566459"/>
                  <a:pt x="1542105" y="653458"/>
                  <a:pt x="1536956" y="728925"/>
                </a:cubicBezTo>
                <a:cubicBezTo>
                  <a:pt x="1511321" y="509422"/>
                  <a:pt x="1518117" y="268195"/>
                  <a:pt x="1555284" y="71961"/>
                </a:cubicBezTo>
                <a:close/>
                <a:moveTo>
                  <a:pt x="693540" y="231441"/>
                </a:moveTo>
                <a:cubicBezTo>
                  <a:pt x="691192" y="232894"/>
                  <a:pt x="689784" y="235476"/>
                  <a:pt x="689834" y="238235"/>
                </a:cubicBezTo>
                <a:lnTo>
                  <a:pt x="689834" y="269122"/>
                </a:lnTo>
                <a:cubicBezTo>
                  <a:pt x="689860" y="270334"/>
                  <a:pt x="690141" y="271527"/>
                  <a:pt x="690658" y="272623"/>
                </a:cubicBezTo>
                <a:lnTo>
                  <a:pt x="721338" y="333469"/>
                </a:lnTo>
                <a:cubicBezTo>
                  <a:pt x="786303" y="579638"/>
                  <a:pt x="896363" y="774328"/>
                  <a:pt x="1034016" y="1003303"/>
                </a:cubicBezTo>
                <a:lnTo>
                  <a:pt x="1051313" y="1031924"/>
                </a:lnTo>
                <a:lnTo>
                  <a:pt x="1053268" y="1034190"/>
                </a:lnTo>
                <a:cubicBezTo>
                  <a:pt x="1094451" y="1070224"/>
                  <a:pt x="1128529" y="1114908"/>
                  <a:pt x="1161578" y="1158458"/>
                </a:cubicBezTo>
                <a:cubicBezTo>
                  <a:pt x="1162505" y="1159694"/>
                  <a:pt x="1254239" y="1279740"/>
                  <a:pt x="1270609" y="1279740"/>
                </a:cubicBezTo>
                <a:cubicBezTo>
                  <a:pt x="1274286" y="1279806"/>
                  <a:pt x="1277527" y="1277334"/>
                  <a:pt x="1278434" y="1273769"/>
                </a:cubicBezTo>
                <a:lnTo>
                  <a:pt x="1281831" y="1261620"/>
                </a:lnTo>
                <a:cubicBezTo>
                  <a:pt x="1282343" y="1260048"/>
                  <a:pt x="1282343" y="1258353"/>
                  <a:pt x="1281831" y="1256781"/>
                </a:cubicBezTo>
                <a:cubicBezTo>
                  <a:pt x="1260949" y="1216925"/>
                  <a:pt x="1236846" y="1178843"/>
                  <a:pt x="1209762" y="1142912"/>
                </a:cubicBezTo>
                <a:cubicBezTo>
                  <a:pt x="1194801" y="1125925"/>
                  <a:pt x="1181299" y="1107706"/>
                  <a:pt x="1169403" y="1088448"/>
                </a:cubicBezTo>
                <a:cubicBezTo>
                  <a:pt x="1077978" y="971799"/>
                  <a:pt x="1004673" y="845471"/>
                  <a:pt x="926530" y="711629"/>
                </a:cubicBezTo>
                <a:cubicBezTo>
                  <a:pt x="915411" y="692684"/>
                  <a:pt x="904394" y="673534"/>
                  <a:pt x="893173" y="654487"/>
                </a:cubicBezTo>
                <a:cubicBezTo>
                  <a:pt x="846327" y="574491"/>
                  <a:pt x="804012" y="463915"/>
                  <a:pt x="769625" y="374961"/>
                </a:cubicBezTo>
                <a:cubicBezTo>
                  <a:pt x="733076" y="279521"/>
                  <a:pt x="716293" y="237103"/>
                  <a:pt x="701262" y="230822"/>
                </a:cubicBezTo>
                <a:cubicBezTo>
                  <a:pt x="698756" y="229671"/>
                  <a:pt x="695832" y="229906"/>
                  <a:pt x="693540" y="231441"/>
                </a:cubicBezTo>
                <a:close/>
                <a:moveTo>
                  <a:pt x="233327" y="166165"/>
                </a:moveTo>
                <a:cubicBezTo>
                  <a:pt x="229505" y="168022"/>
                  <a:pt x="227754" y="172508"/>
                  <a:pt x="229311" y="176461"/>
                </a:cubicBezTo>
                <a:cubicBezTo>
                  <a:pt x="343387" y="500155"/>
                  <a:pt x="595835" y="775975"/>
                  <a:pt x="840047" y="1042735"/>
                </a:cubicBezTo>
                <a:lnTo>
                  <a:pt x="870934" y="1075886"/>
                </a:lnTo>
                <a:cubicBezTo>
                  <a:pt x="696938" y="917746"/>
                  <a:pt x="548475" y="720482"/>
                  <a:pt x="404130" y="528880"/>
                </a:cubicBezTo>
                <a:cubicBezTo>
                  <a:pt x="348122" y="454547"/>
                  <a:pt x="290261" y="377741"/>
                  <a:pt x="232503" y="305466"/>
                </a:cubicBezTo>
                <a:cubicBezTo>
                  <a:pt x="229669" y="301980"/>
                  <a:pt x="224546" y="301452"/>
                  <a:pt x="221060" y="304286"/>
                </a:cubicBezTo>
                <a:cubicBezTo>
                  <a:pt x="218176" y="306631"/>
                  <a:pt x="217248" y="310636"/>
                  <a:pt x="218809" y="314011"/>
                </a:cubicBezTo>
                <a:cubicBezTo>
                  <a:pt x="398880" y="697420"/>
                  <a:pt x="707337" y="1058591"/>
                  <a:pt x="1074890" y="1319481"/>
                </a:cubicBezTo>
                <a:cubicBezTo>
                  <a:pt x="711661" y="1122115"/>
                  <a:pt x="428017" y="767636"/>
                  <a:pt x="196160" y="477814"/>
                </a:cubicBezTo>
                <a:cubicBezTo>
                  <a:pt x="156932" y="428807"/>
                  <a:pt x="119972" y="382580"/>
                  <a:pt x="83525" y="338103"/>
                </a:cubicBezTo>
                <a:cubicBezTo>
                  <a:pt x="81408" y="335536"/>
                  <a:pt x="77942" y="334517"/>
                  <a:pt x="74774" y="335529"/>
                </a:cubicBezTo>
                <a:cubicBezTo>
                  <a:pt x="69818" y="336993"/>
                  <a:pt x="65942" y="340869"/>
                  <a:pt x="64478" y="345825"/>
                </a:cubicBezTo>
                <a:cubicBezTo>
                  <a:pt x="51712" y="387315"/>
                  <a:pt x="211912" y="580359"/>
                  <a:pt x="438415" y="848456"/>
                </a:cubicBezTo>
                <a:cubicBezTo>
                  <a:pt x="467860" y="883359"/>
                  <a:pt x="496380" y="916922"/>
                  <a:pt x="521913" y="947501"/>
                </a:cubicBezTo>
                <a:cubicBezTo>
                  <a:pt x="461168" y="901479"/>
                  <a:pt x="401454" y="851648"/>
                  <a:pt x="343387" y="803362"/>
                </a:cubicBezTo>
                <a:cubicBezTo>
                  <a:pt x="252271" y="727071"/>
                  <a:pt x="158065" y="648310"/>
                  <a:pt x="59331" y="584477"/>
                </a:cubicBezTo>
                <a:cubicBezTo>
                  <a:pt x="56009" y="582371"/>
                  <a:pt x="51650" y="582982"/>
                  <a:pt x="49035" y="585918"/>
                </a:cubicBezTo>
                <a:cubicBezTo>
                  <a:pt x="46586" y="588914"/>
                  <a:pt x="46586" y="593219"/>
                  <a:pt x="49035" y="596214"/>
                </a:cubicBezTo>
                <a:cubicBezTo>
                  <a:pt x="440989" y="1043352"/>
                  <a:pt x="985936" y="1406685"/>
                  <a:pt x="1343606" y="1459811"/>
                </a:cubicBezTo>
                <a:cubicBezTo>
                  <a:pt x="1349062" y="1461355"/>
                  <a:pt x="1352047" y="1465165"/>
                  <a:pt x="1356784" y="1471856"/>
                </a:cubicBezTo>
                <a:lnTo>
                  <a:pt x="1358329" y="1474018"/>
                </a:lnTo>
                <a:cubicBezTo>
                  <a:pt x="1204717" y="1448177"/>
                  <a:pt x="824398" y="1357781"/>
                  <a:pt x="39151" y="853089"/>
                </a:cubicBezTo>
                <a:lnTo>
                  <a:pt x="14853" y="837544"/>
                </a:lnTo>
                <a:cubicBezTo>
                  <a:pt x="12160" y="835796"/>
                  <a:pt x="8692" y="835796"/>
                  <a:pt x="5999" y="837544"/>
                </a:cubicBezTo>
                <a:cubicBezTo>
                  <a:pt x="1505" y="840490"/>
                  <a:pt x="-771" y="845855"/>
                  <a:pt x="234" y="851134"/>
                </a:cubicBezTo>
                <a:cubicBezTo>
                  <a:pt x="10530" y="919908"/>
                  <a:pt x="765404" y="1347176"/>
                  <a:pt x="1236428" y="1489462"/>
                </a:cubicBezTo>
                <a:cubicBezTo>
                  <a:pt x="993966" y="1507376"/>
                  <a:pt x="759741" y="1444779"/>
                  <a:pt x="532826" y="1384035"/>
                </a:cubicBezTo>
                <a:cubicBezTo>
                  <a:pt x="484333" y="1371062"/>
                  <a:pt x="434193" y="1357678"/>
                  <a:pt x="384878" y="1345323"/>
                </a:cubicBezTo>
                <a:cubicBezTo>
                  <a:pt x="382071" y="1344618"/>
                  <a:pt x="379101" y="1345440"/>
                  <a:pt x="377054" y="1347485"/>
                </a:cubicBezTo>
                <a:cubicBezTo>
                  <a:pt x="375062" y="1349564"/>
                  <a:pt x="374284" y="1352521"/>
                  <a:pt x="374994" y="1355310"/>
                </a:cubicBezTo>
                <a:cubicBezTo>
                  <a:pt x="382819" y="1385270"/>
                  <a:pt x="481760" y="1418114"/>
                  <a:pt x="631766" y="1464753"/>
                </a:cubicBezTo>
                <a:cubicBezTo>
                  <a:pt x="696011" y="1484726"/>
                  <a:pt x="756653" y="1503567"/>
                  <a:pt x="771685" y="1514171"/>
                </a:cubicBezTo>
                <a:cubicBezTo>
                  <a:pt x="775349" y="1515773"/>
                  <a:pt x="778805" y="1517813"/>
                  <a:pt x="781979" y="1520246"/>
                </a:cubicBezTo>
                <a:cubicBezTo>
                  <a:pt x="756344" y="1535175"/>
                  <a:pt x="574935" y="1534351"/>
                  <a:pt x="453446" y="1533733"/>
                </a:cubicBezTo>
                <a:cubicBezTo>
                  <a:pt x="256800" y="1532909"/>
                  <a:pt x="206352" y="1534453"/>
                  <a:pt x="198527" y="1547941"/>
                </a:cubicBezTo>
                <a:cubicBezTo>
                  <a:pt x="196688" y="1551127"/>
                  <a:pt x="196689" y="1555052"/>
                  <a:pt x="198527" y="1558237"/>
                </a:cubicBezTo>
                <a:cubicBezTo>
                  <a:pt x="199846" y="1560609"/>
                  <a:pt x="202302" y="1562129"/>
                  <a:pt x="205014" y="1562253"/>
                </a:cubicBezTo>
                <a:cubicBezTo>
                  <a:pt x="516353" y="1580371"/>
                  <a:pt x="749960" y="1579240"/>
                  <a:pt x="937752" y="1578313"/>
                </a:cubicBezTo>
                <a:cubicBezTo>
                  <a:pt x="1076023" y="1577695"/>
                  <a:pt x="1189481" y="1577181"/>
                  <a:pt x="1291510" y="1584490"/>
                </a:cubicBezTo>
                <a:lnTo>
                  <a:pt x="1281214" y="1586344"/>
                </a:lnTo>
                <a:cubicBezTo>
                  <a:pt x="1245591" y="1593035"/>
                  <a:pt x="1209144" y="1600037"/>
                  <a:pt x="1190510" y="1609611"/>
                </a:cubicBezTo>
                <a:cubicBezTo>
                  <a:pt x="1188198" y="1610830"/>
                  <a:pt x="1186624" y="1613095"/>
                  <a:pt x="1186288" y="1615686"/>
                </a:cubicBezTo>
                <a:cubicBezTo>
                  <a:pt x="986759" y="1627938"/>
                  <a:pt x="757580" y="1628967"/>
                  <a:pt x="645357" y="1592933"/>
                </a:cubicBezTo>
                <a:cubicBezTo>
                  <a:pt x="641069" y="1591596"/>
                  <a:pt x="636508" y="1593989"/>
                  <a:pt x="635171" y="1598277"/>
                </a:cubicBezTo>
                <a:cubicBezTo>
                  <a:pt x="634176" y="1601469"/>
                  <a:pt x="635235" y="1604944"/>
                  <a:pt x="637841" y="1607038"/>
                </a:cubicBezTo>
                <a:cubicBezTo>
                  <a:pt x="776831" y="1717818"/>
                  <a:pt x="1004572" y="1689402"/>
                  <a:pt x="1208630" y="1660679"/>
                </a:cubicBezTo>
                <a:cubicBezTo>
                  <a:pt x="879994" y="1732748"/>
                  <a:pt x="477641" y="1770018"/>
                  <a:pt x="296336" y="1765693"/>
                </a:cubicBezTo>
                <a:cubicBezTo>
                  <a:pt x="293151" y="1765676"/>
                  <a:pt x="290235" y="1767474"/>
                  <a:pt x="288821" y="1770326"/>
                </a:cubicBezTo>
                <a:cubicBezTo>
                  <a:pt x="285701" y="1776112"/>
                  <a:pt x="286223" y="1783182"/>
                  <a:pt x="290158" y="1788447"/>
                </a:cubicBezTo>
                <a:cubicBezTo>
                  <a:pt x="323516" y="1833232"/>
                  <a:pt x="703631" y="1785769"/>
                  <a:pt x="1306130" y="1694756"/>
                </a:cubicBezTo>
                <a:cubicBezTo>
                  <a:pt x="1369447" y="1685284"/>
                  <a:pt x="1424221" y="1676945"/>
                  <a:pt x="1464991" y="1671179"/>
                </a:cubicBezTo>
                <a:cubicBezTo>
                  <a:pt x="1354519" y="1718540"/>
                  <a:pt x="1221911" y="1765693"/>
                  <a:pt x="1082612" y="1815318"/>
                </a:cubicBezTo>
                <a:cubicBezTo>
                  <a:pt x="798453" y="1916318"/>
                  <a:pt x="476406" y="2030805"/>
                  <a:pt x="197189" y="2194712"/>
                </a:cubicBezTo>
                <a:cubicBezTo>
                  <a:pt x="193639" y="2196811"/>
                  <a:pt x="192223" y="2201237"/>
                  <a:pt x="193894" y="2205007"/>
                </a:cubicBezTo>
                <a:cubicBezTo>
                  <a:pt x="195519" y="2209070"/>
                  <a:pt x="200097" y="2211084"/>
                  <a:pt x="204190" y="2209537"/>
                </a:cubicBezTo>
                <a:cubicBezTo>
                  <a:pt x="489482" y="2122334"/>
                  <a:pt x="762727" y="2008052"/>
                  <a:pt x="1027016" y="1897683"/>
                </a:cubicBezTo>
                <a:cubicBezTo>
                  <a:pt x="1152312" y="1845279"/>
                  <a:pt x="1281111" y="1791432"/>
                  <a:pt x="1411557" y="1740263"/>
                </a:cubicBezTo>
                <a:cubicBezTo>
                  <a:pt x="1287391" y="1812332"/>
                  <a:pt x="1135428" y="1885123"/>
                  <a:pt x="987687" y="1956472"/>
                </a:cubicBezTo>
                <a:cubicBezTo>
                  <a:pt x="792070" y="2050264"/>
                  <a:pt x="590482" y="2147249"/>
                  <a:pt x="450254" y="2242483"/>
                </a:cubicBezTo>
                <a:cubicBezTo>
                  <a:pt x="446551" y="2245023"/>
                  <a:pt x="445607" y="2250086"/>
                  <a:pt x="448146" y="2253790"/>
                </a:cubicBezTo>
                <a:cubicBezTo>
                  <a:pt x="450050" y="2256567"/>
                  <a:pt x="453467" y="2257883"/>
                  <a:pt x="456741" y="2257104"/>
                </a:cubicBezTo>
                <a:cubicBezTo>
                  <a:pt x="588731" y="2223951"/>
                  <a:pt x="755932" y="2127379"/>
                  <a:pt x="932605" y="2025349"/>
                </a:cubicBezTo>
                <a:cubicBezTo>
                  <a:pt x="1185054" y="1879563"/>
                  <a:pt x="1534897" y="1721834"/>
                  <a:pt x="1600482" y="1713804"/>
                </a:cubicBezTo>
                <a:cubicBezTo>
                  <a:pt x="1601098" y="1713804"/>
                  <a:pt x="1695407" y="1724100"/>
                  <a:pt x="1695921" y="1723584"/>
                </a:cubicBezTo>
                <a:cubicBezTo>
                  <a:pt x="1716513" y="1727600"/>
                  <a:pt x="1906055" y="1767237"/>
                  <a:pt x="1929426" y="1782887"/>
                </a:cubicBezTo>
                <a:cubicBezTo>
                  <a:pt x="1932927" y="1793182"/>
                  <a:pt x="1957636" y="1852589"/>
                  <a:pt x="1961960" y="1860001"/>
                </a:cubicBezTo>
                <a:cubicBezTo>
                  <a:pt x="1971741" y="1876268"/>
                  <a:pt x="1991612" y="1909626"/>
                  <a:pt x="2053901" y="2064163"/>
                </a:cubicBezTo>
                <a:cubicBezTo>
                  <a:pt x="2001495" y="2048926"/>
                  <a:pt x="1950944" y="2021540"/>
                  <a:pt x="1902658" y="1994873"/>
                </a:cubicBezTo>
                <a:cubicBezTo>
                  <a:pt x="1836251" y="1958531"/>
                  <a:pt x="1767579" y="1920950"/>
                  <a:pt x="1691700" y="1913127"/>
                </a:cubicBezTo>
                <a:cubicBezTo>
                  <a:pt x="1687235" y="1912635"/>
                  <a:pt x="1683217" y="1915856"/>
                  <a:pt x="1682726" y="1920321"/>
                </a:cubicBezTo>
                <a:cubicBezTo>
                  <a:pt x="1682416" y="1923136"/>
                  <a:pt x="1683592" y="1925910"/>
                  <a:pt x="1685832" y="1927644"/>
                </a:cubicBezTo>
                <a:cubicBezTo>
                  <a:pt x="1790375" y="2006216"/>
                  <a:pt x="1909724" y="2062844"/>
                  <a:pt x="2036707" y="2094124"/>
                </a:cubicBezTo>
                <a:cubicBezTo>
                  <a:pt x="1750591" y="2148382"/>
                  <a:pt x="1285127" y="2226010"/>
                  <a:pt x="1211101" y="2345543"/>
                </a:cubicBezTo>
                <a:cubicBezTo>
                  <a:pt x="1209263" y="2348559"/>
                  <a:pt x="1209553" y="2352410"/>
                  <a:pt x="1211822" y="2355118"/>
                </a:cubicBezTo>
                <a:cubicBezTo>
                  <a:pt x="1214148" y="2357784"/>
                  <a:pt x="1217903" y="2358691"/>
                  <a:pt x="1221191" y="2357382"/>
                </a:cubicBezTo>
                <a:cubicBezTo>
                  <a:pt x="1518117" y="2233835"/>
                  <a:pt x="1811438" y="2157545"/>
                  <a:pt x="2035059" y="2144675"/>
                </a:cubicBezTo>
                <a:cubicBezTo>
                  <a:pt x="1806187" y="2247632"/>
                  <a:pt x="1526661" y="2446852"/>
                  <a:pt x="1368521" y="2622289"/>
                </a:cubicBezTo>
                <a:cubicBezTo>
                  <a:pt x="1366584" y="2624440"/>
                  <a:pt x="1365921" y="2627450"/>
                  <a:pt x="1366771" y="2630216"/>
                </a:cubicBezTo>
                <a:cubicBezTo>
                  <a:pt x="1367615" y="2632951"/>
                  <a:pt x="1369850" y="2635030"/>
                  <a:pt x="1372639" y="2635673"/>
                </a:cubicBezTo>
                <a:cubicBezTo>
                  <a:pt x="1403526" y="2643189"/>
                  <a:pt x="1503805" y="2549808"/>
                  <a:pt x="1693862" y="2410611"/>
                </a:cubicBezTo>
                <a:cubicBezTo>
                  <a:pt x="1833677" y="2308272"/>
                  <a:pt x="2085096" y="2145911"/>
                  <a:pt x="2110731" y="2164443"/>
                </a:cubicBezTo>
                <a:cubicBezTo>
                  <a:pt x="2111485" y="2165931"/>
                  <a:pt x="2111485" y="2167690"/>
                  <a:pt x="2110731" y="2169178"/>
                </a:cubicBezTo>
                <a:cubicBezTo>
                  <a:pt x="2106717" y="2179474"/>
                  <a:pt x="2077478" y="2187813"/>
                  <a:pt x="2056165" y="2194094"/>
                </a:cubicBezTo>
                <a:cubicBezTo>
                  <a:pt x="2027028" y="2202742"/>
                  <a:pt x="2005717" y="2209022"/>
                  <a:pt x="2006334" y="2223951"/>
                </a:cubicBezTo>
                <a:cubicBezTo>
                  <a:pt x="2004912" y="2229003"/>
                  <a:pt x="2006153" y="2234432"/>
                  <a:pt x="2009628" y="2238365"/>
                </a:cubicBezTo>
                <a:cubicBezTo>
                  <a:pt x="2015497" y="2243925"/>
                  <a:pt x="2023425" y="2241968"/>
                  <a:pt x="2035574" y="2238879"/>
                </a:cubicBezTo>
                <a:cubicBezTo>
                  <a:pt x="2047123" y="2235709"/>
                  <a:pt x="2058947" y="2233640"/>
                  <a:pt x="2070888" y="2232702"/>
                </a:cubicBezTo>
                <a:cubicBezTo>
                  <a:pt x="2070276" y="2237910"/>
                  <a:pt x="2072422" y="2243060"/>
                  <a:pt x="2076550" y="2246292"/>
                </a:cubicBezTo>
                <a:cubicBezTo>
                  <a:pt x="2088288" y="2254838"/>
                  <a:pt x="2108467" y="2243101"/>
                  <a:pt x="2149340" y="2213758"/>
                </a:cubicBezTo>
                <a:cubicBezTo>
                  <a:pt x="2154693" y="2210053"/>
                  <a:pt x="2160460" y="2205830"/>
                  <a:pt x="2163651" y="2203463"/>
                </a:cubicBezTo>
                <a:cubicBezTo>
                  <a:pt x="2173947" y="2208920"/>
                  <a:pt x="2181463" y="2211906"/>
                  <a:pt x="2187125" y="2207170"/>
                </a:cubicBezTo>
                <a:cubicBezTo>
                  <a:pt x="2192788" y="2202433"/>
                  <a:pt x="2190729" y="2194711"/>
                  <a:pt x="2188052" y="2186579"/>
                </a:cubicBezTo>
                <a:cubicBezTo>
                  <a:pt x="2184757" y="2176283"/>
                  <a:pt x="2180227" y="2162898"/>
                  <a:pt x="2188052" y="2153529"/>
                </a:cubicBezTo>
                <a:cubicBezTo>
                  <a:pt x="2195876" y="2144161"/>
                  <a:pt x="2213996" y="2136541"/>
                  <a:pt x="2263210" y="2138600"/>
                </a:cubicBezTo>
                <a:cubicBezTo>
                  <a:pt x="2235823" y="2149514"/>
                  <a:pt x="2218527" y="2161869"/>
                  <a:pt x="2216056" y="2173194"/>
                </a:cubicBezTo>
                <a:cubicBezTo>
                  <a:pt x="2214878" y="2177980"/>
                  <a:pt x="2216610" y="2183014"/>
                  <a:pt x="2220483" y="2186063"/>
                </a:cubicBezTo>
                <a:cubicBezTo>
                  <a:pt x="2230058" y="2194094"/>
                  <a:pt x="2252400" y="2190491"/>
                  <a:pt x="2274227" y="2184211"/>
                </a:cubicBezTo>
                <a:cubicBezTo>
                  <a:pt x="2256002" y="2200684"/>
                  <a:pt x="2256724" y="2203772"/>
                  <a:pt x="2260430" y="2209022"/>
                </a:cubicBezTo>
                <a:cubicBezTo>
                  <a:pt x="2266608" y="2217671"/>
                  <a:pt x="2270726" y="2215200"/>
                  <a:pt x="2340735" y="2173708"/>
                </a:cubicBezTo>
                <a:cubicBezTo>
                  <a:pt x="2396024" y="2140969"/>
                  <a:pt x="2478697" y="2091962"/>
                  <a:pt x="2537382" y="2068076"/>
                </a:cubicBezTo>
                <a:cubicBezTo>
                  <a:pt x="2326220" y="2198006"/>
                  <a:pt x="1867447" y="2495859"/>
                  <a:pt x="1780037" y="2626407"/>
                </a:cubicBezTo>
                <a:cubicBezTo>
                  <a:pt x="1777885" y="2629630"/>
                  <a:pt x="1778271" y="2633916"/>
                  <a:pt x="1780964" y="2636703"/>
                </a:cubicBezTo>
                <a:cubicBezTo>
                  <a:pt x="1783742" y="2639390"/>
                  <a:pt x="1788003" y="2639817"/>
                  <a:pt x="1791259" y="2637732"/>
                </a:cubicBezTo>
                <a:cubicBezTo>
                  <a:pt x="1874859" y="2582342"/>
                  <a:pt x="1962784" y="2514185"/>
                  <a:pt x="2055958" y="2441189"/>
                </a:cubicBezTo>
                <a:cubicBezTo>
                  <a:pt x="2240457" y="2297050"/>
                  <a:pt x="2431132" y="2148999"/>
                  <a:pt x="2614290" y="2080842"/>
                </a:cubicBezTo>
                <a:cubicBezTo>
                  <a:pt x="2566828" y="2213758"/>
                  <a:pt x="2268976" y="2435732"/>
                  <a:pt x="2123087" y="2544145"/>
                </a:cubicBezTo>
                <a:cubicBezTo>
                  <a:pt x="2074183" y="2580591"/>
                  <a:pt x="2041854" y="2604683"/>
                  <a:pt x="2031662" y="2615287"/>
                </a:cubicBezTo>
                <a:cubicBezTo>
                  <a:pt x="2029471" y="2617556"/>
                  <a:pt x="2028789" y="2620886"/>
                  <a:pt x="2029911" y="2623833"/>
                </a:cubicBezTo>
                <a:cubicBezTo>
                  <a:pt x="2031050" y="2626805"/>
                  <a:pt x="2033836" y="2628824"/>
                  <a:pt x="2037015" y="2628981"/>
                </a:cubicBezTo>
                <a:lnTo>
                  <a:pt x="2038148" y="2628981"/>
                </a:lnTo>
                <a:cubicBezTo>
                  <a:pt x="2039077" y="2630122"/>
                  <a:pt x="2040281" y="2631009"/>
                  <a:pt x="2041649" y="2631555"/>
                </a:cubicBezTo>
                <a:cubicBezTo>
                  <a:pt x="2043687" y="2632425"/>
                  <a:pt x="2045992" y="2632425"/>
                  <a:pt x="2048031" y="2631555"/>
                </a:cubicBezTo>
                <a:cubicBezTo>
                  <a:pt x="2198657" y="2562573"/>
                  <a:pt x="2293376" y="2479180"/>
                  <a:pt x="2362460" y="2418332"/>
                </a:cubicBezTo>
                <a:cubicBezTo>
                  <a:pt x="2387169" y="2396609"/>
                  <a:pt x="2408069" y="2378180"/>
                  <a:pt x="2426705" y="2364692"/>
                </a:cubicBezTo>
                <a:cubicBezTo>
                  <a:pt x="2392625" y="2459412"/>
                  <a:pt x="2307687" y="2628157"/>
                  <a:pt x="2277418" y="2678914"/>
                </a:cubicBezTo>
                <a:cubicBezTo>
                  <a:pt x="2275274" y="2682862"/>
                  <a:pt x="2276737" y="2687801"/>
                  <a:pt x="2280684" y="2689944"/>
                </a:cubicBezTo>
                <a:cubicBezTo>
                  <a:pt x="2283528" y="2691488"/>
                  <a:pt x="2287015" y="2691199"/>
                  <a:pt x="2289567" y="2689211"/>
                </a:cubicBezTo>
                <a:cubicBezTo>
                  <a:pt x="2295436" y="2684268"/>
                  <a:pt x="2301407" y="2679429"/>
                  <a:pt x="2307173" y="2674487"/>
                </a:cubicBezTo>
                <a:cubicBezTo>
                  <a:pt x="2246634" y="2738115"/>
                  <a:pt x="2191449" y="2800815"/>
                  <a:pt x="2149238" y="2867325"/>
                </a:cubicBezTo>
                <a:cubicBezTo>
                  <a:pt x="2147150" y="2870631"/>
                  <a:pt x="2147713" y="2874956"/>
                  <a:pt x="2150575" y="2877621"/>
                </a:cubicBezTo>
                <a:cubicBezTo>
                  <a:pt x="2156584" y="2883742"/>
                  <a:pt x="2164982" y="2886905"/>
                  <a:pt x="2173535" y="2886269"/>
                </a:cubicBezTo>
                <a:cubicBezTo>
                  <a:pt x="2196906" y="2884313"/>
                  <a:pt x="2219660" y="2854661"/>
                  <a:pt x="2245605" y="2820273"/>
                </a:cubicBezTo>
                <a:cubicBezTo>
                  <a:pt x="2238740" y="2841895"/>
                  <a:pt x="2231637" y="2864338"/>
                  <a:pt x="2224293" y="2887607"/>
                </a:cubicBezTo>
                <a:cubicBezTo>
                  <a:pt x="2180124" y="3025671"/>
                  <a:pt x="2130088" y="3182164"/>
                  <a:pt x="2117425" y="3348748"/>
                </a:cubicBezTo>
                <a:cubicBezTo>
                  <a:pt x="2117127" y="3352845"/>
                  <a:pt x="2119894" y="3356534"/>
                  <a:pt x="2123910" y="3357396"/>
                </a:cubicBezTo>
                <a:lnTo>
                  <a:pt x="2126897" y="3357396"/>
                </a:lnTo>
                <a:cubicBezTo>
                  <a:pt x="2130398" y="3357399"/>
                  <a:pt x="2133509" y="3355159"/>
                  <a:pt x="2134618" y="3351836"/>
                </a:cubicBezTo>
                <a:cubicBezTo>
                  <a:pt x="2155209" y="3289342"/>
                  <a:pt x="2174770" y="3224170"/>
                  <a:pt x="2193405" y="3161161"/>
                </a:cubicBezTo>
                <a:cubicBezTo>
                  <a:pt x="2268255" y="2908198"/>
                  <a:pt x="2345575" y="2646380"/>
                  <a:pt x="2554885" y="2464972"/>
                </a:cubicBezTo>
                <a:cubicBezTo>
                  <a:pt x="2602554" y="2428525"/>
                  <a:pt x="2650531" y="2337923"/>
                  <a:pt x="2688728" y="2265236"/>
                </a:cubicBezTo>
                <a:lnTo>
                  <a:pt x="2691507" y="2259883"/>
                </a:lnTo>
                <a:cubicBezTo>
                  <a:pt x="2651972" y="2383018"/>
                  <a:pt x="2605642" y="2509243"/>
                  <a:pt x="2591228" y="2523245"/>
                </a:cubicBezTo>
                <a:cubicBezTo>
                  <a:pt x="2586814" y="2523679"/>
                  <a:pt x="2583588" y="2527609"/>
                  <a:pt x="2584022" y="2532023"/>
                </a:cubicBezTo>
                <a:cubicBezTo>
                  <a:pt x="2584298" y="2534820"/>
                  <a:pt x="2586016" y="2537271"/>
                  <a:pt x="2588551" y="2538483"/>
                </a:cubicBezTo>
                <a:cubicBezTo>
                  <a:pt x="2592518" y="2540402"/>
                  <a:pt x="2597146" y="2540402"/>
                  <a:pt x="2601112" y="2538482"/>
                </a:cubicBezTo>
                <a:cubicBezTo>
                  <a:pt x="2605496" y="2536358"/>
                  <a:pt x="2609388" y="2533343"/>
                  <a:pt x="2612540" y="2529629"/>
                </a:cubicBezTo>
                <a:cubicBezTo>
                  <a:pt x="2559415" y="2623833"/>
                  <a:pt x="2494861" y="2723289"/>
                  <a:pt x="2437000" y="2812346"/>
                </a:cubicBezTo>
                <a:cubicBezTo>
                  <a:pt x="2359268" y="2932084"/>
                  <a:pt x="2292140" y="3035349"/>
                  <a:pt x="2267226" y="3100109"/>
                </a:cubicBezTo>
                <a:cubicBezTo>
                  <a:pt x="2265595" y="3104295"/>
                  <a:pt x="2267669" y="3109009"/>
                  <a:pt x="2271855" y="3110639"/>
                </a:cubicBezTo>
                <a:cubicBezTo>
                  <a:pt x="2275390" y="3112015"/>
                  <a:pt x="2279407" y="3110764"/>
                  <a:pt x="2281537" y="3107624"/>
                </a:cubicBezTo>
                <a:cubicBezTo>
                  <a:pt x="2298832" y="3082812"/>
                  <a:pt x="2318910" y="3054705"/>
                  <a:pt x="2340839" y="3024023"/>
                </a:cubicBezTo>
                <a:cubicBezTo>
                  <a:pt x="2503098" y="2797006"/>
                  <a:pt x="2774490" y="2417200"/>
                  <a:pt x="2756781" y="2176591"/>
                </a:cubicBezTo>
                <a:cubicBezTo>
                  <a:pt x="2756820" y="2175906"/>
                  <a:pt x="2756820" y="2175218"/>
                  <a:pt x="2756782" y="2174532"/>
                </a:cubicBezTo>
                <a:cubicBezTo>
                  <a:pt x="2749780" y="2153941"/>
                  <a:pt x="2750501" y="2140453"/>
                  <a:pt x="2759047" y="2132217"/>
                </a:cubicBezTo>
                <a:cubicBezTo>
                  <a:pt x="2804038" y="2088153"/>
                  <a:pt x="3264870" y="2212935"/>
                  <a:pt x="3492712" y="2296948"/>
                </a:cubicBezTo>
                <a:cubicBezTo>
                  <a:pt x="3758648" y="2395065"/>
                  <a:pt x="3795403" y="2399904"/>
                  <a:pt x="3844205" y="2387754"/>
                </a:cubicBezTo>
                <a:cubicBezTo>
                  <a:pt x="3867781" y="2382092"/>
                  <a:pt x="3861398" y="2341424"/>
                  <a:pt x="3845336" y="2302713"/>
                </a:cubicBezTo>
                <a:cubicBezTo>
                  <a:pt x="3844719" y="2300705"/>
                  <a:pt x="3843194" y="2299104"/>
                  <a:pt x="3841218" y="2298388"/>
                </a:cubicBezTo>
                <a:cubicBezTo>
                  <a:pt x="3643646" y="2260810"/>
                  <a:pt x="3614716" y="2253500"/>
                  <a:pt x="3492299" y="2224878"/>
                </a:cubicBezTo>
                <a:cubicBezTo>
                  <a:pt x="3409421" y="2205522"/>
                  <a:pt x="3232748" y="2114921"/>
                  <a:pt x="3181784" y="2090520"/>
                </a:cubicBezTo>
                <a:cubicBezTo>
                  <a:pt x="3176740" y="2081666"/>
                  <a:pt x="3201244" y="2026791"/>
                  <a:pt x="3227086" y="1968620"/>
                </a:cubicBezTo>
                <a:cubicBezTo>
                  <a:pt x="3319128" y="1762193"/>
                  <a:pt x="3510524" y="1332659"/>
                  <a:pt x="3542337" y="671372"/>
                </a:cubicBezTo>
                <a:cubicBezTo>
                  <a:pt x="3542549" y="666885"/>
                  <a:pt x="3539083" y="663076"/>
                  <a:pt x="3534596" y="662864"/>
                </a:cubicBezTo>
                <a:cubicBezTo>
                  <a:pt x="3530649" y="662678"/>
                  <a:pt x="3527140" y="665355"/>
                  <a:pt x="3526276" y="669210"/>
                </a:cubicBezTo>
                <a:cubicBezTo>
                  <a:pt x="3505685" y="763930"/>
                  <a:pt x="3487462" y="854531"/>
                  <a:pt x="3469857" y="943073"/>
                </a:cubicBezTo>
                <a:cubicBezTo>
                  <a:pt x="3401801" y="1284476"/>
                  <a:pt x="3342911" y="1579342"/>
                  <a:pt x="3175710" y="1935469"/>
                </a:cubicBezTo>
                <a:cubicBezTo>
                  <a:pt x="3142867" y="1991065"/>
                  <a:pt x="3127733" y="2060560"/>
                  <a:pt x="3122379" y="2086196"/>
                </a:cubicBezTo>
                <a:cubicBezTo>
                  <a:pt x="3109818" y="2088872"/>
                  <a:pt x="3053707" y="2067561"/>
                  <a:pt x="3012422" y="2051911"/>
                </a:cubicBezTo>
                <a:cubicBezTo>
                  <a:pt x="2988743" y="2042954"/>
                  <a:pt x="2964547" y="2033792"/>
                  <a:pt x="2941692" y="2025966"/>
                </a:cubicBezTo>
                <a:cubicBezTo>
                  <a:pt x="3032396" y="1960898"/>
                  <a:pt x="3074917" y="1888828"/>
                  <a:pt x="3107348" y="1826849"/>
                </a:cubicBezTo>
                <a:cubicBezTo>
                  <a:pt x="3201244" y="1692389"/>
                  <a:pt x="3401082" y="1120570"/>
                  <a:pt x="3372357" y="1030483"/>
                </a:cubicBezTo>
                <a:cubicBezTo>
                  <a:pt x="3371201" y="1026955"/>
                  <a:pt x="3367828" y="1024636"/>
                  <a:pt x="3364120" y="1024820"/>
                </a:cubicBezTo>
                <a:cubicBezTo>
                  <a:pt x="3360433" y="1025025"/>
                  <a:pt x="3357347" y="1027689"/>
                  <a:pt x="3356604" y="1031307"/>
                </a:cubicBezTo>
                <a:cubicBezTo>
                  <a:pt x="3310789" y="1256781"/>
                  <a:pt x="3148530" y="1641426"/>
                  <a:pt x="3024365" y="1868958"/>
                </a:cubicBezTo>
                <a:cubicBezTo>
                  <a:pt x="2975667" y="1924863"/>
                  <a:pt x="2920275" y="1983446"/>
                  <a:pt x="2896390" y="2002184"/>
                </a:cubicBezTo>
                <a:lnTo>
                  <a:pt x="2896906" y="2001257"/>
                </a:lnTo>
                <a:cubicBezTo>
                  <a:pt x="3045265" y="1805641"/>
                  <a:pt x="3415907" y="861018"/>
                  <a:pt x="3435366" y="796669"/>
                </a:cubicBezTo>
                <a:cubicBezTo>
                  <a:pt x="3441029" y="777726"/>
                  <a:pt x="3444735" y="759194"/>
                  <a:pt x="3448235" y="741382"/>
                </a:cubicBezTo>
                <a:cubicBezTo>
                  <a:pt x="3453280" y="715129"/>
                  <a:pt x="3457810" y="692478"/>
                  <a:pt x="3467283" y="677549"/>
                </a:cubicBezTo>
                <a:cubicBezTo>
                  <a:pt x="3469796" y="673900"/>
                  <a:pt x="3468925" y="668911"/>
                  <a:pt x="3465326" y="666327"/>
                </a:cubicBezTo>
                <a:lnTo>
                  <a:pt x="3456575" y="659841"/>
                </a:lnTo>
                <a:cubicBezTo>
                  <a:pt x="3453114" y="657287"/>
                  <a:pt x="3448270" y="657825"/>
                  <a:pt x="3445456" y="661076"/>
                </a:cubicBezTo>
                <a:cubicBezTo>
                  <a:pt x="3410965" y="701538"/>
                  <a:pt x="3389138" y="762180"/>
                  <a:pt x="3368033" y="820968"/>
                </a:cubicBezTo>
                <a:lnTo>
                  <a:pt x="3363399" y="834043"/>
                </a:lnTo>
                <a:cubicBezTo>
                  <a:pt x="3273003" y="1092051"/>
                  <a:pt x="3044956" y="1711127"/>
                  <a:pt x="2859841" y="1951014"/>
                </a:cubicBezTo>
                <a:cubicBezTo>
                  <a:pt x="2858913" y="1948544"/>
                  <a:pt x="2857987" y="1946072"/>
                  <a:pt x="2857164" y="1943498"/>
                </a:cubicBezTo>
                <a:cubicBezTo>
                  <a:pt x="2859199" y="1943199"/>
                  <a:pt x="2861041" y="1942131"/>
                  <a:pt x="2862312" y="1940513"/>
                </a:cubicBezTo>
                <a:cubicBezTo>
                  <a:pt x="2920173" y="1865972"/>
                  <a:pt x="2945604" y="1778769"/>
                  <a:pt x="2970210" y="1694344"/>
                </a:cubicBezTo>
                <a:cubicBezTo>
                  <a:pt x="2998420" y="1597463"/>
                  <a:pt x="3025086" y="1505935"/>
                  <a:pt x="3097257" y="1436233"/>
                </a:cubicBezTo>
                <a:cubicBezTo>
                  <a:pt x="3099414" y="1434123"/>
                  <a:pt x="3100243" y="1431002"/>
                  <a:pt x="3099419" y="1428100"/>
                </a:cubicBezTo>
                <a:cubicBezTo>
                  <a:pt x="3098587" y="1425202"/>
                  <a:pt x="3096202" y="1423015"/>
                  <a:pt x="3093242" y="1422437"/>
                </a:cubicBezTo>
                <a:cubicBezTo>
                  <a:pt x="3083166" y="1419779"/>
                  <a:pt x="3072435" y="1421499"/>
                  <a:pt x="3063694" y="1427174"/>
                </a:cubicBezTo>
                <a:cubicBezTo>
                  <a:pt x="3055550" y="1433484"/>
                  <a:pt x="3049868" y="1442444"/>
                  <a:pt x="3047633" y="1452501"/>
                </a:cubicBezTo>
                <a:cubicBezTo>
                  <a:pt x="3045374" y="1452861"/>
                  <a:pt x="3043265" y="1453860"/>
                  <a:pt x="3041558" y="1455384"/>
                </a:cubicBezTo>
                <a:cubicBezTo>
                  <a:pt x="3041559" y="1454353"/>
                  <a:pt x="3041558" y="1453222"/>
                  <a:pt x="3041558" y="1452191"/>
                </a:cubicBezTo>
                <a:cubicBezTo>
                  <a:pt x="3040331" y="1444132"/>
                  <a:pt x="3035724" y="1436980"/>
                  <a:pt x="3028895" y="1432527"/>
                </a:cubicBezTo>
                <a:cubicBezTo>
                  <a:pt x="3025160" y="1430033"/>
                  <a:pt x="3020108" y="1431039"/>
                  <a:pt x="3017615" y="1434775"/>
                </a:cubicBezTo>
                <a:cubicBezTo>
                  <a:pt x="3016170" y="1436938"/>
                  <a:pt x="3015847" y="1439662"/>
                  <a:pt x="3016746" y="1442102"/>
                </a:cubicBezTo>
                <a:cubicBezTo>
                  <a:pt x="3021791" y="1456001"/>
                  <a:pt x="3013657" y="1466503"/>
                  <a:pt x="3000170" y="1482461"/>
                </a:cubicBezTo>
                <a:cubicBezTo>
                  <a:pt x="2996875" y="1486373"/>
                  <a:pt x="2993477" y="1490286"/>
                  <a:pt x="2990390" y="1494404"/>
                </a:cubicBezTo>
                <a:lnTo>
                  <a:pt x="3003259" y="1454045"/>
                </a:lnTo>
                <a:cubicBezTo>
                  <a:pt x="3020349" y="1400611"/>
                  <a:pt x="3041352" y="1334512"/>
                  <a:pt x="3046912" y="1323188"/>
                </a:cubicBezTo>
                <a:cubicBezTo>
                  <a:pt x="3048742" y="1321659"/>
                  <a:pt x="3049799" y="1319396"/>
                  <a:pt x="3049795" y="1317010"/>
                </a:cubicBezTo>
                <a:cubicBezTo>
                  <a:pt x="3051545" y="1309288"/>
                  <a:pt x="3072034" y="1267386"/>
                  <a:pt x="3093654" y="1223114"/>
                </a:cubicBezTo>
                <a:cubicBezTo>
                  <a:pt x="3137926" y="1132615"/>
                  <a:pt x="3204847" y="995890"/>
                  <a:pt x="3228732" y="917231"/>
                </a:cubicBezTo>
                <a:cubicBezTo>
                  <a:pt x="3229038" y="916050"/>
                  <a:pt x="3229038" y="914810"/>
                  <a:pt x="3228732" y="913628"/>
                </a:cubicBezTo>
                <a:cubicBezTo>
                  <a:pt x="3226982" y="902817"/>
                  <a:pt x="3221629" y="899832"/>
                  <a:pt x="3217511" y="899317"/>
                </a:cubicBezTo>
                <a:cubicBezTo>
                  <a:pt x="3201346" y="897258"/>
                  <a:pt x="3184771" y="928557"/>
                  <a:pt x="3127630" y="1053752"/>
                </a:cubicBezTo>
                <a:cubicBezTo>
                  <a:pt x="3098184" y="1118408"/>
                  <a:pt x="3067709" y="1185432"/>
                  <a:pt x="3045780" y="1218481"/>
                </a:cubicBezTo>
                <a:cubicBezTo>
                  <a:pt x="3045257" y="1219268"/>
                  <a:pt x="3044875" y="1220139"/>
                  <a:pt x="3044648" y="1221055"/>
                </a:cubicBezTo>
                <a:cubicBezTo>
                  <a:pt x="3020768" y="1270099"/>
                  <a:pt x="2993416" y="1317373"/>
                  <a:pt x="2962797" y="1362518"/>
                </a:cubicBezTo>
                <a:cubicBezTo>
                  <a:pt x="3060708" y="1172048"/>
                  <a:pt x="3125674" y="890155"/>
                  <a:pt x="3138647" y="592920"/>
                </a:cubicBezTo>
                <a:cubicBezTo>
                  <a:pt x="3138767" y="588817"/>
                  <a:pt x="3135885" y="585236"/>
                  <a:pt x="3131851" y="584477"/>
                </a:cubicBezTo>
                <a:cubicBezTo>
                  <a:pt x="3127804" y="583782"/>
                  <a:pt x="3123876" y="586210"/>
                  <a:pt x="3122688" y="590139"/>
                </a:cubicBezTo>
                <a:cubicBezTo>
                  <a:pt x="3095199" y="680843"/>
                  <a:pt x="3080168" y="781638"/>
                  <a:pt x="3064312" y="888713"/>
                </a:cubicBezTo>
                <a:cubicBezTo>
                  <a:pt x="3035793" y="1080005"/>
                  <a:pt x="3006348" y="1277373"/>
                  <a:pt x="2900096" y="1408642"/>
                </a:cubicBezTo>
                <a:cubicBezTo>
                  <a:pt x="2961151" y="1147339"/>
                  <a:pt x="2980917" y="888095"/>
                  <a:pt x="3000170" y="578814"/>
                </a:cubicBezTo>
                <a:cubicBezTo>
                  <a:pt x="3000271" y="577891"/>
                  <a:pt x="3000271" y="576958"/>
                  <a:pt x="3000170" y="576035"/>
                </a:cubicBezTo>
                <a:cubicBezTo>
                  <a:pt x="2999140" y="572637"/>
                  <a:pt x="2995846" y="562238"/>
                  <a:pt x="2987198" y="563062"/>
                </a:cubicBezTo>
                <a:cubicBezTo>
                  <a:pt x="2973299" y="564401"/>
                  <a:pt x="2969180" y="582932"/>
                  <a:pt x="2948794" y="812010"/>
                </a:cubicBezTo>
                <a:cubicBezTo>
                  <a:pt x="2934587" y="972622"/>
                  <a:pt x="2907612" y="1271607"/>
                  <a:pt x="2877961" y="1278092"/>
                </a:cubicBezTo>
                <a:cubicBezTo>
                  <a:pt x="2876005" y="1278092"/>
                  <a:pt x="2858194" y="1270474"/>
                  <a:pt x="2831528" y="1118923"/>
                </a:cubicBezTo>
                <a:cubicBezTo>
                  <a:pt x="2831139" y="1116571"/>
                  <a:pt x="2829699" y="1114523"/>
                  <a:pt x="2827615" y="1113364"/>
                </a:cubicBezTo>
                <a:cubicBezTo>
                  <a:pt x="2815467" y="1106259"/>
                  <a:pt x="2818555" y="1073827"/>
                  <a:pt x="2821438" y="1042528"/>
                </a:cubicBezTo>
                <a:cubicBezTo>
                  <a:pt x="2825968" y="993419"/>
                  <a:pt x="2831116" y="937926"/>
                  <a:pt x="2789934" y="918981"/>
                </a:cubicBezTo>
                <a:cubicBezTo>
                  <a:pt x="2787662" y="917859"/>
                  <a:pt x="2784998" y="917859"/>
                  <a:pt x="2782726" y="918981"/>
                </a:cubicBezTo>
                <a:cubicBezTo>
                  <a:pt x="2773255" y="924232"/>
                  <a:pt x="2768828" y="924232"/>
                  <a:pt x="2767798" y="923511"/>
                </a:cubicBezTo>
                <a:cubicBezTo>
                  <a:pt x="2762650" y="920011"/>
                  <a:pt x="2765637" y="894581"/>
                  <a:pt x="2767798" y="879343"/>
                </a:cubicBezTo>
                <a:cubicBezTo>
                  <a:pt x="2771082" y="862157"/>
                  <a:pt x="2771360" y="844530"/>
                  <a:pt x="2768622" y="827248"/>
                </a:cubicBezTo>
                <a:cubicBezTo>
                  <a:pt x="2767634" y="823469"/>
                  <a:pt x="2764071" y="820948"/>
                  <a:pt x="2760179" y="821276"/>
                </a:cubicBezTo>
                <a:cubicBezTo>
                  <a:pt x="2737426" y="822821"/>
                  <a:pt x="2735366" y="814275"/>
                  <a:pt x="2732381" y="789256"/>
                </a:cubicBezTo>
                <a:cubicBezTo>
                  <a:pt x="2732056" y="786349"/>
                  <a:pt x="2730158" y="783855"/>
                  <a:pt x="2727439" y="782771"/>
                </a:cubicBezTo>
                <a:cubicBezTo>
                  <a:pt x="2724786" y="781545"/>
                  <a:pt x="2721666" y="781945"/>
                  <a:pt x="2719409" y="783800"/>
                </a:cubicBezTo>
                <a:cubicBezTo>
                  <a:pt x="2650531" y="836925"/>
                  <a:pt x="2640132" y="902612"/>
                  <a:pt x="2690170" y="968606"/>
                </a:cubicBezTo>
                <a:cubicBezTo>
                  <a:pt x="2691274" y="970110"/>
                  <a:pt x="2692881" y="971170"/>
                  <a:pt x="2694700" y="971592"/>
                </a:cubicBezTo>
                <a:cubicBezTo>
                  <a:pt x="2698042" y="972563"/>
                  <a:pt x="2701561" y="972773"/>
                  <a:pt x="2704995" y="972210"/>
                </a:cubicBezTo>
                <a:cubicBezTo>
                  <a:pt x="2701180" y="1010683"/>
                  <a:pt x="2691854" y="1048408"/>
                  <a:pt x="2677299" y="1084226"/>
                </a:cubicBezTo>
                <a:cubicBezTo>
                  <a:pt x="2651355" y="1054059"/>
                  <a:pt x="2654753" y="1014216"/>
                  <a:pt x="2658252" y="972107"/>
                </a:cubicBezTo>
                <a:cubicBezTo>
                  <a:pt x="2660930" y="941220"/>
                  <a:pt x="2663607" y="909303"/>
                  <a:pt x="2652899" y="882328"/>
                </a:cubicBezTo>
                <a:cubicBezTo>
                  <a:pt x="2654668" y="880889"/>
                  <a:pt x="2656166" y="879146"/>
                  <a:pt x="2657326" y="877181"/>
                </a:cubicBezTo>
                <a:cubicBezTo>
                  <a:pt x="2662577" y="867607"/>
                  <a:pt x="2658871" y="855767"/>
                  <a:pt x="2654855" y="843205"/>
                </a:cubicBezTo>
                <a:cubicBezTo>
                  <a:pt x="2653302" y="838741"/>
                  <a:pt x="2652097" y="834164"/>
                  <a:pt x="2651251" y="829513"/>
                </a:cubicBezTo>
                <a:lnTo>
                  <a:pt x="2651252" y="824261"/>
                </a:lnTo>
                <a:cubicBezTo>
                  <a:pt x="2651374" y="819922"/>
                  <a:pt x="2648065" y="816251"/>
                  <a:pt x="2643736" y="815922"/>
                </a:cubicBezTo>
                <a:lnTo>
                  <a:pt x="2638588" y="815923"/>
                </a:lnTo>
                <a:cubicBezTo>
                  <a:pt x="2616967" y="814275"/>
                  <a:pt x="2611099" y="827762"/>
                  <a:pt x="2609864" y="831983"/>
                </a:cubicBezTo>
                <a:cubicBezTo>
                  <a:pt x="2605230" y="846912"/>
                  <a:pt x="2616246" y="865960"/>
                  <a:pt x="2625616" y="876358"/>
                </a:cubicBezTo>
                <a:cubicBezTo>
                  <a:pt x="2625616" y="890155"/>
                  <a:pt x="2625616" y="902715"/>
                  <a:pt x="2625616" y="914863"/>
                </a:cubicBezTo>
                <a:cubicBezTo>
                  <a:pt x="2626848" y="932018"/>
                  <a:pt x="2626503" y="949250"/>
                  <a:pt x="2624586" y="966341"/>
                </a:cubicBezTo>
                <a:cubicBezTo>
                  <a:pt x="2615418" y="985628"/>
                  <a:pt x="2610804" y="1006763"/>
                  <a:pt x="2611099" y="1028115"/>
                </a:cubicBezTo>
                <a:cubicBezTo>
                  <a:pt x="2609967" y="1053545"/>
                  <a:pt x="2609452" y="1066414"/>
                  <a:pt x="2581962" y="1072901"/>
                </a:cubicBezTo>
                <a:cubicBezTo>
                  <a:pt x="2579733" y="1073459"/>
                  <a:pt x="2577834" y="1074911"/>
                  <a:pt x="2576712" y="1076917"/>
                </a:cubicBezTo>
                <a:cubicBezTo>
                  <a:pt x="2552517" y="1120982"/>
                  <a:pt x="2553341" y="1163297"/>
                  <a:pt x="2554164" y="1204068"/>
                </a:cubicBezTo>
                <a:cubicBezTo>
                  <a:pt x="2554987" y="1242984"/>
                  <a:pt x="2555709" y="1279843"/>
                  <a:pt x="2534705" y="1315981"/>
                </a:cubicBezTo>
                <a:cubicBezTo>
                  <a:pt x="2459753" y="1149397"/>
                  <a:pt x="2395920" y="752708"/>
                  <a:pt x="2370696" y="520747"/>
                </a:cubicBezTo>
                <a:cubicBezTo>
                  <a:pt x="2370290" y="517100"/>
                  <a:pt x="2367518" y="514160"/>
                  <a:pt x="2363900" y="513540"/>
                </a:cubicBezTo>
                <a:cubicBezTo>
                  <a:pt x="2359031" y="512694"/>
                  <a:pt x="2354058" y="514313"/>
                  <a:pt x="2350619" y="517864"/>
                </a:cubicBezTo>
                <a:cubicBezTo>
                  <a:pt x="2330029" y="538455"/>
                  <a:pt x="2345575" y="639354"/>
                  <a:pt x="2382330" y="849177"/>
                </a:cubicBezTo>
                <a:cubicBezTo>
                  <a:pt x="2402921" y="966753"/>
                  <a:pt x="2424131" y="1088036"/>
                  <a:pt x="2423512" y="1145382"/>
                </a:cubicBezTo>
                <a:cubicBezTo>
                  <a:pt x="2387890" y="1126541"/>
                  <a:pt x="2381404" y="1096169"/>
                  <a:pt x="2375535" y="1069092"/>
                </a:cubicBezTo>
                <a:cubicBezTo>
                  <a:pt x="2371726" y="1051383"/>
                  <a:pt x="2368123" y="1034601"/>
                  <a:pt x="2355973" y="1025232"/>
                </a:cubicBezTo>
                <a:lnTo>
                  <a:pt x="2319116" y="965106"/>
                </a:lnTo>
                <a:cubicBezTo>
                  <a:pt x="2284007" y="876563"/>
                  <a:pt x="2273917" y="806862"/>
                  <a:pt x="2263210" y="733043"/>
                </a:cubicBezTo>
                <a:cubicBezTo>
                  <a:pt x="2257444" y="693199"/>
                  <a:pt x="2251472" y="651913"/>
                  <a:pt x="2241280" y="605789"/>
                </a:cubicBezTo>
                <a:cubicBezTo>
                  <a:pt x="2240732" y="603089"/>
                  <a:pt x="2238822" y="600868"/>
                  <a:pt x="2236235" y="599921"/>
                </a:cubicBezTo>
                <a:cubicBezTo>
                  <a:pt x="2233656" y="598909"/>
                  <a:pt x="2230738" y="599298"/>
                  <a:pt x="2228514" y="600950"/>
                </a:cubicBezTo>
                <a:cubicBezTo>
                  <a:pt x="2199994" y="622262"/>
                  <a:pt x="2216777" y="692787"/>
                  <a:pt x="2234485" y="767430"/>
                </a:cubicBezTo>
                <a:cubicBezTo>
                  <a:pt x="2239530" y="788844"/>
                  <a:pt x="2244781" y="809642"/>
                  <a:pt x="2247766" y="827351"/>
                </a:cubicBezTo>
                <a:cubicBezTo>
                  <a:pt x="2234794" y="801406"/>
                  <a:pt x="2221822" y="768562"/>
                  <a:pt x="2208335" y="734690"/>
                </a:cubicBezTo>
                <a:cubicBezTo>
                  <a:pt x="2182595" y="669519"/>
                  <a:pt x="2155929" y="602083"/>
                  <a:pt x="2124631" y="571710"/>
                </a:cubicBezTo>
                <a:cubicBezTo>
                  <a:pt x="2121914" y="568914"/>
                  <a:pt x="2117595" y="568439"/>
                  <a:pt x="2114335" y="570577"/>
                </a:cubicBezTo>
                <a:cubicBezTo>
                  <a:pt x="2111181" y="572595"/>
                  <a:pt x="2109786" y="576488"/>
                  <a:pt x="2110938" y="580049"/>
                </a:cubicBezTo>
                <a:cubicBezTo>
                  <a:pt x="2196185" y="838161"/>
                  <a:pt x="2318807" y="1087829"/>
                  <a:pt x="2437412" y="1329365"/>
                </a:cubicBezTo>
                <a:cubicBezTo>
                  <a:pt x="2472623" y="1401434"/>
                  <a:pt x="2508863" y="1474842"/>
                  <a:pt x="2543046" y="1546911"/>
                </a:cubicBezTo>
                <a:cubicBezTo>
                  <a:pt x="2487964" y="1496566"/>
                  <a:pt x="2421660" y="1382181"/>
                  <a:pt x="2371417" y="1295698"/>
                </a:cubicBezTo>
                <a:cubicBezTo>
                  <a:pt x="2311187" y="1191816"/>
                  <a:pt x="2295538" y="1167930"/>
                  <a:pt x="2280198" y="1172151"/>
                </a:cubicBezTo>
                <a:cubicBezTo>
                  <a:pt x="2270520" y="1174519"/>
                  <a:pt x="2269902" y="1186667"/>
                  <a:pt x="2269903" y="1190683"/>
                </a:cubicBezTo>
                <a:cubicBezTo>
                  <a:pt x="2269915" y="1191843"/>
                  <a:pt x="2270125" y="1192990"/>
                  <a:pt x="2270520" y="1194080"/>
                </a:cubicBezTo>
                <a:cubicBezTo>
                  <a:pt x="2294920" y="1249636"/>
                  <a:pt x="2322879" y="1303561"/>
                  <a:pt x="2354223" y="1355515"/>
                </a:cubicBezTo>
                <a:cubicBezTo>
                  <a:pt x="2369254" y="1381872"/>
                  <a:pt x="2383565" y="1406994"/>
                  <a:pt x="2396641" y="1431498"/>
                </a:cubicBezTo>
                <a:cubicBezTo>
                  <a:pt x="2330235" y="1390315"/>
                  <a:pt x="2276594" y="1308671"/>
                  <a:pt x="2224498" y="1229806"/>
                </a:cubicBezTo>
                <a:cubicBezTo>
                  <a:pt x="2201082" y="1192781"/>
                  <a:pt x="2175790" y="1156974"/>
                  <a:pt x="2148723" y="1122527"/>
                </a:cubicBezTo>
                <a:cubicBezTo>
                  <a:pt x="2147149" y="1120453"/>
                  <a:pt x="2144625" y="1119327"/>
                  <a:pt x="2142031" y="1119541"/>
                </a:cubicBezTo>
                <a:cubicBezTo>
                  <a:pt x="2139493" y="1119620"/>
                  <a:pt x="2137152" y="1120924"/>
                  <a:pt x="2135751" y="1123041"/>
                </a:cubicBezTo>
                <a:cubicBezTo>
                  <a:pt x="2124014" y="1140028"/>
                  <a:pt x="2185273" y="1245971"/>
                  <a:pt x="2214512" y="1294153"/>
                </a:cubicBezTo>
                <a:cubicBezTo>
                  <a:pt x="2193096" y="1277475"/>
                  <a:pt x="2154694" y="1239175"/>
                  <a:pt x="2093436" y="1162164"/>
                </a:cubicBezTo>
                <a:cubicBezTo>
                  <a:pt x="2028264" y="1079799"/>
                  <a:pt x="1975757" y="1002067"/>
                  <a:pt x="1972256" y="987139"/>
                </a:cubicBezTo>
                <a:cubicBezTo>
                  <a:pt x="1971533" y="983788"/>
                  <a:pt x="1968762" y="981265"/>
                  <a:pt x="1965359" y="980859"/>
                </a:cubicBezTo>
                <a:cubicBezTo>
                  <a:pt x="1962006" y="980444"/>
                  <a:pt x="1958742" y="982117"/>
                  <a:pt x="1957122" y="985080"/>
                </a:cubicBezTo>
                <a:cubicBezTo>
                  <a:pt x="1925204" y="1045103"/>
                  <a:pt x="2029191" y="1153207"/>
                  <a:pt x="2129985" y="1257707"/>
                </a:cubicBezTo>
                <a:cubicBezTo>
                  <a:pt x="2197524" y="1327820"/>
                  <a:pt x="2267328" y="1400302"/>
                  <a:pt x="2261254" y="1428100"/>
                </a:cubicBezTo>
                <a:cubicBezTo>
                  <a:pt x="2260562" y="1431504"/>
                  <a:pt x="2258200" y="1434331"/>
                  <a:pt x="2254974" y="1435616"/>
                </a:cubicBezTo>
                <a:cubicBezTo>
                  <a:pt x="2205966" y="1414098"/>
                  <a:pt x="2109188" y="1325247"/>
                  <a:pt x="2023528" y="1246588"/>
                </a:cubicBezTo>
                <a:cubicBezTo>
                  <a:pt x="1958665" y="1186977"/>
                  <a:pt x="1897303" y="1130660"/>
                  <a:pt x="1858799" y="1105126"/>
                </a:cubicBezTo>
                <a:cubicBezTo>
                  <a:pt x="1855646" y="1102892"/>
                  <a:pt x="1851365" y="1103149"/>
                  <a:pt x="1848502" y="1105744"/>
                </a:cubicBezTo>
                <a:cubicBezTo>
                  <a:pt x="1845674" y="1108113"/>
                  <a:pt x="1844825" y="1112106"/>
                  <a:pt x="1846444" y="1115421"/>
                </a:cubicBezTo>
                <a:cubicBezTo>
                  <a:pt x="1874448" y="1175033"/>
                  <a:pt x="1966387" y="1245867"/>
                  <a:pt x="2055239" y="1314334"/>
                </a:cubicBezTo>
                <a:cubicBezTo>
                  <a:pt x="2127308" y="1369621"/>
                  <a:pt x="2194641" y="1421716"/>
                  <a:pt x="2219350" y="1461046"/>
                </a:cubicBezTo>
                <a:cubicBezTo>
                  <a:pt x="2229646" y="1477828"/>
                  <a:pt x="2218526" y="1535175"/>
                  <a:pt x="2204216" y="1607861"/>
                </a:cubicBezTo>
                <a:cubicBezTo>
                  <a:pt x="2201848" y="1620011"/>
                  <a:pt x="2199275" y="1632777"/>
                  <a:pt x="2196700" y="1646161"/>
                </a:cubicBezTo>
                <a:cubicBezTo>
                  <a:pt x="2193817" y="1651514"/>
                  <a:pt x="2194023" y="1662737"/>
                  <a:pt x="2195671" y="1694653"/>
                </a:cubicBezTo>
                <a:cubicBezTo>
                  <a:pt x="2196906" y="1718951"/>
                  <a:pt x="2199377" y="1768370"/>
                  <a:pt x="2193405" y="1778769"/>
                </a:cubicBezTo>
                <a:cubicBezTo>
                  <a:pt x="2152223" y="1790094"/>
                  <a:pt x="2013130" y="1738204"/>
                  <a:pt x="1978330" y="1739440"/>
                </a:cubicBezTo>
                <a:cubicBezTo>
                  <a:pt x="1943325" y="1733880"/>
                  <a:pt x="1942501" y="1642866"/>
                  <a:pt x="1942398" y="1613112"/>
                </a:cubicBezTo>
                <a:cubicBezTo>
                  <a:pt x="1942431" y="1610169"/>
                  <a:pt x="1940851" y="1607443"/>
                  <a:pt x="1938281" y="1606008"/>
                </a:cubicBezTo>
                <a:cubicBezTo>
                  <a:pt x="1935776" y="1604511"/>
                  <a:pt x="1932651" y="1604512"/>
                  <a:pt x="1930147" y="1606008"/>
                </a:cubicBezTo>
                <a:cubicBezTo>
                  <a:pt x="1901628" y="1622790"/>
                  <a:pt x="1901525" y="1652132"/>
                  <a:pt x="1906982" y="1678078"/>
                </a:cubicBezTo>
                <a:cubicBezTo>
                  <a:pt x="1874144" y="1656012"/>
                  <a:pt x="1838872" y="1637806"/>
                  <a:pt x="1801864" y="1623820"/>
                </a:cubicBezTo>
                <a:lnTo>
                  <a:pt x="1792289" y="1629071"/>
                </a:lnTo>
                <a:cubicBezTo>
                  <a:pt x="1797436" y="1647603"/>
                  <a:pt x="1877742" y="1685285"/>
                  <a:pt x="1915836" y="1702375"/>
                </a:cubicBezTo>
                <a:cubicBezTo>
                  <a:pt x="1915164" y="1704168"/>
                  <a:pt x="1915164" y="1706143"/>
                  <a:pt x="1915836" y="1707935"/>
                </a:cubicBezTo>
                <a:lnTo>
                  <a:pt x="1841296" y="1679519"/>
                </a:lnTo>
                <a:cubicBezTo>
                  <a:pt x="1845825" y="1693521"/>
                  <a:pt x="1876712" y="1700831"/>
                  <a:pt x="1878669" y="1712259"/>
                </a:cubicBezTo>
                <a:cubicBezTo>
                  <a:pt x="1817410" y="1699493"/>
                  <a:pt x="1837487" y="1701963"/>
                  <a:pt x="1832647" y="1696403"/>
                </a:cubicBezTo>
                <a:cubicBezTo>
                  <a:pt x="1830176" y="1665517"/>
                  <a:pt x="1798466" y="1698978"/>
                  <a:pt x="1796716" y="1697845"/>
                </a:cubicBezTo>
                <a:cubicBezTo>
                  <a:pt x="1773858" y="1682504"/>
                  <a:pt x="1748841" y="1692904"/>
                  <a:pt x="1739267" y="1690741"/>
                </a:cubicBezTo>
                <a:cubicBezTo>
                  <a:pt x="1732368" y="1689093"/>
                  <a:pt x="1723102" y="1707626"/>
                  <a:pt x="1681919" y="1690740"/>
                </a:cubicBezTo>
                <a:cubicBezTo>
                  <a:pt x="1638575" y="1681887"/>
                  <a:pt x="1671623" y="1661296"/>
                  <a:pt x="1666786" y="1654604"/>
                </a:cubicBezTo>
                <a:lnTo>
                  <a:pt x="1665858" y="1653368"/>
                </a:lnTo>
                <a:cubicBezTo>
                  <a:pt x="1675238" y="1644133"/>
                  <a:pt x="1679638" y="1630971"/>
                  <a:pt x="1677698" y="1617952"/>
                </a:cubicBezTo>
                <a:cubicBezTo>
                  <a:pt x="1674404" y="1601272"/>
                  <a:pt x="1658446" y="1586446"/>
                  <a:pt x="1633942" y="1576769"/>
                </a:cubicBezTo>
                <a:cubicBezTo>
                  <a:pt x="1632575" y="1575637"/>
                  <a:pt x="1631270" y="1574434"/>
                  <a:pt x="1630029" y="1573165"/>
                </a:cubicBezTo>
                <a:cubicBezTo>
                  <a:pt x="1638974" y="1574993"/>
                  <a:pt x="1647495" y="1578485"/>
                  <a:pt x="1655151" y="1583461"/>
                </a:cubicBezTo>
                <a:cubicBezTo>
                  <a:pt x="1671496" y="1592815"/>
                  <a:pt x="1682820" y="1608970"/>
                  <a:pt x="1686037" y="1627526"/>
                </a:cubicBezTo>
                <a:cubicBezTo>
                  <a:pt x="1686259" y="1630101"/>
                  <a:pt x="1687771" y="1632388"/>
                  <a:pt x="1690053" y="1633601"/>
                </a:cubicBezTo>
                <a:cubicBezTo>
                  <a:pt x="1692344" y="1634791"/>
                  <a:pt x="1695072" y="1634791"/>
                  <a:pt x="1697363" y="1633601"/>
                </a:cubicBezTo>
                <a:cubicBezTo>
                  <a:pt x="1705115" y="1630948"/>
                  <a:pt x="1713646" y="1631892"/>
                  <a:pt x="1720631" y="1636174"/>
                </a:cubicBezTo>
                <a:cubicBezTo>
                  <a:pt x="1735654" y="1643972"/>
                  <a:pt x="1746820" y="1657594"/>
                  <a:pt x="1751518" y="1673856"/>
                </a:cubicBezTo>
                <a:cubicBezTo>
                  <a:pt x="1752302" y="1678001"/>
                  <a:pt x="1756193" y="1680806"/>
                  <a:pt x="1760372" y="1680239"/>
                </a:cubicBezTo>
                <a:cubicBezTo>
                  <a:pt x="1764483" y="1679816"/>
                  <a:pt x="1767600" y="1676341"/>
                  <a:pt x="1767579" y="1672209"/>
                </a:cubicBezTo>
                <a:cubicBezTo>
                  <a:pt x="1767579" y="1255030"/>
                  <a:pt x="1788170" y="616187"/>
                  <a:pt x="1828528" y="254193"/>
                </a:cubicBezTo>
                <a:cubicBezTo>
                  <a:pt x="1828878" y="252878"/>
                  <a:pt x="1828878" y="251494"/>
                  <a:pt x="1828529" y="250178"/>
                </a:cubicBezTo>
                <a:cubicBezTo>
                  <a:pt x="1826984" y="245880"/>
                  <a:pt x="1822792" y="243114"/>
                  <a:pt x="1818234" y="243383"/>
                </a:cubicBezTo>
                <a:cubicBezTo>
                  <a:pt x="1802481" y="245340"/>
                  <a:pt x="1790745" y="302583"/>
                  <a:pt x="1720116" y="823644"/>
                </a:cubicBezTo>
                <a:cubicBezTo>
                  <a:pt x="1699525" y="975917"/>
                  <a:pt x="1679655" y="1121496"/>
                  <a:pt x="1666682" y="1199434"/>
                </a:cubicBezTo>
                <a:cubicBezTo>
                  <a:pt x="1649077" y="1040985"/>
                  <a:pt x="1671006" y="847324"/>
                  <a:pt x="1692318" y="659532"/>
                </a:cubicBezTo>
                <a:cubicBezTo>
                  <a:pt x="1717440" y="438382"/>
                  <a:pt x="1743281" y="209819"/>
                  <a:pt x="1705085" y="36647"/>
                </a:cubicBezTo>
                <a:cubicBezTo>
                  <a:pt x="1704057" y="32274"/>
                  <a:pt x="1699679" y="29562"/>
                  <a:pt x="1695307" y="30589"/>
                </a:cubicBezTo>
                <a:cubicBezTo>
                  <a:pt x="1691176" y="31560"/>
                  <a:pt x="1688486" y="35541"/>
                  <a:pt x="1689127" y="39735"/>
                </a:cubicBezTo>
                <a:cubicBezTo>
                  <a:pt x="1699422" y="100480"/>
                  <a:pt x="1677904" y="285183"/>
                  <a:pt x="1657519" y="463915"/>
                </a:cubicBezTo>
                <a:cubicBezTo>
                  <a:pt x="1641046" y="607230"/>
                  <a:pt x="1625499" y="742720"/>
                  <a:pt x="1626632" y="811496"/>
                </a:cubicBezTo>
                <a:cubicBezTo>
                  <a:pt x="1626734" y="814939"/>
                  <a:pt x="1628942" y="817967"/>
                  <a:pt x="1632192" y="819114"/>
                </a:cubicBezTo>
                <a:cubicBezTo>
                  <a:pt x="1633276" y="819365"/>
                  <a:pt x="1634403" y="819365"/>
                  <a:pt x="1635486" y="819114"/>
                </a:cubicBezTo>
                <a:cubicBezTo>
                  <a:pt x="1633736" y="828277"/>
                  <a:pt x="1631883" y="836925"/>
                  <a:pt x="1630133" y="844957"/>
                </a:cubicBezTo>
                <a:cubicBezTo>
                  <a:pt x="1605217" y="731705"/>
                  <a:pt x="1614175" y="598788"/>
                  <a:pt x="1622823" y="469475"/>
                </a:cubicBezTo>
                <a:cubicBezTo>
                  <a:pt x="1632295" y="326365"/>
                  <a:pt x="1642178" y="178418"/>
                  <a:pt x="1607071" y="55179"/>
                </a:cubicBezTo>
                <a:cubicBezTo>
                  <a:pt x="1605932" y="51475"/>
                  <a:pt x="1602392" y="49044"/>
                  <a:pt x="1598525" y="49311"/>
                </a:cubicBezTo>
                <a:cubicBezTo>
                  <a:pt x="1594614" y="49640"/>
                  <a:pt x="1591496" y="52715"/>
                  <a:pt x="1591113" y="56620"/>
                </a:cubicBezTo>
                <a:cubicBezTo>
                  <a:pt x="1582052" y="143515"/>
                  <a:pt x="1581640" y="238853"/>
                  <a:pt x="1581331" y="331102"/>
                </a:cubicBezTo>
                <a:cubicBezTo>
                  <a:pt x="1581332" y="388139"/>
                  <a:pt x="1581332" y="446515"/>
                  <a:pt x="1578552" y="503142"/>
                </a:cubicBezTo>
                <a:cubicBezTo>
                  <a:pt x="1574742" y="431072"/>
                  <a:pt x="1574640" y="342118"/>
                  <a:pt x="1574433" y="255120"/>
                </a:cubicBezTo>
                <a:cubicBezTo>
                  <a:pt x="1574433" y="160606"/>
                  <a:pt x="1574433" y="71241"/>
                  <a:pt x="1569388" y="7305"/>
                </a:cubicBezTo>
                <a:cubicBezTo>
                  <a:pt x="1568930" y="2837"/>
                  <a:pt x="1564936" y="-415"/>
                  <a:pt x="1560468" y="42"/>
                </a:cubicBezTo>
                <a:cubicBezTo>
                  <a:pt x="1557096" y="388"/>
                  <a:pt x="1554290" y="2790"/>
                  <a:pt x="1553430" y="6070"/>
                </a:cubicBezTo>
                <a:cubicBezTo>
                  <a:pt x="1512866" y="178727"/>
                  <a:pt x="1498143" y="395552"/>
                  <a:pt x="1510806" y="604554"/>
                </a:cubicBezTo>
                <a:cubicBezTo>
                  <a:pt x="1503216" y="493967"/>
                  <a:pt x="1488914" y="383945"/>
                  <a:pt x="1467977" y="275094"/>
                </a:cubicBezTo>
                <a:cubicBezTo>
                  <a:pt x="1467202" y="271067"/>
                  <a:pt x="1463519" y="268271"/>
                  <a:pt x="1459431" y="268607"/>
                </a:cubicBezTo>
                <a:cubicBezTo>
                  <a:pt x="1455356" y="268958"/>
                  <a:pt x="1452155" y="272247"/>
                  <a:pt x="1451916" y="276329"/>
                </a:cubicBezTo>
                <a:cubicBezTo>
                  <a:pt x="1435237" y="573357"/>
                  <a:pt x="1451916" y="685066"/>
                  <a:pt x="1471272" y="814379"/>
                </a:cubicBezTo>
                <a:cubicBezTo>
                  <a:pt x="1475286" y="841250"/>
                  <a:pt x="1479404" y="868636"/>
                  <a:pt x="1483420" y="898699"/>
                </a:cubicBezTo>
                <a:cubicBezTo>
                  <a:pt x="1481152" y="896509"/>
                  <a:pt x="1477822" y="895827"/>
                  <a:pt x="1474875" y="896949"/>
                </a:cubicBezTo>
                <a:cubicBezTo>
                  <a:pt x="1471580" y="898160"/>
                  <a:pt x="1469453" y="901371"/>
                  <a:pt x="1469624" y="904876"/>
                </a:cubicBezTo>
                <a:lnTo>
                  <a:pt x="1475801" y="1056016"/>
                </a:lnTo>
                <a:cubicBezTo>
                  <a:pt x="1475802" y="1058693"/>
                  <a:pt x="1506689" y="1305376"/>
                  <a:pt x="1534486" y="1466709"/>
                </a:cubicBezTo>
                <a:cubicBezTo>
                  <a:pt x="1472713" y="1381357"/>
                  <a:pt x="1420617" y="1307127"/>
                  <a:pt x="1375110" y="1231556"/>
                </a:cubicBezTo>
                <a:cubicBezTo>
                  <a:pt x="1236222" y="827660"/>
                  <a:pt x="1107424" y="530425"/>
                  <a:pt x="1069124" y="524762"/>
                </a:cubicBezTo>
                <a:cubicBezTo>
                  <a:pt x="1064778" y="523997"/>
                  <a:pt x="1060386" y="525851"/>
                  <a:pt x="1057902" y="529499"/>
                </a:cubicBezTo>
                <a:cubicBezTo>
                  <a:pt x="1038341" y="556473"/>
                  <a:pt x="1117205" y="786271"/>
                  <a:pt x="1263815" y="1103376"/>
                </a:cubicBezTo>
                <a:cubicBezTo>
                  <a:pt x="1118647" y="850515"/>
                  <a:pt x="993966" y="628439"/>
                  <a:pt x="925398" y="342015"/>
                </a:cubicBezTo>
                <a:cubicBezTo>
                  <a:pt x="924455" y="338123"/>
                  <a:pt x="920849" y="335472"/>
                  <a:pt x="916853" y="335735"/>
                </a:cubicBezTo>
                <a:cubicBezTo>
                  <a:pt x="907625" y="336303"/>
                  <a:pt x="899447" y="341873"/>
                  <a:pt x="895541" y="350251"/>
                </a:cubicBezTo>
                <a:cubicBezTo>
                  <a:pt x="867948" y="405539"/>
                  <a:pt x="971007" y="639147"/>
                  <a:pt x="1062329" y="825498"/>
                </a:cubicBezTo>
                <a:cubicBezTo>
                  <a:pt x="1155607" y="1015966"/>
                  <a:pt x="1279155" y="1241955"/>
                  <a:pt x="1373669" y="1396183"/>
                </a:cubicBezTo>
                <a:cubicBezTo>
                  <a:pt x="1094555" y="1151354"/>
                  <a:pt x="790216" y="774328"/>
                  <a:pt x="511925" y="327807"/>
                </a:cubicBezTo>
                <a:cubicBezTo>
                  <a:pt x="509576" y="323980"/>
                  <a:pt x="504567" y="322782"/>
                  <a:pt x="500738" y="325133"/>
                </a:cubicBezTo>
                <a:cubicBezTo>
                  <a:pt x="497597" y="327063"/>
                  <a:pt x="496146" y="330864"/>
                  <a:pt x="497204" y="334396"/>
                </a:cubicBezTo>
                <a:cubicBezTo>
                  <a:pt x="590790" y="651502"/>
                  <a:pt x="862492" y="933087"/>
                  <a:pt x="1125236" y="1205406"/>
                </a:cubicBezTo>
                <a:cubicBezTo>
                  <a:pt x="1173934" y="1255854"/>
                  <a:pt x="1220676" y="1304244"/>
                  <a:pt x="1265462" y="1352118"/>
                </a:cubicBezTo>
                <a:cubicBezTo>
                  <a:pt x="875876" y="1078152"/>
                  <a:pt x="581319" y="654487"/>
                  <a:pt x="296026" y="244207"/>
                </a:cubicBezTo>
                <a:lnTo>
                  <a:pt x="243622" y="168740"/>
                </a:lnTo>
                <a:cubicBezTo>
                  <a:pt x="241327" y="165413"/>
                  <a:pt x="236918" y="164311"/>
                  <a:pt x="233327" y="166165"/>
                </a:cubicBezTo>
                <a:close/>
              </a:path>
            </a:pathLst>
          </a:custGeom>
          <a:solidFill>
            <a:schemeClr val="accent1">
              <a:lumMod val="75000"/>
              <a:alpha val="82000"/>
            </a:schemeClr>
          </a:solidFill>
          <a:ln w="9525" cap="flat">
            <a:noFill/>
            <a:prstDash val="solid"/>
            <a:miter/>
          </a:ln>
        </p:spPr>
        <p:txBody>
          <a:bodyPr wrap="square" rtlCol="0" anchor="ctr">
            <a:noAutofit/>
          </a:bodyPr>
          <a:lstStyle/>
          <a:p>
            <a:endParaRPr lang="en-US"/>
          </a:p>
        </p:txBody>
      </p:sp>
      <p:sp>
        <p:nvSpPr>
          <p:cNvPr id="12" name="Picture Placeholder 11">
            <a:extLst>
              <a:ext uri="{FF2B5EF4-FFF2-40B4-BE49-F238E27FC236}">
                <a16:creationId xmlns:a16="http://schemas.microsoft.com/office/drawing/2014/main" id="{46441E9C-E7AE-4B2E-A8FF-F364980D9036}"/>
              </a:ext>
            </a:extLst>
          </p:cNvPr>
          <p:cNvSpPr>
            <a:spLocks noGrp="1"/>
          </p:cNvSpPr>
          <p:nvPr>
            <p:ph type="pic" sz="quarter" idx="13"/>
          </p:nvPr>
        </p:nvSpPr>
        <p:spPr>
          <a:xfrm>
            <a:off x="4383024" y="0"/>
            <a:ext cx="7808976" cy="6858000"/>
          </a:xfrm>
          <a:solidFill>
            <a:schemeClr val="bg2">
              <a:lumMod val="50000"/>
              <a:lumOff val="50000"/>
            </a:schemeClr>
          </a:solidFill>
        </p:spPr>
        <p:txBody>
          <a:bodyPr/>
          <a:lstStyle/>
          <a:p>
            <a:r>
              <a:rPr lang="en-US"/>
              <a:t>Click icon to add picture</a:t>
            </a:r>
          </a:p>
        </p:txBody>
      </p:sp>
    </p:spTree>
    <p:extLst>
      <p:ext uri="{BB962C8B-B14F-4D97-AF65-F5344CB8AC3E}">
        <p14:creationId xmlns:p14="http://schemas.microsoft.com/office/powerpoint/2010/main" val="2171283408"/>
      </p:ext>
    </p:extLst>
  </p:cSld>
  <p:clrMapOvr>
    <a:masterClrMapping/>
  </p:clrMapOvr>
  <p:extLst>
    <p:ext uri="{DCECCB84-F9BA-43D5-87BE-67443E8EF086}">
      <p15:sldGuideLst xmlns:p15="http://schemas.microsoft.com/office/powerpoint/2012/main">
        <p15:guide id="1" pos="2760" userDrawn="1">
          <p15:clr>
            <a:srgbClr val="FBAE40"/>
          </p15:clr>
        </p15:guide>
        <p15:guide id="2" pos="39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6A6C1-54BB-40E1-859F-0C6DA1525727}"/>
              </a:ext>
            </a:extLst>
          </p:cNvPr>
          <p:cNvSpPr>
            <a:spLocks noGrp="1"/>
          </p:cNvSpPr>
          <p:nvPr>
            <p:ph type="title"/>
          </p:nvPr>
        </p:nvSpPr>
        <p:spPr>
          <a:xfrm>
            <a:off x="839788" y="665629"/>
            <a:ext cx="10515600" cy="818995"/>
          </a:xfrm>
        </p:spPr>
        <p:txBody>
          <a:bodyPr/>
          <a:lstStyle/>
          <a:p>
            <a:r>
              <a:rPr lang="en-US"/>
              <a:t>Click to edit Master title style</a:t>
            </a:r>
          </a:p>
        </p:txBody>
      </p:sp>
      <p:sp>
        <p:nvSpPr>
          <p:cNvPr id="3" name="Text Placeholder 2">
            <a:extLst>
              <a:ext uri="{FF2B5EF4-FFF2-40B4-BE49-F238E27FC236}">
                <a16:creationId xmlns:a16="http://schemas.microsoft.com/office/drawing/2014/main" id="{2A1EEBE1-2D73-4E5F-A8DD-593B79D184F6}"/>
              </a:ext>
            </a:extLst>
          </p:cNvPr>
          <p:cNvSpPr>
            <a:spLocks noGrp="1"/>
          </p:cNvSpPr>
          <p:nvPr>
            <p:ph type="body" idx="1"/>
          </p:nvPr>
        </p:nvSpPr>
        <p:spPr>
          <a:xfrm>
            <a:off x="836612" y="1806039"/>
            <a:ext cx="5157787" cy="584548"/>
          </a:xfrm>
        </p:spPr>
        <p:txBody>
          <a:bodyPr anchor="b">
            <a:noAutofit/>
          </a:bodyPr>
          <a:lstStyle>
            <a:lvl1pPr marL="0" indent="0">
              <a:buNone/>
              <a:defRPr sz="1800" b="1" cap="all" spc="6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45328A-A6CB-4A40-806F-E68606FC7CFB}"/>
              </a:ext>
            </a:extLst>
          </p:cNvPr>
          <p:cNvSpPr>
            <a:spLocks noGrp="1"/>
          </p:cNvSpPr>
          <p:nvPr>
            <p:ph sz="half" idx="2"/>
          </p:nvPr>
        </p:nvSpPr>
        <p:spPr>
          <a:xfrm>
            <a:off x="839788" y="2390588"/>
            <a:ext cx="5157787" cy="37512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730D26-BCC4-4CE4-9273-69B4E36D39FC}"/>
              </a:ext>
            </a:extLst>
          </p:cNvPr>
          <p:cNvSpPr>
            <a:spLocks noGrp="1"/>
          </p:cNvSpPr>
          <p:nvPr>
            <p:ph type="body" sz="quarter" idx="3"/>
          </p:nvPr>
        </p:nvSpPr>
        <p:spPr>
          <a:xfrm>
            <a:off x="6169024" y="1806038"/>
            <a:ext cx="5183188" cy="584549"/>
          </a:xfrm>
        </p:spPr>
        <p:txBody>
          <a:bodyPr anchor="b">
            <a:noAutofit/>
          </a:bodyPr>
          <a:lstStyle>
            <a:lvl1pPr marL="0" indent="0">
              <a:buNone/>
              <a:defRPr sz="1800" b="1" cap="all" spc="6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832694-AE69-4399-B6B4-3F0CBD297CD8}"/>
              </a:ext>
            </a:extLst>
          </p:cNvPr>
          <p:cNvSpPr>
            <a:spLocks noGrp="1"/>
          </p:cNvSpPr>
          <p:nvPr>
            <p:ph sz="quarter" idx="4"/>
          </p:nvPr>
        </p:nvSpPr>
        <p:spPr>
          <a:xfrm>
            <a:off x="6169024" y="2390588"/>
            <a:ext cx="5183188" cy="37512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1E4C2C4B-8E48-4589-91AA-FDF1F137A26C}"/>
              </a:ext>
            </a:extLst>
          </p:cNvPr>
          <p:cNvCxnSpPr>
            <a:cxnSpLocks/>
          </p:cNvCxnSpPr>
          <p:nvPr/>
        </p:nvCxnSpPr>
        <p:spPr>
          <a:xfrm>
            <a:off x="838200" y="1655523"/>
            <a:ext cx="10515600" cy="0"/>
          </a:xfrm>
          <a:prstGeom prst="line">
            <a:avLst/>
          </a:prstGeom>
          <a:ln w="190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1" name="Date Placeholder 3">
            <a:extLst>
              <a:ext uri="{FF2B5EF4-FFF2-40B4-BE49-F238E27FC236}">
                <a16:creationId xmlns:a16="http://schemas.microsoft.com/office/drawing/2014/main" id="{C1B2486D-C49D-471B-8F3B-AF6048949D8A}"/>
              </a:ext>
            </a:extLst>
          </p:cNvPr>
          <p:cNvSpPr>
            <a:spLocks noGrp="1"/>
          </p:cNvSpPr>
          <p:nvPr>
            <p:ph type="dt" sz="half" idx="10"/>
          </p:nvPr>
        </p:nvSpPr>
        <p:spPr>
          <a:xfrm>
            <a:off x="258792" y="6356350"/>
            <a:ext cx="3322608" cy="365125"/>
          </a:xfrm>
          <a:prstGeom prst="rect">
            <a:avLst/>
          </a:prstGeom>
        </p:spPr>
        <p:txBody>
          <a:bodyPr vert="horz" lIns="91440" tIns="45720" rIns="91440" bIns="45720" rtlCol="0" anchor="ctr"/>
          <a:lstStyle>
            <a:lvl1pPr algn="l">
              <a:defRPr sz="900" b="1" spc="100" baseline="0">
                <a:solidFill>
                  <a:schemeClr val="tx2">
                    <a:alpha val="75000"/>
                  </a:schemeClr>
                </a:solidFill>
              </a:defRPr>
            </a:lvl1pPr>
          </a:lstStyle>
          <a:p>
            <a:r>
              <a:rPr lang="en-US"/>
              <a:t>20XX</a:t>
            </a:r>
          </a:p>
        </p:txBody>
      </p:sp>
      <p:sp>
        <p:nvSpPr>
          <p:cNvPr id="13" name="Footer Placeholder 4">
            <a:extLst>
              <a:ext uri="{FF2B5EF4-FFF2-40B4-BE49-F238E27FC236}">
                <a16:creationId xmlns:a16="http://schemas.microsoft.com/office/drawing/2014/main" id="{CF226F4B-CA41-4C71-97F3-1B7E442A2365}"/>
              </a:ext>
            </a:extLst>
          </p:cNvPr>
          <p:cNvSpPr>
            <a:spLocks noGrp="1"/>
          </p:cNvSpPr>
          <p:nvPr>
            <p:ph type="ftr" sz="quarter" idx="11"/>
          </p:nvPr>
        </p:nvSpPr>
        <p:spPr>
          <a:xfrm>
            <a:off x="3581399" y="6356350"/>
            <a:ext cx="5029203" cy="365125"/>
          </a:xfrm>
          <a:prstGeom prst="rect">
            <a:avLst/>
          </a:prstGeom>
        </p:spPr>
        <p:txBody>
          <a:bodyPr vert="horz" lIns="91440" tIns="45720" rIns="91440" bIns="45720" rtlCol="0" anchor="ctr"/>
          <a:lstStyle>
            <a:lvl1pPr algn="ctr">
              <a:defRPr sz="900" b="1" cap="all" spc="400" baseline="0">
                <a:solidFill>
                  <a:schemeClr val="tx2">
                    <a:alpha val="75000"/>
                  </a:schemeClr>
                </a:solidFill>
              </a:defRPr>
            </a:lvl1pPr>
          </a:lstStyle>
          <a:p>
            <a:r>
              <a:rPr lang="en-US"/>
              <a:t>Sample Text</a:t>
            </a:r>
          </a:p>
        </p:txBody>
      </p:sp>
      <p:sp>
        <p:nvSpPr>
          <p:cNvPr id="14" name="Slide Number Placeholder 5">
            <a:extLst>
              <a:ext uri="{FF2B5EF4-FFF2-40B4-BE49-F238E27FC236}">
                <a16:creationId xmlns:a16="http://schemas.microsoft.com/office/drawing/2014/main" id="{0316A3FD-0E7B-4247-AA4F-93E7E99EFBFA}"/>
              </a:ext>
            </a:extLst>
          </p:cNvPr>
          <p:cNvSpPr>
            <a:spLocks noGrp="1"/>
          </p:cNvSpPr>
          <p:nvPr>
            <p:ph type="sldNum" sz="quarter" idx="12"/>
          </p:nvPr>
        </p:nvSpPr>
        <p:spPr>
          <a:xfrm>
            <a:off x="10518474" y="6356350"/>
            <a:ext cx="1414733" cy="365125"/>
          </a:xfrm>
          <a:prstGeom prst="rect">
            <a:avLst/>
          </a:prstGeom>
        </p:spPr>
        <p:txBody>
          <a:bodyPr vert="horz" lIns="91440" tIns="45720" rIns="91440" bIns="45720" rtlCol="0" anchor="ctr"/>
          <a:lstStyle>
            <a:lvl1pPr algn="r">
              <a:defRPr sz="900" b="1">
                <a:solidFill>
                  <a:schemeClr val="tx2">
                    <a:alpha val="75000"/>
                  </a:schemeClr>
                </a:solidFill>
              </a:defRPr>
            </a:lvl1pPr>
          </a:lstStyle>
          <a:p>
            <a:fld id="{AE208ADF-3ADD-483D-A721-14E3EEE2C135}" type="slidenum">
              <a:rPr lang="en-US" smtClean="0"/>
              <a:pPr/>
              <a:t>‹#›</a:t>
            </a:fld>
            <a:endParaRPr lang="en-US"/>
          </a:p>
        </p:txBody>
      </p:sp>
    </p:spTree>
    <p:extLst>
      <p:ext uri="{BB962C8B-B14F-4D97-AF65-F5344CB8AC3E}">
        <p14:creationId xmlns:p14="http://schemas.microsoft.com/office/powerpoint/2010/main" val="310274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6A6C1-54BB-40E1-859F-0C6DA1525727}"/>
              </a:ext>
            </a:extLst>
          </p:cNvPr>
          <p:cNvSpPr>
            <a:spLocks noGrp="1"/>
          </p:cNvSpPr>
          <p:nvPr>
            <p:ph type="title"/>
          </p:nvPr>
        </p:nvSpPr>
        <p:spPr>
          <a:xfrm>
            <a:off x="839788" y="665629"/>
            <a:ext cx="10515600" cy="818995"/>
          </a:xfrm>
        </p:spPr>
        <p:txBody>
          <a:bodyPr/>
          <a:lstStyle/>
          <a:p>
            <a:r>
              <a:rPr lang="en-US"/>
              <a:t>Click to edit Master title style</a:t>
            </a:r>
          </a:p>
        </p:txBody>
      </p:sp>
      <p:sp>
        <p:nvSpPr>
          <p:cNvPr id="3" name="Text Placeholder 2">
            <a:extLst>
              <a:ext uri="{FF2B5EF4-FFF2-40B4-BE49-F238E27FC236}">
                <a16:creationId xmlns:a16="http://schemas.microsoft.com/office/drawing/2014/main" id="{2A1EEBE1-2D73-4E5F-A8DD-593B79D184F6}"/>
              </a:ext>
            </a:extLst>
          </p:cNvPr>
          <p:cNvSpPr>
            <a:spLocks noGrp="1"/>
          </p:cNvSpPr>
          <p:nvPr>
            <p:ph type="body" idx="1"/>
          </p:nvPr>
        </p:nvSpPr>
        <p:spPr>
          <a:xfrm>
            <a:off x="836612" y="1806039"/>
            <a:ext cx="3200400" cy="584548"/>
          </a:xfrm>
        </p:spPr>
        <p:txBody>
          <a:bodyPr anchor="b">
            <a:noAutofit/>
          </a:bodyPr>
          <a:lstStyle>
            <a:lvl1pPr marL="0" indent="0">
              <a:buNone/>
              <a:defRPr sz="1800" b="1" cap="all" spc="6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45328A-A6CB-4A40-806F-E68606FC7CFB}"/>
              </a:ext>
            </a:extLst>
          </p:cNvPr>
          <p:cNvSpPr>
            <a:spLocks noGrp="1"/>
          </p:cNvSpPr>
          <p:nvPr>
            <p:ph sz="half" idx="2"/>
          </p:nvPr>
        </p:nvSpPr>
        <p:spPr>
          <a:xfrm>
            <a:off x="839788" y="2390588"/>
            <a:ext cx="3200400" cy="3751268"/>
          </a:xfrm>
        </p:spPr>
        <p:txBody>
          <a:bodyPr>
            <a:normAutofit/>
          </a:bodyPr>
          <a:lstStyle>
            <a:lvl1pPr>
              <a:defRPr sz="20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730D26-BCC4-4CE4-9273-69B4E36D39FC}"/>
              </a:ext>
            </a:extLst>
          </p:cNvPr>
          <p:cNvSpPr>
            <a:spLocks noGrp="1"/>
          </p:cNvSpPr>
          <p:nvPr>
            <p:ph type="body" sz="quarter" idx="3"/>
          </p:nvPr>
        </p:nvSpPr>
        <p:spPr>
          <a:xfrm>
            <a:off x="4495800" y="1800575"/>
            <a:ext cx="3200400" cy="584549"/>
          </a:xfrm>
        </p:spPr>
        <p:txBody>
          <a:bodyPr anchor="b">
            <a:noAutofit/>
          </a:bodyPr>
          <a:lstStyle>
            <a:lvl1pPr marL="0" indent="0">
              <a:buNone/>
              <a:defRPr sz="1800" b="1" cap="all" spc="6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832694-AE69-4399-B6B4-3F0CBD297CD8}"/>
              </a:ext>
            </a:extLst>
          </p:cNvPr>
          <p:cNvSpPr>
            <a:spLocks noGrp="1"/>
          </p:cNvSpPr>
          <p:nvPr>
            <p:ph sz="quarter" idx="4"/>
          </p:nvPr>
        </p:nvSpPr>
        <p:spPr>
          <a:xfrm>
            <a:off x="4495800" y="2385125"/>
            <a:ext cx="3200400" cy="3751268"/>
          </a:xfrm>
        </p:spPr>
        <p:txBody>
          <a:bodyPr>
            <a:normAutofit/>
          </a:bodyPr>
          <a:lstStyle>
            <a:lvl1pPr>
              <a:defRPr sz="20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1E4C2C4B-8E48-4589-91AA-FDF1F137A26C}"/>
              </a:ext>
            </a:extLst>
          </p:cNvPr>
          <p:cNvCxnSpPr>
            <a:cxnSpLocks/>
          </p:cNvCxnSpPr>
          <p:nvPr/>
        </p:nvCxnSpPr>
        <p:spPr>
          <a:xfrm>
            <a:off x="838200" y="1655523"/>
            <a:ext cx="10515600" cy="0"/>
          </a:xfrm>
          <a:prstGeom prst="line">
            <a:avLst/>
          </a:prstGeom>
          <a:ln w="190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4">
            <a:extLst>
              <a:ext uri="{FF2B5EF4-FFF2-40B4-BE49-F238E27FC236}">
                <a16:creationId xmlns:a16="http://schemas.microsoft.com/office/drawing/2014/main" id="{266A9EA3-4B2B-44BD-8135-846BF602669B}"/>
              </a:ext>
            </a:extLst>
          </p:cNvPr>
          <p:cNvSpPr>
            <a:spLocks noGrp="1"/>
          </p:cNvSpPr>
          <p:nvPr>
            <p:ph type="body" sz="quarter" idx="13"/>
          </p:nvPr>
        </p:nvSpPr>
        <p:spPr>
          <a:xfrm>
            <a:off x="8151814" y="1802952"/>
            <a:ext cx="3200400" cy="584549"/>
          </a:xfrm>
        </p:spPr>
        <p:txBody>
          <a:bodyPr anchor="b">
            <a:noAutofit/>
          </a:bodyPr>
          <a:lstStyle>
            <a:lvl1pPr marL="0" indent="0">
              <a:buNone/>
              <a:defRPr sz="1800" b="1" cap="all" spc="6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5">
            <a:extLst>
              <a:ext uri="{FF2B5EF4-FFF2-40B4-BE49-F238E27FC236}">
                <a16:creationId xmlns:a16="http://schemas.microsoft.com/office/drawing/2014/main" id="{01C28FB9-37EE-45F6-9277-9FEC0E6CEB23}"/>
              </a:ext>
            </a:extLst>
          </p:cNvPr>
          <p:cNvSpPr>
            <a:spLocks noGrp="1"/>
          </p:cNvSpPr>
          <p:nvPr>
            <p:ph sz="quarter" idx="14"/>
          </p:nvPr>
        </p:nvSpPr>
        <p:spPr>
          <a:xfrm>
            <a:off x="8151814" y="2387502"/>
            <a:ext cx="3200400" cy="3751268"/>
          </a:xfrm>
        </p:spPr>
        <p:txBody>
          <a:bodyPr>
            <a:normAutofit/>
          </a:bodyPr>
          <a:lstStyle>
            <a:lvl1pPr>
              <a:defRPr sz="20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Date Placeholder 3">
            <a:extLst>
              <a:ext uri="{FF2B5EF4-FFF2-40B4-BE49-F238E27FC236}">
                <a16:creationId xmlns:a16="http://schemas.microsoft.com/office/drawing/2014/main" id="{5965917B-0400-40F0-91DA-4F97FE7238EB}"/>
              </a:ext>
            </a:extLst>
          </p:cNvPr>
          <p:cNvSpPr>
            <a:spLocks noGrp="1"/>
          </p:cNvSpPr>
          <p:nvPr>
            <p:ph type="dt" sz="half" idx="15"/>
          </p:nvPr>
        </p:nvSpPr>
        <p:spPr>
          <a:xfrm>
            <a:off x="258792" y="6356350"/>
            <a:ext cx="3322608" cy="365125"/>
          </a:xfrm>
          <a:prstGeom prst="rect">
            <a:avLst/>
          </a:prstGeom>
        </p:spPr>
        <p:txBody>
          <a:bodyPr vert="horz" lIns="91440" tIns="45720" rIns="91440" bIns="45720" rtlCol="0" anchor="ctr"/>
          <a:lstStyle>
            <a:lvl1pPr algn="l">
              <a:defRPr sz="900" b="1" spc="100" baseline="0">
                <a:solidFill>
                  <a:schemeClr val="tx2">
                    <a:alpha val="75000"/>
                  </a:schemeClr>
                </a:solidFill>
              </a:defRPr>
            </a:lvl1pPr>
          </a:lstStyle>
          <a:p>
            <a:r>
              <a:rPr lang="en-US"/>
              <a:t>20XX</a:t>
            </a:r>
          </a:p>
        </p:txBody>
      </p:sp>
      <p:sp>
        <p:nvSpPr>
          <p:cNvPr id="16" name="Footer Placeholder 4">
            <a:extLst>
              <a:ext uri="{FF2B5EF4-FFF2-40B4-BE49-F238E27FC236}">
                <a16:creationId xmlns:a16="http://schemas.microsoft.com/office/drawing/2014/main" id="{564A176B-530D-46DF-8C22-CB3E325D3F2B}"/>
              </a:ext>
            </a:extLst>
          </p:cNvPr>
          <p:cNvSpPr>
            <a:spLocks noGrp="1"/>
          </p:cNvSpPr>
          <p:nvPr>
            <p:ph type="ftr" sz="quarter" idx="16"/>
          </p:nvPr>
        </p:nvSpPr>
        <p:spPr>
          <a:xfrm>
            <a:off x="3581399" y="6356350"/>
            <a:ext cx="5029203" cy="365125"/>
          </a:xfrm>
          <a:prstGeom prst="rect">
            <a:avLst/>
          </a:prstGeom>
        </p:spPr>
        <p:txBody>
          <a:bodyPr vert="horz" lIns="91440" tIns="45720" rIns="91440" bIns="45720" rtlCol="0" anchor="ctr"/>
          <a:lstStyle>
            <a:lvl1pPr algn="ctr">
              <a:defRPr sz="900" b="1" cap="all" spc="400" baseline="0">
                <a:solidFill>
                  <a:schemeClr val="tx2">
                    <a:alpha val="75000"/>
                  </a:schemeClr>
                </a:solidFill>
              </a:defRPr>
            </a:lvl1pPr>
          </a:lstStyle>
          <a:p>
            <a:r>
              <a:rPr lang="en-US"/>
              <a:t>Sample Text</a:t>
            </a:r>
          </a:p>
        </p:txBody>
      </p:sp>
      <p:sp>
        <p:nvSpPr>
          <p:cNvPr id="17" name="Slide Number Placeholder 5">
            <a:extLst>
              <a:ext uri="{FF2B5EF4-FFF2-40B4-BE49-F238E27FC236}">
                <a16:creationId xmlns:a16="http://schemas.microsoft.com/office/drawing/2014/main" id="{464458CC-87E8-440C-A9E9-D8E1E0B49373}"/>
              </a:ext>
            </a:extLst>
          </p:cNvPr>
          <p:cNvSpPr>
            <a:spLocks noGrp="1"/>
          </p:cNvSpPr>
          <p:nvPr>
            <p:ph type="sldNum" sz="quarter" idx="17"/>
          </p:nvPr>
        </p:nvSpPr>
        <p:spPr>
          <a:xfrm>
            <a:off x="10518474" y="6356350"/>
            <a:ext cx="1414733" cy="365125"/>
          </a:xfrm>
          <a:prstGeom prst="rect">
            <a:avLst/>
          </a:prstGeom>
        </p:spPr>
        <p:txBody>
          <a:bodyPr vert="horz" lIns="91440" tIns="45720" rIns="91440" bIns="45720" rtlCol="0" anchor="ctr"/>
          <a:lstStyle>
            <a:lvl1pPr algn="r">
              <a:defRPr sz="900" b="1">
                <a:solidFill>
                  <a:schemeClr val="tx2">
                    <a:alpha val="75000"/>
                  </a:schemeClr>
                </a:solidFill>
              </a:defRPr>
            </a:lvl1pPr>
          </a:lstStyle>
          <a:p>
            <a:fld id="{AE208ADF-3ADD-483D-A721-14E3EEE2C135}" type="slidenum">
              <a:rPr lang="en-US" smtClean="0"/>
              <a:pPr/>
              <a:t>‹#›</a:t>
            </a:fld>
            <a:endParaRPr lang="en-US"/>
          </a:p>
        </p:txBody>
      </p:sp>
    </p:spTree>
    <p:extLst>
      <p:ext uri="{BB962C8B-B14F-4D97-AF65-F5344CB8AC3E}">
        <p14:creationId xmlns:p14="http://schemas.microsoft.com/office/powerpoint/2010/main" val="3973501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66D479CE-2DE1-4800-948F-385C3CF20803}"/>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7">
            <a:extLst>
              <a:ext uri="{FF2B5EF4-FFF2-40B4-BE49-F238E27FC236}">
                <a16:creationId xmlns:a16="http://schemas.microsoft.com/office/drawing/2014/main" id="{F2DE27B3-A066-47FC-9ACB-6CB080C41199}"/>
              </a:ext>
            </a:extLst>
          </p:cNvPr>
          <p:cNvSpPr>
            <a:spLocks noGrp="1"/>
          </p:cNvSpPr>
          <p:nvPr>
            <p:ph type="title"/>
          </p:nvPr>
        </p:nvSpPr>
        <p:spPr>
          <a:xfrm>
            <a:off x="647701" y="1375939"/>
            <a:ext cx="5448300" cy="1240966"/>
          </a:xfrm>
        </p:spPr>
        <p:txBody>
          <a:bodyPr anchor="ctr">
            <a:normAutofit/>
          </a:bodyPr>
          <a:lstStyle>
            <a:lvl1pPr algn="l">
              <a:defRPr/>
            </a:lvl1pPr>
          </a:lstStyle>
          <a:p>
            <a:pPr algn="ctr"/>
            <a:r>
              <a:rPr lang="en-US"/>
              <a:t>Click to edit Master title style</a:t>
            </a:r>
          </a:p>
        </p:txBody>
      </p:sp>
      <p:sp>
        <p:nvSpPr>
          <p:cNvPr id="8" name="Content Placeholder 8">
            <a:extLst>
              <a:ext uri="{FF2B5EF4-FFF2-40B4-BE49-F238E27FC236}">
                <a16:creationId xmlns:a16="http://schemas.microsoft.com/office/drawing/2014/main" id="{0B2E2283-471F-4157-98F4-1943DA10BBDB}"/>
              </a:ext>
            </a:extLst>
          </p:cNvPr>
          <p:cNvSpPr>
            <a:spLocks noGrp="1"/>
          </p:cNvSpPr>
          <p:nvPr>
            <p:ph idx="1"/>
          </p:nvPr>
        </p:nvSpPr>
        <p:spPr>
          <a:xfrm>
            <a:off x="635001" y="2688119"/>
            <a:ext cx="5115674" cy="3507457"/>
          </a:xfrm>
        </p:spPr>
        <p:txBody>
          <a:bodyPr>
            <a:normAutofit/>
          </a:bodyPr>
          <a:lstStyle>
            <a:lvl1pPr marL="0" indent="0">
              <a:buNone/>
              <a:defRPr/>
            </a:lvl1pPr>
          </a:lstStyle>
          <a:p>
            <a:pPr lvl="0"/>
            <a:r>
              <a:rPr lang="en-US"/>
              <a:t>Click to edit Master text styles</a:t>
            </a:r>
          </a:p>
        </p:txBody>
      </p:sp>
      <p:sp>
        <p:nvSpPr>
          <p:cNvPr id="12" name="Picture Placeholder 11">
            <a:extLst>
              <a:ext uri="{FF2B5EF4-FFF2-40B4-BE49-F238E27FC236}">
                <a16:creationId xmlns:a16="http://schemas.microsoft.com/office/drawing/2014/main" id="{0F58127D-BBD9-4655-BEA6-9102178578CA}"/>
              </a:ext>
            </a:extLst>
          </p:cNvPr>
          <p:cNvSpPr>
            <a:spLocks noGrp="1"/>
          </p:cNvSpPr>
          <p:nvPr>
            <p:ph type="pic" sz="quarter" idx="13"/>
          </p:nvPr>
        </p:nvSpPr>
        <p:spPr>
          <a:xfrm>
            <a:off x="6748272" y="658368"/>
            <a:ext cx="4809744" cy="2606040"/>
          </a:xfrm>
          <a:solidFill>
            <a:schemeClr val="bg2">
              <a:lumMod val="50000"/>
              <a:lumOff val="50000"/>
            </a:schemeClr>
          </a:solidFill>
        </p:spPr>
        <p:txBody>
          <a:bodyPr/>
          <a:lstStyle/>
          <a:p>
            <a:r>
              <a:rPr lang="en-US"/>
              <a:t>Click icon to add picture</a:t>
            </a:r>
          </a:p>
        </p:txBody>
      </p:sp>
      <p:sp>
        <p:nvSpPr>
          <p:cNvPr id="13" name="Picture Placeholder 11">
            <a:extLst>
              <a:ext uri="{FF2B5EF4-FFF2-40B4-BE49-F238E27FC236}">
                <a16:creationId xmlns:a16="http://schemas.microsoft.com/office/drawing/2014/main" id="{C4E959CE-E323-4F7E-9D53-6DE5DD86507E}"/>
              </a:ext>
            </a:extLst>
          </p:cNvPr>
          <p:cNvSpPr>
            <a:spLocks noGrp="1"/>
          </p:cNvSpPr>
          <p:nvPr>
            <p:ph type="pic" sz="quarter" idx="14"/>
          </p:nvPr>
        </p:nvSpPr>
        <p:spPr>
          <a:xfrm>
            <a:off x="6748272" y="3584448"/>
            <a:ext cx="4809744" cy="2606040"/>
          </a:xfrm>
          <a:solidFill>
            <a:schemeClr val="bg2">
              <a:lumMod val="50000"/>
              <a:lumOff val="50000"/>
            </a:schemeClr>
          </a:solidFill>
        </p:spPr>
        <p:txBody>
          <a:bodyPr/>
          <a:lstStyle/>
          <a:p>
            <a:r>
              <a:rPr lang="en-US"/>
              <a:t>Click icon to add picture</a:t>
            </a:r>
          </a:p>
        </p:txBody>
      </p:sp>
      <p:sp>
        <p:nvSpPr>
          <p:cNvPr id="15" name="Freeform: Shape 14">
            <a:extLst>
              <a:ext uri="{FF2B5EF4-FFF2-40B4-BE49-F238E27FC236}">
                <a16:creationId xmlns:a16="http://schemas.microsoft.com/office/drawing/2014/main" id="{65F4C50B-50BD-44F1-9148-992E83F5B874}"/>
              </a:ext>
              <a:ext uri="{C183D7F6-B498-43B3-948B-1728B52AA6E4}">
                <adec:decorative xmlns:adec="http://schemas.microsoft.com/office/drawing/2017/decorative" val="1"/>
              </a:ext>
            </a:extLst>
          </p:cNvPr>
          <p:cNvSpPr/>
          <p:nvPr userDrawn="1"/>
        </p:nvSpPr>
        <p:spPr>
          <a:xfrm flipH="1">
            <a:off x="825809" y="632198"/>
            <a:ext cx="1044472" cy="908544"/>
          </a:xfrm>
          <a:custGeom>
            <a:avLst/>
            <a:gdLst>
              <a:gd name="connsiteX0" fmla="*/ 2669063 w 3859699"/>
              <a:gd name="connsiteY0" fmla="*/ 2093712 h 3357396"/>
              <a:gd name="connsiteX1" fmla="*/ 2719923 w 3859699"/>
              <a:gd name="connsiteY1" fmla="*/ 2108537 h 3357396"/>
              <a:gd name="connsiteX2" fmla="*/ 2680800 w 3859699"/>
              <a:gd name="connsiteY2" fmla="*/ 2134071 h 3357396"/>
              <a:gd name="connsiteX3" fmla="*/ 2681005 w 3859699"/>
              <a:gd name="connsiteY3" fmla="*/ 2134071 h 3357396"/>
              <a:gd name="connsiteX4" fmla="*/ 2677815 w 3859699"/>
              <a:gd name="connsiteY4" fmla="*/ 2137571 h 3357396"/>
              <a:gd name="connsiteX5" fmla="*/ 2466445 w 3859699"/>
              <a:gd name="connsiteY5" fmla="*/ 2477326 h 3357396"/>
              <a:gd name="connsiteX6" fmla="*/ 2440500 w 3859699"/>
              <a:gd name="connsiteY6" fmla="*/ 2506155 h 3357396"/>
              <a:gd name="connsiteX7" fmla="*/ 2392831 w 3859699"/>
              <a:gd name="connsiteY7" fmla="*/ 2555470 h 3357396"/>
              <a:gd name="connsiteX8" fmla="*/ 2363284 w 3859699"/>
              <a:gd name="connsiteY8" fmla="*/ 2586356 h 3357396"/>
              <a:gd name="connsiteX9" fmla="*/ 2459753 w 3859699"/>
              <a:gd name="connsiteY9" fmla="*/ 2414318 h 3357396"/>
              <a:gd name="connsiteX10" fmla="*/ 2536867 w 3859699"/>
              <a:gd name="connsiteY10" fmla="*/ 2267296 h 3357396"/>
              <a:gd name="connsiteX11" fmla="*/ 2669063 w 3859699"/>
              <a:gd name="connsiteY11" fmla="*/ 2093712 h 3357396"/>
              <a:gd name="connsiteX12" fmla="*/ 2772328 w 3859699"/>
              <a:gd name="connsiteY12" fmla="*/ 1912818 h 3357396"/>
              <a:gd name="connsiteX13" fmla="*/ 2772530 w 3859699"/>
              <a:gd name="connsiteY13" fmla="*/ 1912892 h 3357396"/>
              <a:gd name="connsiteX14" fmla="*/ 2772534 w 3859699"/>
              <a:gd name="connsiteY14" fmla="*/ 1912818 h 3357396"/>
              <a:gd name="connsiteX15" fmla="*/ 2245215 w 3859699"/>
              <a:gd name="connsiteY15" fmla="*/ 1880963 h 3357396"/>
              <a:gd name="connsiteX16" fmla="*/ 2276388 w 3859699"/>
              <a:gd name="connsiteY16" fmla="*/ 1873797 h 3357396"/>
              <a:gd name="connsiteX17" fmla="*/ 2393347 w 3859699"/>
              <a:gd name="connsiteY17" fmla="*/ 1926202 h 3357396"/>
              <a:gd name="connsiteX18" fmla="*/ 2483227 w 3859699"/>
              <a:gd name="connsiteY18" fmla="*/ 1957809 h 3357396"/>
              <a:gd name="connsiteX19" fmla="*/ 2601318 w 3859699"/>
              <a:gd name="connsiteY19" fmla="*/ 2019583 h 3357396"/>
              <a:gd name="connsiteX20" fmla="*/ 2524410 w 3859699"/>
              <a:gd name="connsiteY20" fmla="*/ 2034203 h 3357396"/>
              <a:gd name="connsiteX21" fmla="*/ 2524410 w 3859699"/>
              <a:gd name="connsiteY21" fmla="*/ 2034099 h 3357396"/>
              <a:gd name="connsiteX22" fmla="*/ 2520086 w 3859699"/>
              <a:gd name="connsiteY22" fmla="*/ 2035644 h 3357396"/>
              <a:gd name="connsiteX23" fmla="*/ 2152738 w 3859699"/>
              <a:gd name="connsiteY23" fmla="*/ 2108846 h 3357396"/>
              <a:gd name="connsiteX24" fmla="*/ 2155724 w 3859699"/>
              <a:gd name="connsiteY24" fmla="*/ 2089696 h 3357396"/>
              <a:gd name="connsiteX25" fmla="*/ 2156548 w 3859699"/>
              <a:gd name="connsiteY25" fmla="*/ 2085270 h 3357396"/>
              <a:gd name="connsiteX26" fmla="*/ 2210496 w 3859699"/>
              <a:gd name="connsiteY26" fmla="*/ 1907979 h 3357396"/>
              <a:gd name="connsiteX27" fmla="*/ 2245215 w 3859699"/>
              <a:gd name="connsiteY27" fmla="*/ 1880963 h 3357396"/>
              <a:gd name="connsiteX28" fmla="*/ 2934484 w 3859699"/>
              <a:gd name="connsiteY28" fmla="*/ 1597669 h 3357396"/>
              <a:gd name="connsiteX29" fmla="*/ 2934690 w 3859699"/>
              <a:gd name="connsiteY29" fmla="*/ 1597669 h 3357396"/>
              <a:gd name="connsiteX30" fmla="*/ 2894640 w 3859699"/>
              <a:gd name="connsiteY30" fmla="*/ 1741808 h 3357396"/>
              <a:gd name="connsiteX31" fmla="*/ 2847487 w 3859699"/>
              <a:gd name="connsiteY31" fmla="*/ 1880284 h 3357396"/>
              <a:gd name="connsiteX32" fmla="*/ 2934484 w 3859699"/>
              <a:gd name="connsiteY32" fmla="*/ 1597669 h 3357396"/>
              <a:gd name="connsiteX33" fmla="*/ 1963298 w 3859699"/>
              <a:gd name="connsiteY33" fmla="*/ 1789167 h 3357396"/>
              <a:gd name="connsiteX34" fmla="*/ 2158914 w 3859699"/>
              <a:gd name="connsiteY34" fmla="*/ 1835395 h 3357396"/>
              <a:gd name="connsiteX35" fmla="*/ 2170961 w 3859699"/>
              <a:gd name="connsiteY35" fmla="*/ 1901596 h 3357396"/>
              <a:gd name="connsiteX36" fmla="*/ 2147487 w 3859699"/>
              <a:gd name="connsiteY36" fmla="*/ 2055515 h 3357396"/>
              <a:gd name="connsiteX37" fmla="*/ 2136059 w 3859699"/>
              <a:gd name="connsiteY37" fmla="*/ 2082592 h 3357396"/>
              <a:gd name="connsiteX38" fmla="*/ 2136059 w 3859699"/>
              <a:gd name="connsiteY38" fmla="*/ 2082489 h 3357396"/>
              <a:gd name="connsiteX39" fmla="*/ 2101466 w 3859699"/>
              <a:gd name="connsiteY39" fmla="*/ 2103081 h 3357396"/>
              <a:gd name="connsiteX40" fmla="*/ 1963298 w 3859699"/>
              <a:gd name="connsiteY40" fmla="*/ 1789167 h 3357396"/>
              <a:gd name="connsiteX41" fmla="*/ 2803936 w 3859699"/>
              <a:gd name="connsiteY41" fmla="*/ 1468253 h 3357396"/>
              <a:gd name="connsiteX42" fmla="*/ 2803833 w 3859699"/>
              <a:gd name="connsiteY42" fmla="*/ 1471753 h 3357396"/>
              <a:gd name="connsiteX43" fmla="*/ 2805377 w 3859699"/>
              <a:gd name="connsiteY43" fmla="*/ 1469694 h 3357396"/>
              <a:gd name="connsiteX44" fmla="*/ 2801053 w 3859699"/>
              <a:gd name="connsiteY44" fmla="*/ 1431703 h 3357396"/>
              <a:gd name="connsiteX45" fmla="*/ 2818041 w 3859699"/>
              <a:gd name="connsiteY45" fmla="*/ 1465370 h 3357396"/>
              <a:gd name="connsiteX46" fmla="*/ 2801053 w 3859699"/>
              <a:gd name="connsiteY46" fmla="*/ 1431703 h 3357396"/>
              <a:gd name="connsiteX47" fmla="*/ 3002126 w 3859699"/>
              <a:gd name="connsiteY47" fmla="*/ 1352736 h 3357396"/>
              <a:gd name="connsiteX48" fmla="*/ 2821644 w 3859699"/>
              <a:gd name="connsiteY48" fmla="*/ 1933718 h 3357396"/>
              <a:gd name="connsiteX49" fmla="*/ 2777006 w 3859699"/>
              <a:gd name="connsiteY49" fmla="*/ 1914522 h 3357396"/>
              <a:gd name="connsiteX50" fmla="*/ 2772530 w 3859699"/>
              <a:gd name="connsiteY50" fmla="*/ 1912892 h 3357396"/>
              <a:gd name="connsiteX51" fmla="*/ 2771823 w 3859699"/>
              <a:gd name="connsiteY51" fmla="*/ 1925735 h 3357396"/>
              <a:gd name="connsiteX52" fmla="*/ 2713335 w 3859699"/>
              <a:gd name="connsiteY52" fmla="*/ 1897477 h 3357396"/>
              <a:gd name="connsiteX53" fmla="*/ 2393347 w 3859699"/>
              <a:gd name="connsiteY53" fmla="*/ 1575224 h 3357396"/>
              <a:gd name="connsiteX54" fmla="*/ 2550149 w 3859699"/>
              <a:gd name="connsiteY54" fmla="*/ 1660060 h 3357396"/>
              <a:gd name="connsiteX55" fmla="*/ 2548295 w 3859699"/>
              <a:gd name="connsiteY55" fmla="*/ 1657487 h 3357396"/>
              <a:gd name="connsiteX56" fmla="*/ 2734337 w 3859699"/>
              <a:gd name="connsiteY56" fmla="*/ 1748705 h 3357396"/>
              <a:gd name="connsiteX57" fmla="*/ 2700568 w 3859699"/>
              <a:gd name="connsiteY57" fmla="*/ 1686932 h 3357396"/>
              <a:gd name="connsiteX58" fmla="*/ 2555194 w 3859699"/>
              <a:gd name="connsiteY58" fmla="*/ 1586755 h 3357396"/>
              <a:gd name="connsiteX59" fmla="*/ 2683476 w 3859699"/>
              <a:gd name="connsiteY59" fmla="*/ 1653676 h 3357396"/>
              <a:gd name="connsiteX60" fmla="*/ 2746075 w 3859699"/>
              <a:gd name="connsiteY60" fmla="*/ 1691359 h 3357396"/>
              <a:gd name="connsiteX61" fmla="*/ 2681315 w 3859699"/>
              <a:gd name="connsiteY61" fmla="*/ 1518804 h 3357396"/>
              <a:gd name="connsiteX62" fmla="*/ 2706230 w 3859699"/>
              <a:gd name="connsiteY62" fmla="*/ 1476077 h 3357396"/>
              <a:gd name="connsiteX63" fmla="*/ 2707362 w 3859699"/>
              <a:gd name="connsiteY63" fmla="*/ 1477416 h 3357396"/>
              <a:gd name="connsiteX64" fmla="*/ 2786640 w 3859699"/>
              <a:gd name="connsiteY64" fmla="*/ 1636895 h 3357396"/>
              <a:gd name="connsiteX65" fmla="*/ 2807230 w 3859699"/>
              <a:gd name="connsiteY65" fmla="*/ 1544235 h 3357396"/>
              <a:gd name="connsiteX66" fmla="*/ 2794875 w 3859699"/>
              <a:gd name="connsiteY66" fmla="*/ 1632263 h 3357396"/>
              <a:gd name="connsiteX67" fmla="*/ 2756164 w 3859699"/>
              <a:gd name="connsiteY67" fmla="*/ 1691771 h 3357396"/>
              <a:gd name="connsiteX68" fmla="*/ 2798582 w 3859699"/>
              <a:gd name="connsiteY68" fmla="*/ 1662119 h 3357396"/>
              <a:gd name="connsiteX69" fmla="*/ 2865298 w 3859699"/>
              <a:gd name="connsiteY69" fmla="*/ 1627733 h 3357396"/>
              <a:gd name="connsiteX70" fmla="*/ 3002126 w 3859699"/>
              <a:gd name="connsiteY70" fmla="*/ 1352736 h 3357396"/>
              <a:gd name="connsiteX71" fmla="*/ 1695510 w 3859699"/>
              <a:gd name="connsiteY71" fmla="*/ 1723996 h 3357396"/>
              <a:gd name="connsiteX72" fmla="*/ 1075096 w 3859699"/>
              <a:gd name="connsiteY72" fmla="*/ 2194506 h 3357396"/>
              <a:gd name="connsiteX73" fmla="*/ 797115 w 3859699"/>
              <a:gd name="connsiteY73" fmla="*/ 2390123 h 3357396"/>
              <a:gd name="connsiteX74" fmla="*/ 802673 w 3859699"/>
              <a:gd name="connsiteY74" fmla="*/ 2399697 h 3357396"/>
              <a:gd name="connsiteX75" fmla="*/ 1710232 w 3859699"/>
              <a:gd name="connsiteY75" fmla="*/ 1728629 h 3357396"/>
              <a:gd name="connsiteX76" fmla="*/ 1695510 w 3859699"/>
              <a:gd name="connsiteY76" fmla="*/ 1723996 h 3357396"/>
              <a:gd name="connsiteX77" fmla="*/ 2541294 w 3859699"/>
              <a:gd name="connsiteY77" fmla="*/ 1460737 h 3357396"/>
              <a:gd name="connsiteX78" fmla="*/ 2655267 w 3859699"/>
              <a:gd name="connsiteY78" fmla="*/ 1557516 h 3357396"/>
              <a:gd name="connsiteX79" fmla="*/ 2658047 w 3859699"/>
              <a:gd name="connsiteY79" fmla="*/ 1599213 h 3357396"/>
              <a:gd name="connsiteX80" fmla="*/ 2639309 w 3859699"/>
              <a:gd name="connsiteY80" fmla="*/ 1576872 h 3357396"/>
              <a:gd name="connsiteX81" fmla="*/ 2622528 w 3859699"/>
              <a:gd name="connsiteY81" fmla="*/ 1574194 h 3357396"/>
              <a:gd name="connsiteX82" fmla="*/ 2596171 w 3859699"/>
              <a:gd name="connsiteY82" fmla="*/ 1547529 h 3357396"/>
              <a:gd name="connsiteX83" fmla="*/ 2582992 w 3859699"/>
              <a:gd name="connsiteY83" fmla="*/ 1539498 h 3357396"/>
              <a:gd name="connsiteX84" fmla="*/ 2588140 w 3859699"/>
              <a:gd name="connsiteY84" fmla="*/ 1554016 h 3357396"/>
              <a:gd name="connsiteX85" fmla="*/ 2624483 w 3859699"/>
              <a:gd name="connsiteY85" fmla="*/ 1583152 h 3357396"/>
              <a:gd name="connsiteX86" fmla="*/ 2606569 w 3859699"/>
              <a:gd name="connsiteY86" fmla="*/ 1584903 h 3357396"/>
              <a:gd name="connsiteX87" fmla="*/ 2541294 w 3859699"/>
              <a:gd name="connsiteY87" fmla="*/ 1460840 h 3357396"/>
              <a:gd name="connsiteX88" fmla="*/ 2263004 w 3859699"/>
              <a:gd name="connsiteY88" fmla="*/ 1472885 h 3357396"/>
              <a:gd name="connsiteX89" fmla="*/ 2408173 w 3859699"/>
              <a:gd name="connsiteY89" fmla="*/ 1662017 h 3357396"/>
              <a:gd name="connsiteX90" fmla="*/ 2410437 w 3859699"/>
              <a:gd name="connsiteY90" fmla="*/ 1664487 h 3357396"/>
              <a:gd name="connsiteX91" fmla="*/ 2558488 w 3859699"/>
              <a:gd name="connsiteY91" fmla="*/ 1828085 h 3357396"/>
              <a:gd name="connsiteX92" fmla="*/ 2681315 w 3859699"/>
              <a:gd name="connsiteY92" fmla="*/ 1970473 h 3357396"/>
              <a:gd name="connsiteX93" fmla="*/ 2384287 w 3859699"/>
              <a:gd name="connsiteY93" fmla="*/ 1873900 h 3357396"/>
              <a:gd name="connsiteX94" fmla="*/ 2293891 w 3859699"/>
              <a:gd name="connsiteY94" fmla="*/ 1830041 h 3357396"/>
              <a:gd name="connsiteX95" fmla="*/ 2285757 w 3859699"/>
              <a:gd name="connsiteY95" fmla="*/ 1830556 h 3357396"/>
              <a:gd name="connsiteX96" fmla="*/ 2282257 w 3859699"/>
              <a:gd name="connsiteY96" fmla="*/ 1815216 h 3357396"/>
              <a:gd name="connsiteX97" fmla="*/ 2276698 w 3859699"/>
              <a:gd name="connsiteY97" fmla="*/ 1810171 h 3357396"/>
              <a:gd name="connsiteX98" fmla="*/ 2248075 w 3859699"/>
              <a:gd name="connsiteY98" fmla="*/ 1803478 h 3357396"/>
              <a:gd name="connsiteX99" fmla="*/ 2223468 w 3859699"/>
              <a:gd name="connsiteY99" fmla="*/ 1792565 h 3357396"/>
              <a:gd name="connsiteX100" fmla="*/ 2227278 w 3859699"/>
              <a:gd name="connsiteY100" fmla="*/ 1707009 h 3357396"/>
              <a:gd name="connsiteX101" fmla="*/ 2229131 w 3859699"/>
              <a:gd name="connsiteY101" fmla="*/ 1663664 h 3357396"/>
              <a:gd name="connsiteX102" fmla="*/ 2231603 w 3859699"/>
              <a:gd name="connsiteY102" fmla="*/ 1645851 h 3357396"/>
              <a:gd name="connsiteX103" fmla="*/ 2263004 w 3859699"/>
              <a:gd name="connsiteY103" fmla="*/ 1472885 h 3357396"/>
              <a:gd name="connsiteX104" fmla="*/ 2654441 w 3859699"/>
              <a:gd name="connsiteY104" fmla="*/ 1313317 h 3357396"/>
              <a:gd name="connsiteX105" fmla="*/ 2723424 w 3859699"/>
              <a:gd name="connsiteY105" fmla="*/ 1392683 h 3357396"/>
              <a:gd name="connsiteX106" fmla="*/ 2713128 w 3859699"/>
              <a:gd name="connsiteY106" fmla="*/ 1425937 h 3357396"/>
              <a:gd name="connsiteX107" fmla="*/ 2697274 w 3859699"/>
              <a:gd name="connsiteY107" fmla="*/ 1438087 h 3357396"/>
              <a:gd name="connsiteX108" fmla="*/ 2675446 w 3859699"/>
              <a:gd name="connsiteY108" fmla="*/ 1420276 h 3357396"/>
              <a:gd name="connsiteX109" fmla="*/ 2676387 w 3859699"/>
              <a:gd name="connsiteY109" fmla="*/ 1450651 h 3357396"/>
              <a:gd name="connsiteX110" fmla="*/ 2684546 w 3859699"/>
              <a:gd name="connsiteY110" fmla="*/ 1451260 h 3357396"/>
              <a:gd name="connsiteX111" fmla="*/ 2684610 w 3859699"/>
              <a:gd name="connsiteY111" fmla="*/ 1451162 h 3357396"/>
              <a:gd name="connsiteX112" fmla="*/ 2684609 w 3859699"/>
              <a:gd name="connsiteY112" fmla="*/ 1451265 h 3357396"/>
              <a:gd name="connsiteX113" fmla="*/ 2684546 w 3859699"/>
              <a:gd name="connsiteY113" fmla="*/ 1451260 h 3357396"/>
              <a:gd name="connsiteX114" fmla="*/ 2667146 w 3859699"/>
              <a:gd name="connsiteY114" fmla="*/ 1477957 h 3357396"/>
              <a:gd name="connsiteX115" fmla="*/ 2676784 w 3859699"/>
              <a:gd name="connsiteY115" fmla="*/ 1512936 h 3357396"/>
              <a:gd name="connsiteX116" fmla="*/ 2620262 w 3859699"/>
              <a:gd name="connsiteY116" fmla="*/ 1411833 h 3357396"/>
              <a:gd name="connsiteX117" fmla="*/ 2627675 w 3859699"/>
              <a:gd name="connsiteY117" fmla="*/ 1382387 h 3357396"/>
              <a:gd name="connsiteX118" fmla="*/ 2654441 w 3859699"/>
              <a:gd name="connsiteY118" fmla="*/ 1313317 h 3357396"/>
              <a:gd name="connsiteX119" fmla="*/ 2300789 w 3859699"/>
              <a:gd name="connsiteY119" fmla="*/ 1402361 h 3357396"/>
              <a:gd name="connsiteX120" fmla="*/ 2473550 w 3859699"/>
              <a:gd name="connsiteY120" fmla="*/ 1546396 h 3357396"/>
              <a:gd name="connsiteX121" fmla="*/ 2473550 w 3859699"/>
              <a:gd name="connsiteY121" fmla="*/ 1546294 h 3357396"/>
              <a:gd name="connsiteX122" fmla="*/ 2604819 w 3859699"/>
              <a:gd name="connsiteY122" fmla="*/ 1665002 h 3357396"/>
              <a:gd name="connsiteX123" fmla="*/ 2528528 w 3859699"/>
              <a:gd name="connsiteY123" fmla="*/ 1629276 h 3357396"/>
              <a:gd name="connsiteX124" fmla="*/ 2441118 w 3859699"/>
              <a:gd name="connsiteY124" fmla="*/ 1554942 h 3357396"/>
              <a:gd name="connsiteX125" fmla="*/ 2300789 w 3859699"/>
              <a:gd name="connsiteY125" fmla="*/ 1402361 h 3357396"/>
              <a:gd name="connsiteX126" fmla="*/ 2768313 w 3859699"/>
              <a:gd name="connsiteY126" fmla="*/ 1246074 h 3357396"/>
              <a:gd name="connsiteX127" fmla="*/ 2753281 w 3859699"/>
              <a:gd name="connsiteY127" fmla="*/ 1365709 h 3357396"/>
              <a:gd name="connsiteX128" fmla="*/ 2838117 w 3859699"/>
              <a:gd name="connsiteY128" fmla="*/ 1288388 h 3357396"/>
              <a:gd name="connsiteX129" fmla="*/ 2825144 w 3859699"/>
              <a:gd name="connsiteY129" fmla="*/ 1452398 h 3357396"/>
              <a:gd name="connsiteX130" fmla="*/ 2813613 w 3859699"/>
              <a:gd name="connsiteY130" fmla="*/ 1435822 h 3357396"/>
              <a:gd name="connsiteX131" fmla="*/ 2812584 w 3859699"/>
              <a:gd name="connsiteY131" fmla="*/ 1342338 h 3357396"/>
              <a:gd name="connsiteX132" fmla="*/ 2729086 w 3859699"/>
              <a:gd name="connsiteY132" fmla="*/ 1381461 h 3357396"/>
              <a:gd name="connsiteX133" fmla="*/ 2697067 w 3859699"/>
              <a:gd name="connsiteY133" fmla="*/ 1302905 h 3357396"/>
              <a:gd name="connsiteX134" fmla="*/ 2739896 w 3859699"/>
              <a:gd name="connsiteY134" fmla="*/ 1383520 h 3357396"/>
              <a:gd name="connsiteX135" fmla="*/ 2739896 w 3859699"/>
              <a:gd name="connsiteY135" fmla="*/ 1383417 h 3357396"/>
              <a:gd name="connsiteX136" fmla="*/ 2750192 w 3859699"/>
              <a:gd name="connsiteY136" fmla="*/ 1342955 h 3357396"/>
              <a:gd name="connsiteX137" fmla="*/ 2768313 w 3859699"/>
              <a:gd name="connsiteY137" fmla="*/ 1246074 h 3357396"/>
              <a:gd name="connsiteX138" fmla="*/ 2575991 w 3859699"/>
              <a:gd name="connsiteY138" fmla="*/ 1285402 h 3357396"/>
              <a:gd name="connsiteX139" fmla="*/ 2604304 w 3859699"/>
              <a:gd name="connsiteY139" fmla="*/ 1347176 h 3357396"/>
              <a:gd name="connsiteX140" fmla="*/ 2601937 w 3859699"/>
              <a:gd name="connsiteY140" fmla="*/ 1448794 h 3357396"/>
              <a:gd name="connsiteX141" fmla="*/ 2602657 w 3859699"/>
              <a:gd name="connsiteY141" fmla="*/ 1458266 h 3357396"/>
              <a:gd name="connsiteX142" fmla="*/ 2600906 w 3859699"/>
              <a:gd name="connsiteY142" fmla="*/ 1457133 h 3357396"/>
              <a:gd name="connsiteX143" fmla="*/ 2594317 w 3859699"/>
              <a:gd name="connsiteY143" fmla="*/ 1423466 h 3357396"/>
              <a:gd name="connsiteX144" fmla="*/ 2587728 w 3859699"/>
              <a:gd name="connsiteY144" fmla="*/ 1388358 h 3357396"/>
              <a:gd name="connsiteX145" fmla="*/ 2585257 w 3859699"/>
              <a:gd name="connsiteY145" fmla="*/ 1384961 h 3357396"/>
              <a:gd name="connsiteX146" fmla="*/ 2581346 w 3859699"/>
              <a:gd name="connsiteY146" fmla="*/ 1386506 h 3357396"/>
              <a:gd name="connsiteX147" fmla="*/ 2568373 w 3859699"/>
              <a:gd name="connsiteY147" fmla="*/ 1416672 h 3357396"/>
              <a:gd name="connsiteX148" fmla="*/ 2558077 w 3859699"/>
              <a:gd name="connsiteY148" fmla="*/ 1434586 h 3357396"/>
              <a:gd name="connsiteX149" fmla="*/ 2554782 w 3859699"/>
              <a:gd name="connsiteY149" fmla="*/ 1436440 h 3357396"/>
              <a:gd name="connsiteX150" fmla="*/ 2544487 w 3859699"/>
              <a:gd name="connsiteY150" fmla="*/ 1423879 h 3357396"/>
              <a:gd name="connsiteX151" fmla="*/ 2557768 w 3859699"/>
              <a:gd name="connsiteY151" fmla="*/ 1432116 h 3357396"/>
              <a:gd name="connsiteX152" fmla="*/ 2557768 w 3859699"/>
              <a:gd name="connsiteY152" fmla="*/ 1432012 h 3357396"/>
              <a:gd name="connsiteX153" fmla="*/ 2557767 w 3859699"/>
              <a:gd name="connsiteY153" fmla="*/ 1390830 h 3357396"/>
              <a:gd name="connsiteX154" fmla="*/ 2558591 w 3859699"/>
              <a:gd name="connsiteY154" fmla="*/ 1357574 h 3357396"/>
              <a:gd name="connsiteX155" fmla="*/ 2562607 w 3859699"/>
              <a:gd name="connsiteY155" fmla="*/ 1308362 h 3357396"/>
              <a:gd name="connsiteX156" fmla="*/ 2573932 w 3859699"/>
              <a:gd name="connsiteY156" fmla="*/ 1288388 h 3357396"/>
              <a:gd name="connsiteX157" fmla="*/ 2575991 w 3859699"/>
              <a:gd name="connsiteY157" fmla="*/ 1285402 h 3357396"/>
              <a:gd name="connsiteX158" fmla="*/ 2241795 w 3859699"/>
              <a:gd name="connsiteY158" fmla="*/ 1342749 h 3357396"/>
              <a:gd name="connsiteX159" fmla="*/ 2375638 w 3859699"/>
              <a:gd name="connsiteY159" fmla="*/ 1566782 h 3357396"/>
              <a:gd name="connsiteX160" fmla="*/ 2241795 w 3859699"/>
              <a:gd name="connsiteY160" fmla="*/ 1342852 h 3357396"/>
              <a:gd name="connsiteX161" fmla="*/ 2805776 w 3859699"/>
              <a:gd name="connsiteY161" fmla="*/ 1148029 h 3357396"/>
              <a:gd name="connsiteX162" fmla="*/ 2807952 w 3859699"/>
              <a:gd name="connsiteY162" fmla="*/ 1147956 h 3357396"/>
              <a:gd name="connsiteX163" fmla="*/ 2807952 w 3859699"/>
              <a:gd name="connsiteY163" fmla="*/ 1147853 h 3357396"/>
              <a:gd name="connsiteX164" fmla="*/ 2757709 w 3859699"/>
              <a:gd name="connsiteY164" fmla="*/ 1197067 h 3357396"/>
              <a:gd name="connsiteX165" fmla="*/ 2805776 w 3859699"/>
              <a:gd name="connsiteY165" fmla="*/ 1148029 h 3357396"/>
              <a:gd name="connsiteX166" fmla="*/ 1665749 w 3859699"/>
              <a:gd name="connsiteY166" fmla="*/ 1414840 h 3357396"/>
              <a:gd name="connsiteX167" fmla="*/ 1669976 w 3859699"/>
              <a:gd name="connsiteY167" fmla="*/ 1494919 h 3357396"/>
              <a:gd name="connsiteX168" fmla="*/ 1680272 w 3859699"/>
              <a:gd name="connsiteY168" fmla="*/ 1545264 h 3357396"/>
              <a:gd name="connsiteX169" fmla="*/ 1645988 w 3859699"/>
              <a:gd name="connsiteY169" fmla="*/ 1549074 h 3357396"/>
              <a:gd name="connsiteX170" fmla="*/ 1658652 w 3859699"/>
              <a:gd name="connsiteY170" fmla="*/ 1444471 h 3357396"/>
              <a:gd name="connsiteX171" fmla="*/ 1658652 w 3859699"/>
              <a:gd name="connsiteY171" fmla="*/ 1444367 h 3357396"/>
              <a:gd name="connsiteX172" fmla="*/ 1665749 w 3859699"/>
              <a:gd name="connsiteY172" fmla="*/ 1414840 h 3357396"/>
              <a:gd name="connsiteX173" fmla="*/ 2598950 w 3859699"/>
              <a:gd name="connsiteY173" fmla="*/ 1100802 h 3357396"/>
              <a:gd name="connsiteX174" fmla="*/ 2624071 w 3859699"/>
              <a:gd name="connsiteY174" fmla="*/ 1146103 h 3357396"/>
              <a:gd name="connsiteX175" fmla="*/ 2632823 w 3859699"/>
              <a:gd name="connsiteY175" fmla="*/ 1169165 h 3357396"/>
              <a:gd name="connsiteX176" fmla="*/ 2655988 w 3859699"/>
              <a:gd name="connsiteY176" fmla="*/ 1194903 h 3357396"/>
              <a:gd name="connsiteX177" fmla="*/ 2666284 w 3859699"/>
              <a:gd name="connsiteY177" fmla="*/ 1194080 h 3357396"/>
              <a:gd name="connsiteX178" fmla="*/ 2687492 w 3859699"/>
              <a:gd name="connsiteY178" fmla="*/ 1151148 h 3357396"/>
              <a:gd name="connsiteX179" fmla="*/ 2716835 w 3859699"/>
              <a:gd name="connsiteY179" fmla="*/ 1245455 h 3357396"/>
              <a:gd name="connsiteX180" fmla="*/ 2708907 w 3859699"/>
              <a:gd name="connsiteY180" fmla="*/ 1233101 h 3357396"/>
              <a:gd name="connsiteX181" fmla="*/ 2697517 w 3859699"/>
              <a:gd name="connsiteY181" fmla="*/ 1231504 h 3357396"/>
              <a:gd name="connsiteX182" fmla="*/ 2694287 w 3859699"/>
              <a:gd name="connsiteY182" fmla="*/ 1238352 h 3357396"/>
              <a:gd name="connsiteX183" fmla="*/ 2686256 w 3859699"/>
              <a:gd name="connsiteY183" fmla="*/ 1256370 h 3357396"/>
              <a:gd name="connsiteX184" fmla="*/ 2669063 w 3859699"/>
              <a:gd name="connsiteY184" fmla="*/ 1254001 h 3357396"/>
              <a:gd name="connsiteX185" fmla="*/ 2657674 w 3859699"/>
              <a:gd name="connsiteY185" fmla="*/ 1255618 h 3357396"/>
              <a:gd name="connsiteX186" fmla="*/ 2656605 w 3859699"/>
              <a:gd name="connsiteY186" fmla="*/ 1263473 h 3357396"/>
              <a:gd name="connsiteX187" fmla="*/ 2657635 w 3859699"/>
              <a:gd name="connsiteY187" fmla="*/ 1266459 h 3357396"/>
              <a:gd name="connsiteX188" fmla="*/ 2655473 w 3859699"/>
              <a:gd name="connsiteY188" fmla="*/ 1268724 h 3357396"/>
              <a:gd name="connsiteX189" fmla="*/ 2629322 w 3859699"/>
              <a:gd name="connsiteY189" fmla="*/ 1293536 h 3357396"/>
              <a:gd name="connsiteX190" fmla="*/ 2628704 w 3859699"/>
              <a:gd name="connsiteY190" fmla="*/ 1210142 h 3357396"/>
              <a:gd name="connsiteX191" fmla="*/ 2624381 w 3859699"/>
              <a:gd name="connsiteY191" fmla="*/ 1199846 h 3357396"/>
              <a:gd name="connsiteX192" fmla="*/ 2621085 w 3859699"/>
              <a:gd name="connsiteY192" fmla="*/ 1199126 h 3357396"/>
              <a:gd name="connsiteX193" fmla="*/ 2613878 w 3859699"/>
              <a:gd name="connsiteY193" fmla="*/ 1203552 h 3357396"/>
              <a:gd name="connsiteX194" fmla="*/ 2598847 w 3859699"/>
              <a:gd name="connsiteY194" fmla="*/ 1224143 h 3357396"/>
              <a:gd name="connsiteX195" fmla="*/ 2594419 w 3859699"/>
              <a:gd name="connsiteY195" fmla="*/ 1229497 h 3357396"/>
              <a:gd name="connsiteX196" fmla="*/ 2592670 w 3859699"/>
              <a:gd name="connsiteY196" fmla="*/ 1155780 h 3357396"/>
              <a:gd name="connsiteX197" fmla="*/ 2592670 w 3859699"/>
              <a:gd name="connsiteY197" fmla="*/ 1155678 h 3357396"/>
              <a:gd name="connsiteX198" fmla="*/ 2598950 w 3859699"/>
              <a:gd name="connsiteY198" fmla="*/ 1100802 h 3357396"/>
              <a:gd name="connsiteX199" fmla="*/ 2393346 w 3859699"/>
              <a:gd name="connsiteY199" fmla="*/ 1158355 h 3357396"/>
              <a:gd name="connsiteX200" fmla="*/ 2398700 w 3859699"/>
              <a:gd name="connsiteY200" fmla="*/ 1160208 h 3357396"/>
              <a:gd name="connsiteX201" fmla="*/ 2423822 w 3859699"/>
              <a:gd name="connsiteY201" fmla="*/ 1172048 h 3357396"/>
              <a:gd name="connsiteX202" fmla="*/ 2467578 w 3859699"/>
              <a:gd name="connsiteY202" fmla="*/ 1259664 h 3357396"/>
              <a:gd name="connsiteX203" fmla="*/ 2534191 w 3859699"/>
              <a:gd name="connsiteY203" fmla="*/ 1430364 h 3357396"/>
              <a:gd name="connsiteX204" fmla="*/ 2532750 w 3859699"/>
              <a:gd name="connsiteY204" fmla="*/ 1436337 h 3357396"/>
              <a:gd name="connsiteX205" fmla="*/ 2532750 w 3859699"/>
              <a:gd name="connsiteY205" fmla="*/ 1436233 h 3357396"/>
              <a:gd name="connsiteX206" fmla="*/ 2524512 w 3859699"/>
              <a:gd name="connsiteY206" fmla="*/ 1445602 h 3357396"/>
              <a:gd name="connsiteX207" fmla="*/ 2393346 w 3859699"/>
              <a:gd name="connsiteY207" fmla="*/ 1158355 h 3357396"/>
              <a:gd name="connsiteX208" fmla="*/ 2769136 w 3859699"/>
              <a:gd name="connsiteY208" fmla="*/ 957385 h 3357396"/>
              <a:gd name="connsiteX209" fmla="*/ 2776137 w 3859699"/>
              <a:gd name="connsiteY209" fmla="*/ 1087006 h 3357396"/>
              <a:gd name="connsiteX210" fmla="*/ 2767592 w 3859699"/>
              <a:gd name="connsiteY210" fmla="*/ 1099670 h 3357396"/>
              <a:gd name="connsiteX211" fmla="*/ 2763577 w 3859699"/>
              <a:gd name="connsiteY211" fmla="*/ 1099670 h 3357396"/>
              <a:gd name="connsiteX212" fmla="*/ 2769136 w 3859699"/>
              <a:gd name="connsiteY212" fmla="*/ 1118304 h 3357396"/>
              <a:gd name="connsiteX213" fmla="*/ 2744015 w 3859699"/>
              <a:gd name="connsiteY213" fmla="*/ 1168960 h 3357396"/>
              <a:gd name="connsiteX214" fmla="*/ 2769136 w 3859699"/>
              <a:gd name="connsiteY214" fmla="*/ 957487 h 3357396"/>
              <a:gd name="connsiteX215" fmla="*/ 808131 w 3859699"/>
              <a:gd name="connsiteY215" fmla="*/ 1516642 h 3357396"/>
              <a:gd name="connsiteX216" fmla="*/ 1494745 w 3859699"/>
              <a:gd name="connsiteY216" fmla="*/ 1557825 h 3357396"/>
              <a:gd name="connsiteX217" fmla="*/ 1384274 w 3859699"/>
              <a:gd name="connsiteY217" fmla="*/ 1570076 h 3357396"/>
              <a:gd name="connsiteX218" fmla="*/ 1343606 w 3859699"/>
              <a:gd name="connsiteY218" fmla="*/ 1570694 h 3357396"/>
              <a:gd name="connsiteX219" fmla="*/ 1207395 w 3859699"/>
              <a:gd name="connsiteY219" fmla="*/ 1561119 h 3357396"/>
              <a:gd name="connsiteX220" fmla="*/ 985010 w 3859699"/>
              <a:gd name="connsiteY220" fmla="*/ 1546499 h 3357396"/>
              <a:gd name="connsiteX221" fmla="*/ 985009 w 3859699"/>
              <a:gd name="connsiteY221" fmla="*/ 1548558 h 3357396"/>
              <a:gd name="connsiteX222" fmla="*/ 954843 w 3859699"/>
              <a:gd name="connsiteY222" fmla="*/ 1534866 h 3357396"/>
              <a:gd name="connsiteX223" fmla="*/ 1627147 w 3859699"/>
              <a:gd name="connsiteY223" fmla="*/ 1234645 h 3357396"/>
              <a:gd name="connsiteX224" fmla="*/ 1613763 w 3859699"/>
              <a:gd name="connsiteY224" fmla="*/ 1488638 h 3357396"/>
              <a:gd name="connsiteX225" fmla="*/ 1627147 w 3859699"/>
              <a:gd name="connsiteY225" fmla="*/ 1234748 h 3357396"/>
              <a:gd name="connsiteX226" fmla="*/ 1735730 w 3859699"/>
              <a:gd name="connsiteY226" fmla="*/ 943844 h 3357396"/>
              <a:gd name="connsiteX227" fmla="*/ 1741017 w 3859699"/>
              <a:gd name="connsiteY227" fmla="*/ 946573 h 3357396"/>
              <a:gd name="connsiteX228" fmla="*/ 1743692 w 3859699"/>
              <a:gd name="connsiteY228" fmla="*/ 1404112 h 3357396"/>
              <a:gd name="connsiteX229" fmla="*/ 1743693 w 3859699"/>
              <a:gd name="connsiteY229" fmla="*/ 1413789 h 3357396"/>
              <a:gd name="connsiteX230" fmla="*/ 1745444 w 3859699"/>
              <a:gd name="connsiteY230" fmla="*/ 1582637 h 3357396"/>
              <a:gd name="connsiteX231" fmla="*/ 1740810 w 3859699"/>
              <a:gd name="connsiteY231" fmla="*/ 1589329 h 3357396"/>
              <a:gd name="connsiteX232" fmla="*/ 1737310 w 3859699"/>
              <a:gd name="connsiteY232" fmla="*/ 1590153 h 3357396"/>
              <a:gd name="connsiteX233" fmla="*/ 1732676 w 3859699"/>
              <a:gd name="connsiteY233" fmla="*/ 1588712 h 3357396"/>
              <a:gd name="connsiteX234" fmla="*/ 1698702 w 3859699"/>
              <a:gd name="connsiteY234" fmla="*/ 1293330 h 3357396"/>
              <a:gd name="connsiteX235" fmla="*/ 1698701 w 3859699"/>
              <a:gd name="connsiteY235" fmla="*/ 1293227 h 3357396"/>
              <a:gd name="connsiteX236" fmla="*/ 1718778 w 3859699"/>
              <a:gd name="connsiteY236" fmla="*/ 1051281 h 3357396"/>
              <a:gd name="connsiteX237" fmla="*/ 1726808 w 3859699"/>
              <a:gd name="connsiteY237" fmla="*/ 951103 h 3357396"/>
              <a:gd name="connsiteX238" fmla="*/ 1735730 w 3859699"/>
              <a:gd name="connsiteY238" fmla="*/ 943844 h 3357396"/>
              <a:gd name="connsiteX239" fmla="*/ 1594716 w 3859699"/>
              <a:gd name="connsiteY239" fmla="*/ 939264 h 3357396"/>
              <a:gd name="connsiteX240" fmla="*/ 1597290 w 3859699"/>
              <a:gd name="connsiteY240" fmla="*/ 1349956 h 3357396"/>
              <a:gd name="connsiteX241" fmla="*/ 1597290 w 3859699"/>
              <a:gd name="connsiteY241" fmla="*/ 1349853 h 3357396"/>
              <a:gd name="connsiteX242" fmla="*/ 1593069 w 3859699"/>
              <a:gd name="connsiteY242" fmla="*/ 1197272 h 3357396"/>
              <a:gd name="connsiteX243" fmla="*/ 1594716 w 3859699"/>
              <a:gd name="connsiteY243" fmla="*/ 939264 h 3357396"/>
              <a:gd name="connsiteX244" fmla="*/ 1513792 w 3859699"/>
              <a:gd name="connsiteY244" fmla="*/ 661283 h 3357396"/>
              <a:gd name="connsiteX245" fmla="*/ 1529646 w 3859699"/>
              <a:gd name="connsiteY245" fmla="*/ 797597 h 3357396"/>
              <a:gd name="connsiteX246" fmla="*/ 1537678 w 3859699"/>
              <a:gd name="connsiteY246" fmla="*/ 804494 h 3357396"/>
              <a:gd name="connsiteX247" fmla="*/ 1545708 w 3859699"/>
              <a:gd name="connsiteY247" fmla="*/ 797597 h 3357396"/>
              <a:gd name="connsiteX248" fmla="*/ 1548076 w 3859699"/>
              <a:gd name="connsiteY248" fmla="*/ 780609 h 3357396"/>
              <a:gd name="connsiteX249" fmla="*/ 1545502 w 3859699"/>
              <a:gd name="connsiteY249" fmla="*/ 870490 h 3357396"/>
              <a:gd name="connsiteX250" fmla="*/ 1544267 w 3859699"/>
              <a:gd name="connsiteY250" fmla="*/ 870489 h 3357396"/>
              <a:gd name="connsiteX251" fmla="*/ 1533972 w 3859699"/>
              <a:gd name="connsiteY251" fmla="*/ 1008965 h 3357396"/>
              <a:gd name="connsiteX252" fmla="*/ 1526662 w 3859699"/>
              <a:gd name="connsiteY252" fmla="*/ 880167 h 3357396"/>
              <a:gd name="connsiteX253" fmla="*/ 1513792 w 3859699"/>
              <a:gd name="connsiteY253" fmla="*/ 661283 h 3357396"/>
              <a:gd name="connsiteX254" fmla="*/ 1135016 w 3859699"/>
              <a:gd name="connsiteY254" fmla="*/ 705451 h 3357396"/>
              <a:gd name="connsiteX255" fmla="*/ 1235914 w 3859699"/>
              <a:gd name="connsiteY255" fmla="*/ 944206 h 3357396"/>
              <a:gd name="connsiteX256" fmla="*/ 1332589 w 3859699"/>
              <a:gd name="connsiteY256" fmla="*/ 1174725 h 3357396"/>
              <a:gd name="connsiteX257" fmla="*/ 1135016 w 3859699"/>
              <a:gd name="connsiteY257" fmla="*/ 705451 h 3357396"/>
              <a:gd name="connsiteX258" fmla="*/ 308176 w 3859699"/>
              <a:gd name="connsiteY258" fmla="*/ 823130 h 3357396"/>
              <a:gd name="connsiteX259" fmla="*/ 552181 w 3859699"/>
              <a:gd name="connsiteY259" fmla="*/ 1003097 h 3357396"/>
              <a:gd name="connsiteX260" fmla="*/ 998702 w 3859699"/>
              <a:gd name="connsiteY260" fmla="*/ 1305788 h 3357396"/>
              <a:gd name="connsiteX261" fmla="*/ 836443 w 3859699"/>
              <a:gd name="connsiteY261" fmla="*/ 1214261 h 3357396"/>
              <a:gd name="connsiteX262" fmla="*/ 827899 w 3859699"/>
              <a:gd name="connsiteY262" fmla="*/ 1208289 h 3357396"/>
              <a:gd name="connsiteX263" fmla="*/ 764786 w 3859699"/>
              <a:gd name="connsiteY263" fmla="*/ 1166076 h 3357396"/>
              <a:gd name="connsiteX264" fmla="*/ 308176 w 3859699"/>
              <a:gd name="connsiteY264" fmla="*/ 823130 h 3357396"/>
              <a:gd name="connsiteX265" fmla="*/ 1555284 w 3859699"/>
              <a:gd name="connsiteY265" fmla="*/ 71961 h 3357396"/>
              <a:gd name="connsiteX266" fmla="*/ 1557137 w 3859699"/>
              <a:gd name="connsiteY266" fmla="*/ 256252 h 3357396"/>
              <a:gd name="connsiteX267" fmla="*/ 1557754 w 3859699"/>
              <a:gd name="connsiteY267" fmla="*/ 373211 h 3357396"/>
              <a:gd name="connsiteX268" fmla="*/ 1551166 w 3859699"/>
              <a:gd name="connsiteY268" fmla="*/ 289405 h 3357396"/>
              <a:gd name="connsiteX269" fmla="*/ 1542825 w 3859699"/>
              <a:gd name="connsiteY269" fmla="*/ 282095 h 3357396"/>
              <a:gd name="connsiteX270" fmla="*/ 1534898 w 3859699"/>
              <a:gd name="connsiteY270" fmla="*/ 289919 h 3357396"/>
              <a:gd name="connsiteX271" fmla="*/ 1536957 w 3859699"/>
              <a:gd name="connsiteY271" fmla="*/ 481830 h 3357396"/>
              <a:gd name="connsiteX272" fmla="*/ 1536956 w 3859699"/>
              <a:gd name="connsiteY272" fmla="*/ 728925 h 3357396"/>
              <a:gd name="connsiteX273" fmla="*/ 1555284 w 3859699"/>
              <a:gd name="connsiteY273" fmla="*/ 71961 h 3357396"/>
              <a:gd name="connsiteX274" fmla="*/ 693540 w 3859699"/>
              <a:gd name="connsiteY274" fmla="*/ 231441 h 3357396"/>
              <a:gd name="connsiteX275" fmla="*/ 689834 w 3859699"/>
              <a:gd name="connsiteY275" fmla="*/ 238235 h 3357396"/>
              <a:gd name="connsiteX276" fmla="*/ 689834 w 3859699"/>
              <a:gd name="connsiteY276" fmla="*/ 269122 h 3357396"/>
              <a:gd name="connsiteX277" fmla="*/ 690658 w 3859699"/>
              <a:gd name="connsiteY277" fmla="*/ 272623 h 3357396"/>
              <a:gd name="connsiteX278" fmla="*/ 721338 w 3859699"/>
              <a:gd name="connsiteY278" fmla="*/ 333469 h 3357396"/>
              <a:gd name="connsiteX279" fmla="*/ 1034016 w 3859699"/>
              <a:gd name="connsiteY279" fmla="*/ 1003303 h 3357396"/>
              <a:gd name="connsiteX280" fmla="*/ 1051313 w 3859699"/>
              <a:gd name="connsiteY280" fmla="*/ 1031924 h 3357396"/>
              <a:gd name="connsiteX281" fmla="*/ 1053268 w 3859699"/>
              <a:gd name="connsiteY281" fmla="*/ 1034190 h 3357396"/>
              <a:gd name="connsiteX282" fmla="*/ 1161578 w 3859699"/>
              <a:gd name="connsiteY282" fmla="*/ 1158458 h 3357396"/>
              <a:gd name="connsiteX283" fmla="*/ 1270609 w 3859699"/>
              <a:gd name="connsiteY283" fmla="*/ 1279740 h 3357396"/>
              <a:gd name="connsiteX284" fmla="*/ 1278434 w 3859699"/>
              <a:gd name="connsiteY284" fmla="*/ 1273769 h 3357396"/>
              <a:gd name="connsiteX285" fmla="*/ 1281831 w 3859699"/>
              <a:gd name="connsiteY285" fmla="*/ 1261620 h 3357396"/>
              <a:gd name="connsiteX286" fmla="*/ 1281831 w 3859699"/>
              <a:gd name="connsiteY286" fmla="*/ 1256781 h 3357396"/>
              <a:gd name="connsiteX287" fmla="*/ 1209762 w 3859699"/>
              <a:gd name="connsiteY287" fmla="*/ 1142912 h 3357396"/>
              <a:gd name="connsiteX288" fmla="*/ 1169403 w 3859699"/>
              <a:gd name="connsiteY288" fmla="*/ 1088448 h 3357396"/>
              <a:gd name="connsiteX289" fmla="*/ 926530 w 3859699"/>
              <a:gd name="connsiteY289" fmla="*/ 711629 h 3357396"/>
              <a:gd name="connsiteX290" fmla="*/ 893173 w 3859699"/>
              <a:gd name="connsiteY290" fmla="*/ 654487 h 3357396"/>
              <a:gd name="connsiteX291" fmla="*/ 769625 w 3859699"/>
              <a:gd name="connsiteY291" fmla="*/ 374961 h 3357396"/>
              <a:gd name="connsiteX292" fmla="*/ 701262 w 3859699"/>
              <a:gd name="connsiteY292" fmla="*/ 230822 h 3357396"/>
              <a:gd name="connsiteX293" fmla="*/ 693540 w 3859699"/>
              <a:gd name="connsiteY293" fmla="*/ 231441 h 3357396"/>
              <a:gd name="connsiteX294" fmla="*/ 233327 w 3859699"/>
              <a:gd name="connsiteY294" fmla="*/ 166165 h 3357396"/>
              <a:gd name="connsiteX295" fmla="*/ 229311 w 3859699"/>
              <a:gd name="connsiteY295" fmla="*/ 176461 h 3357396"/>
              <a:gd name="connsiteX296" fmla="*/ 840047 w 3859699"/>
              <a:gd name="connsiteY296" fmla="*/ 1042735 h 3357396"/>
              <a:gd name="connsiteX297" fmla="*/ 870934 w 3859699"/>
              <a:gd name="connsiteY297" fmla="*/ 1075886 h 3357396"/>
              <a:gd name="connsiteX298" fmla="*/ 404130 w 3859699"/>
              <a:gd name="connsiteY298" fmla="*/ 528880 h 3357396"/>
              <a:gd name="connsiteX299" fmla="*/ 232503 w 3859699"/>
              <a:gd name="connsiteY299" fmla="*/ 305466 h 3357396"/>
              <a:gd name="connsiteX300" fmla="*/ 221060 w 3859699"/>
              <a:gd name="connsiteY300" fmla="*/ 304286 h 3357396"/>
              <a:gd name="connsiteX301" fmla="*/ 218809 w 3859699"/>
              <a:gd name="connsiteY301" fmla="*/ 314011 h 3357396"/>
              <a:gd name="connsiteX302" fmla="*/ 1074890 w 3859699"/>
              <a:gd name="connsiteY302" fmla="*/ 1319481 h 3357396"/>
              <a:gd name="connsiteX303" fmla="*/ 196160 w 3859699"/>
              <a:gd name="connsiteY303" fmla="*/ 477814 h 3357396"/>
              <a:gd name="connsiteX304" fmla="*/ 83525 w 3859699"/>
              <a:gd name="connsiteY304" fmla="*/ 338103 h 3357396"/>
              <a:gd name="connsiteX305" fmla="*/ 74774 w 3859699"/>
              <a:gd name="connsiteY305" fmla="*/ 335529 h 3357396"/>
              <a:gd name="connsiteX306" fmla="*/ 64478 w 3859699"/>
              <a:gd name="connsiteY306" fmla="*/ 345825 h 3357396"/>
              <a:gd name="connsiteX307" fmla="*/ 438415 w 3859699"/>
              <a:gd name="connsiteY307" fmla="*/ 848456 h 3357396"/>
              <a:gd name="connsiteX308" fmla="*/ 521913 w 3859699"/>
              <a:gd name="connsiteY308" fmla="*/ 947501 h 3357396"/>
              <a:gd name="connsiteX309" fmla="*/ 343387 w 3859699"/>
              <a:gd name="connsiteY309" fmla="*/ 803362 h 3357396"/>
              <a:gd name="connsiteX310" fmla="*/ 59331 w 3859699"/>
              <a:gd name="connsiteY310" fmla="*/ 584477 h 3357396"/>
              <a:gd name="connsiteX311" fmla="*/ 49035 w 3859699"/>
              <a:gd name="connsiteY311" fmla="*/ 585918 h 3357396"/>
              <a:gd name="connsiteX312" fmla="*/ 49035 w 3859699"/>
              <a:gd name="connsiteY312" fmla="*/ 596214 h 3357396"/>
              <a:gd name="connsiteX313" fmla="*/ 1343606 w 3859699"/>
              <a:gd name="connsiteY313" fmla="*/ 1459811 h 3357396"/>
              <a:gd name="connsiteX314" fmla="*/ 1356784 w 3859699"/>
              <a:gd name="connsiteY314" fmla="*/ 1471856 h 3357396"/>
              <a:gd name="connsiteX315" fmla="*/ 1358329 w 3859699"/>
              <a:gd name="connsiteY315" fmla="*/ 1474018 h 3357396"/>
              <a:gd name="connsiteX316" fmla="*/ 39151 w 3859699"/>
              <a:gd name="connsiteY316" fmla="*/ 853089 h 3357396"/>
              <a:gd name="connsiteX317" fmla="*/ 14853 w 3859699"/>
              <a:gd name="connsiteY317" fmla="*/ 837544 h 3357396"/>
              <a:gd name="connsiteX318" fmla="*/ 5999 w 3859699"/>
              <a:gd name="connsiteY318" fmla="*/ 837544 h 3357396"/>
              <a:gd name="connsiteX319" fmla="*/ 234 w 3859699"/>
              <a:gd name="connsiteY319" fmla="*/ 851134 h 3357396"/>
              <a:gd name="connsiteX320" fmla="*/ 1236428 w 3859699"/>
              <a:gd name="connsiteY320" fmla="*/ 1489462 h 3357396"/>
              <a:gd name="connsiteX321" fmla="*/ 532826 w 3859699"/>
              <a:gd name="connsiteY321" fmla="*/ 1384035 h 3357396"/>
              <a:gd name="connsiteX322" fmla="*/ 384878 w 3859699"/>
              <a:gd name="connsiteY322" fmla="*/ 1345323 h 3357396"/>
              <a:gd name="connsiteX323" fmla="*/ 377054 w 3859699"/>
              <a:gd name="connsiteY323" fmla="*/ 1347485 h 3357396"/>
              <a:gd name="connsiteX324" fmla="*/ 374994 w 3859699"/>
              <a:gd name="connsiteY324" fmla="*/ 1355310 h 3357396"/>
              <a:gd name="connsiteX325" fmla="*/ 631766 w 3859699"/>
              <a:gd name="connsiteY325" fmla="*/ 1464753 h 3357396"/>
              <a:gd name="connsiteX326" fmla="*/ 771685 w 3859699"/>
              <a:gd name="connsiteY326" fmla="*/ 1514171 h 3357396"/>
              <a:gd name="connsiteX327" fmla="*/ 781979 w 3859699"/>
              <a:gd name="connsiteY327" fmla="*/ 1520246 h 3357396"/>
              <a:gd name="connsiteX328" fmla="*/ 453446 w 3859699"/>
              <a:gd name="connsiteY328" fmla="*/ 1533733 h 3357396"/>
              <a:gd name="connsiteX329" fmla="*/ 198527 w 3859699"/>
              <a:gd name="connsiteY329" fmla="*/ 1547941 h 3357396"/>
              <a:gd name="connsiteX330" fmla="*/ 198527 w 3859699"/>
              <a:gd name="connsiteY330" fmla="*/ 1558237 h 3357396"/>
              <a:gd name="connsiteX331" fmla="*/ 205014 w 3859699"/>
              <a:gd name="connsiteY331" fmla="*/ 1562253 h 3357396"/>
              <a:gd name="connsiteX332" fmla="*/ 937752 w 3859699"/>
              <a:gd name="connsiteY332" fmla="*/ 1578313 h 3357396"/>
              <a:gd name="connsiteX333" fmla="*/ 1291510 w 3859699"/>
              <a:gd name="connsiteY333" fmla="*/ 1584490 h 3357396"/>
              <a:gd name="connsiteX334" fmla="*/ 1281214 w 3859699"/>
              <a:gd name="connsiteY334" fmla="*/ 1586344 h 3357396"/>
              <a:gd name="connsiteX335" fmla="*/ 1190510 w 3859699"/>
              <a:gd name="connsiteY335" fmla="*/ 1609611 h 3357396"/>
              <a:gd name="connsiteX336" fmla="*/ 1186288 w 3859699"/>
              <a:gd name="connsiteY336" fmla="*/ 1615686 h 3357396"/>
              <a:gd name="connsiteX337" fmla="*/ 645357 w 3859699"/>
              <a:gd name="connsiteY337" fmla="*/ 1592933 h 3357396"/>
              <a:gd name="connsiteX338" fmla="*/ 635171 w 3859699"/>
              <a:gd name="connsiteY338" fmla="*/ 1598277 h 3357396"/>
              <a:gd name="connsiteX339" fmla="*/ 637841 w 3859699"/>
              <a:gd name="connsiteY339" fmla="*/ 1607038 h 3357396"/>
              <a:gd name="connsiteX340" fmla="*/ 1208630 w 3859699"/>
              <a:gd name="connsiteY340" fmla="*/ 1660679 h 3357396"/>
              <a:gd name="connsiteX341" fmla="*/ 296336 w 3859699"/>
              <a:gd name="connsiteY341" fmla="*/ 1765693 h 3357396"/>
              <a:gd name="connsiteX342" fmla="*/ 288821 w 3859699"/>
              <a:gd name="connsiteY342" fmla="*/ 1770326 h 3357396"/>
              <a:gd name="connsiteX343" fmla="*/ 290158 w 3859699"/>
              <a:gd name="connsiteY343" fmla="*/ 1788447 h 3357396"/>
              <a:gd name="connsiteX344" fmla="*/ 1306130 w 3859699"/>
              <a:gd name="connsiteY344" fmla="*/ 1694756 h 3357396"/>
              <a:gd name="connsiteX345" fmla="*/ 1464991 w 3859699"/>
              <a:gd name="connsiteY345" fmla="*/ 1671179 h 3357396"/>
              <a:gd name="connsiteX346" fmla="*/ 1082612 w 3859699"/>
              <a:gd name="connsiteY346" fmla="*/ 1815318 h 3357396"/>
              <a:gd name="connsiteX347" fmla="*/ 197189 w 3859699"/>
              <a:gd name="connsiteY347" fmla="*/ 2194712 h 3357396"/>
              <a:gd name="connsiteX348" fmla="*/ 193894 w 3859699"/>
              <a:gd name="connsiteY348" fmla="*/ 2205007 h 3357396"/>
              <a:gd name="connsiteX349" fmla="*/ 204190 w 3859699"/>
              <a:gd name="connsiteY349" fmla="*/ 2209537 h 3357396"/>
              <a:gd name="connsiteX350" fmla="*/ 1027016 w 3859699"/>
              <a:gd name="connsiteY350" fmla="*/ 1897683 h 3357396"/>
              <a:gd name="connsiteX351" fmla="*/ 1411557 w 3859699"/>
              <a:gd name="connsiteY351" fmla="*/ 1740263 h 3357396"/>
              <a:gd name="connsiteX352" fmla="*/ 987687 w 3859699"/>
              <a:gd name="connsiteY352" fmla="*/ 1956472 h 3357396"/>
              <a:gd name="connsiteX353" fmla="*/ 450254 w 3859699"/>
              <a:gd name="connsiteY353" fmla="*/ 2242483 h 3357396"/>
              <a:gd name="connsiteX354" fmla="*/ 448146 w 3859699"/>
              <a:gd name="connsiteY354" fmla="*/ 2253790 h 3357396"/>
              <a:gd name="connsiteX355" fmla="*/ 456741 w 3859699"/>
              <a:gd name="connsiteY355" fmla="*/ 2257104 h 3357396"/>
              <a:gd name="connsiteX356" fmla="*/ 932605 w 3859699"/>
              <a:gd name="connsiteY356" fmla="*/ 2025349 h 3357396"/>
              <a:gd name="connsiteX357" fmla="*/ 1600482 w 3859699"/>
              <a:gd name="connsiteY357" fmla="*/ 1713804 h 3357396"/>
              <a:gd name="connsiteX358" fmla="*/ 1695921 w 3859699"/>
              <a:gd name="connsiteY358" fmla="*/ 1723584 h 3357396"/>
              <a:gd name="connsiteX359" fmla="*/ 1929426 w 3859699"/>
              <a:gd name="connsiteY359" fmla="*/ 1782887 h 3357396"/>
              <a:gd name="connsiteX360" fmla="*/ 1961960 w 3859699"/>
              <a:gd name="connsiteY360" fmla="*/ 1860001 h 3357396"/>
              <a:gd name="connsiteX361" fmla="*/ 2053901 w 3859699"/>
              <a:gd name="connsiteY361" fmla="*/ 2064163 h 3357396"/>
              <a:gd name="connsiteX362" fmla="*/ 1902658 w 3859699"/>
              <a:gd name="connsiteY362" fmla="*/ 1994873 h 3357396"/>
              <a:gd name="connsiteX363" fmla="*/ 1691700 w 3859699"/>
              <a:gd name="connsiteY363" fmla="*/ 1913127 h 3357396"/>
              <a:gd name="connsiteX364" fmla="*/ 1682726 w 3859699"/>
              <a:gd name="connsiteY364" fmla="*/ 1920321 h 3357396"/>
              <a:gd name="connsiteX365" fmla="*/ 1685832 w 3859699"/>
              <a:gd name="connsiteY365" fmla="*/ 1927644 h 3357396"/>
              <a:gd name="connsiteX366" fmla="*/ 2036707 w 3859699"/>
              <a:gd name="connsiteY366" fmla="*/ 2094124 h 3357396"/>
              <a:gd name="connsiteX367" fmla="*/ 1211101 w 3859699"/>
              <a:gd name="connsiteY367" fmla="*/ 2345543 h 3357396"/>
              <a:gd name="connsiteX368" fmla="*/ 1211822 w 3859699"/>
              <a:gd name="connsiteY368" fmla="*/ 2355118 h 3357396"/>
              <a:gd name="connsiteX369" fmla="*/ 1221191 w 3859699"/>
              <a:gd name="connsiteY369" fmla="*/ 2357382 h 3357396"/>
              <a:gd name="connsiteX370" fmla="*/ 2035059 w 3859699"/>
              <a:gd name="connsiteY370" fmla="*/ 2144675 h 3357396"/>
              <a:gd name="connsiteX371" fmla="*/ 1368521 w 3859699"/>
              <a:gd name="connsiteY371" fmla="*/ 2622289 h 3357396"/>
              <a:gd name="connsiteX372" fmla="*/ 1366771 w 3859699"/>
              <a:gd name="connsiteY372" fmla="*/ 2630216 h 3357396"/>
              <a:gd name="connsiteX373" fmla="*/ 1372639 w 3859699"/>
              <a:gd name="connsiteY373" fmla="*/ 2635673 h 3357396"/>
              <a:gd name="connsiteX374" fmla="*/ 1693862 w 3859699"/>
              <a:gd name="connsiteY374" fmla="*/ 2410611 h 3357396"/>
              <a:gd name="connsiteX375" fmla="*/ 2110731 w 3859699"/>
              <a:gd name="connsiteY375" fmla="*/ 2164443 h 3357396"/>
              <a:gd name="connsiteX376" fmla="*/ 2110731 w 3859699"/>
              <a:gd name="connsiteY376" fmla="*/ 2169178 h 3357396"/>
              <a:gd name="connsiteX377" fmla="*/ 2056165 w 3859699"/>
              <a:gd name="connsiteY377" fmla="*/ 2194094 h 3357396"/>
              <a:gd name="connsiteX378" fmla="*/ 2006334 w 3859699"/>
              <a:gd name="connsiteY378" fmla="*/ 2223951 h 3357396"/>
              <a:gd name="connsiteX379" fmla="*/ 2009628 w 3859699"/>
              <a:gd name="connsiteY379" fmla="*/ 2238365 h 3357396"/>
              <a:gd name="connsiteX380" fmla="*/ 2035574 w 3859699"/>
              <a:gd name="connsiteY380" fmla="*/ 2238879 h 3357396"/>
              <a:gd name="connsiteX381" fmla="*/ 2070888 w 3859699"/>
              <a:gd name="connsiteY381" fmla="*/ 2232702 h 3357396"/>
              <a:gd name="connsiteX382" fmla="*/ 2076550 w 3859699"/>
              <a:gd name="connsiteY382" fmla="*/ 2246292 h 3357396"/>
              <a:gd name="connsiteX383" fmla="*/ 2149340 w 3859699"/>
              <a:gd name="connsiteY383" fmla="*/ 2213758 h 3357396"/>
              <a:gd name="connsiteX384" fmla="*/ 2163651 w 3859699"/>
              <a:gd name="connsiteY384" fmla="*/ 2203463 h 3357396"/>
              <a:gd name="connsiteX385" fmla="*/ 2187125 w 3859699"/>
              <a:gd name="connsiteY385" fmla="*/ 2207170 h 3357396"/>
              <a:gd name="connsiteX386" fmla="*/ 2188052 w 3859699"/>
              <a:gd name="connsiteY386" fmla="*/ 2186579 h 3357396"/>
              <a:gd name="connsiteX387" fmla="*/ 2188052 w 3859699"/>
              <a:gd name="connsiteY387" fmla="*/ 2153529 h 3357396"/>
              <a:gd name="connsiteX388" fmla="*/ 2263210 w 3859699"/>
              <a:gd name="connsiteY388" fmla="*/ 2138600 h 3357396"/>
              <a:gd name="connsiteX389" fmla="*/ 2216056 w 3859699"/>
              <a:gd name="connsiteY389" fmla="*/ 2173194 h 3357396"/>
              <a:gd name="connsiteX390" fmla="*/ 2220483 w 3859699"/>
              <a:gd name="connsiteY390" fmla="*/ 2186063 h 3357396"/>
              <a:gd name="connsiteX391" fmla="*/ 2274227 w 3859699"/>
              <a:gd name="connsiteY391" fmla="*/ 2184211 h 3357396"/>
              <a:gd name="connsiteX392" fmla="*/ 2260430 w 3859699"/>
              <a:gd name="connsiteY392" fmla="*/ 2209022 h 3357396"/>
              <a:gd name="connsiteX393" fmla="*/ 2340735 w 3859699"/>
              <a:gd name="connsiteY393" fmla="*/ 2173708 h 3357396"/>
              <a:gd name="connsiteX394" fmla="*/ 2537382 w 3859699"/>
              <a:gd name="connsiteY394" fmla="*/ 2068076 h 3357396"/>
              <a:gd name="connsiteX395" fmla="*/ 1780037 w 3859699"/>
              <a:gd name="connsiteY395" fmla="*/ 2626407 h 3357396"/>
              <a:gd name="connsiteX396" fmla="*/ 1780964 w 3859699"/>
              <a:gd name="connsiteY396" fmla="*/ 2636703 h 3357396"/>
              <a:gd name="connsiteX397" fmla="*/ 1791259 w 3859699"/>
              <a:gd name="connsiteY397" fmla="*/ 2637732 h 3357396"/>
              <a:gd name="connsiteX398" fmla="*/ 2055958 w 3859699"/>
              <a:gd name="connsiteY398" fmla="*/ 2441189 h 3357396"/>
              <a:gd name="connsiteX399" fmla="*/ 2614290 w 3859699"/>
              <a:gd name="connsiteY399" fmla="*/ 2080842 h 3357396"/>
              <a:gd name="connsiteX400" fmla="*/ 2123087 w 3859699"/>
              <a:gd name="connsiteY400" fmla="*/ 2544145 h 3357396"/>
              <a:gd name="connsiteX401" fmla="*/ 2031662 w 3859699"/>
              <a:gd name="connsiteY401" fmla="*/ 2615287 h 3357396"/>
              <a:gd name="connsiteX402" fmla="*/ 2029911 w 3859699"/>
              <a:gd name="connsiteY402" fmla="*/ 2623833 h 3357396"/>
              <a:gd name="connsiteX403" fmla="*/ 2037015 w 3859699"/>
              <a:gd name="connsiteY403" fmla="*/ 2628981 h 3357396"/>
              <a:gd name="connsiteX404" fmla="*/ 2038148 w 3859699"/>
              <a:gd name="connsiteY404" fmla="*/ 2628981 h 3357396"/>
              <a:gd name="connsiteX405" fmla="*/ 2041649 w 3859699"/>
              <a:gd name="connsiteY405" fmla="*/ 2631555 h 3357396"/>
              <a:gd name="connsiteX406" fmla="*/ 2048031 w 3859699"/>
              <a:gd name="connsiteY406" fmla="*/ 2631555 h 3357396"/>
              <a:gd name="connsiteX407" fmla="*/ 2362460 w 3859699"/>
              <a:gd name="connsiteY407" fmla="*/ 2418332 h 3357396"/>
              <a:gd name="connsiteX408" fmla="*/ 2426705 w 3859699"/>
              <a:gd name="connsiteY408" fmla="*/ 2364692 h 3357396"/>
              <a:gd name="connsiteX409" fmla="*/ 2277418 w 3859699"/>
              <a:gd name="connsiteY409" fmla="*/ 2678914 h 3357396"/>
              <a:gd name="connsiteX410" fmla="*/ 2280684 w 3859699"/>
              <a:gd name="connsiteY410" fmla="*/ 2689944 h 3357396"/>
              <a:gd name="connsiteX411" fmla="*/ 2289567 w 3859699"/>
              <a:gd name="connsiteY411" fmla="*/ 2689211 h 3357396"/>
              <a:gd name="connsiteX412" fmla="*/ 2307173 w 3859699"/>
              <a:gd name="connsiteY412" fmla="*/ 2674487 h 3357396"/>
              <a:gd name="connsiteX413" fmla="*/ 2149238 w 3859699"/>
              <a:gd name="connsiteY413" fmla="*/ 2867325 h 3357396"/>
              <a:gd name="connsiteX414" fmla="*/ 2150575 w 3859699"/>
              <a:gd name="connsiteY414" fmla="*/ 2877621 h 3357396"/>
              <a:gd name="connsiteX415" fmla="*/ 2173535 w 3859699"/>
              <a:gd name="connsiteY415" fmla="*/ 2886269 h 3357396"/>
              <a:gd name="connsiteX416" fmla="*/ 2245605 w 3859699"/>
              <a:gd name="connsiteY416" fmla="*/ 2820273 h 3357396"/>
              <a:gd name="connsiteX417" fmla="*/ 2224293 w 3859699"/>
              <a:gd name="connsiteY417" fmla="*/ 2887607 h 3357396"/>
              <a:gd name="connsiteX418" fmla="*/ 2117425 w 3859699"/>
              <a:gd name="connsiteY418" fmla="*/ 3348748 h 3357396"/>
              <a:gd name="connsiteX419" fmla="*/ 2123910 w 3859699"/>
              <a:gd name="connsiteY419" fmla="*/ 3357396 h 3357396"/>
              <a:gd name="connsiteX420" fmla="*/ 2126897 w 3859699"/>
              <a:gd name="connsiteY420" fmla="*/ 3357396 h 3357396"/>
              <a:gd name="connsiteX421" fmla="*/ 2134618 w 3859699"/>
              <a:gd name="connsiteY421" fmla="*/ 3351836 h 3357396"/>
              <a:gd name="connsiteX422" fmla="*/ 2193405 w 3859699"/>
              <a:gd name="connsiteY422" fmla="*/ 3161161 h 3357396"/>
              <a:gd name="connsiteX423" fmla="*/ 2554885 w 3859699"/>
              <a:gd name="connsiteY423" fmla="*/ 2464972 h 3357396"/>
              <a:gd name="connsiteX424" fmla="*/ 2688728 w 3859699"/>
              <a:gd name="connsiteY424" fmla="*/ 2265236 h 3357396"/>
              <a:gd name="connsiteX425" fmla="*/ 2691507 w 3859699"/>
              <a:gd name="connsiteY425" fmla="*/ 2259883 h 3357396"/>
              <a:gd name="connsiteX426" fmla="*/ 2591228 w 3859699"/>
              <a:gd name="connsiteY426" fmla="*/ 2523245 h 3357396"/>
              <a:gd name="connsiteX427" fmla="*/ 2584022 w 3859699"/>
              <a:gd name="connsiteY427" fmla="*/ 2532023 h 3357396"/>
              <a:gd name="connsiteX428" fmla="*/ 2588551 w 3859699"/>
              <a:gd name="connsiteY428" fmla="*/ 2538483 h 3357396"/>
              <a:gd name="connsiteX429" fmla="*/ 2601112 w 3859699"/>
              <a:gd name="connsiteY429" fmla="*/ 2538482 h 3357396"/>
              <a:gd name="connsiteX430" fmla="*/ 2612540 w 3859699"/>
              <a:gd name="connsiteY430" fmla="*/ 2529629 h 3357396"/>
              <a:gd name="connsiteX431" fmla="*/ 2437000 w 3859699"/>
              <a:gd name="connsiteY431" fmla="*/ 2812346 h 3357396"/>
              <a:gd name="connsiteX432" fmla="*/ 2267226 w 3859699"/>
              <a:gd name="connsiteY432" fmla="*/ 3100109 h 3357396"/>
              <a:gd name="connsiteX433" fmla="*/ 2271855 w 3859699"/>
              <a:gd name="connsiteY433" fmla="*/ 3110639 h 3357396"/>
              <a:gd name="connsiteX434" fmla="*/ 2281537 w 3859699"/>
              <a:gd name="connsiteY434" fmla="*/ 3107624 h 3357396"/>
              <a:gd name="connsiteX435" fmla="*/ 2340839 w 3859699"/>
              <a:gd name="connsiteY435" fmla="*/ 3024023 h 3357396"/>
              <a:gd name="connsiteX436" fmla="*/ 2756781 w 3859699"/>
              <a:gd name="connsiteY436" fmla="*/ 2176591 h 3357396"/>
              <a:gd name="connsiteX437" fmla="*/ 2756782 w 3859699"/>
              <a:gd name="connsiteY437" fmla="*/ 2174532 h 3357396"/>
              <a:gd name="connsiteX438" fmla="*/ 2759047 w 3859699"/>
              <a:gd name="connsiteY438" fmla="*/ 2132217 h 3357396"/>
              <a:gd name="connsiteX439" fmla="*/ 3492712 w 3859699"/>
              <a:gd name="connsiteY439" fmla="*/ 2296948 h 3357396"/>
              <a:gd name="connsiteX440" fmla="*/ 3844205 w 3859699"/>
              <a:gd name="connsiteY440" fmla="*/ 2387754 h 3357396"/>
              <a:gd name="connsiteX441" fmla="*/ 3845336 w 3859699"/>
              <a:gd name="connsiteY441" fmla="*/ 2302713 h 3357396"/>
              <a:gd name="connsiteX442" fmla="*/ 3841218 w 3859699"/>
              <a:gd name="connsiteY442" fmla="*/ 2298388 h 3357396"/>
              <a:gd name="connsiteX443" fmla="*/ 3492299 w 3859699"/>
              <a:gd name="connsiteY443" fmla="*/ 2224878 h 3357396"/>
              <a:gd name="connsiteX444" fmla="*/ 3181784 w 3859699"/>
              <a:gd name="connsiteY444" fmla="*/ 2090520 h 3357396"/>
              <a:gd name="connsiteX445" fmla="*/ 3227086 w 3859699"/>
              <a:gd name="connsiteY445" fmla="*/ 1968620 h 3357396"/>
              <a:gd name="connsiteX446" fmla="*/ 3542337 w 3859699"/>
              <a:gd name="connsiteY446" fmla="*/ 671372 h 3357396"/>
              <a:gd name="connsiteX447" fmla="*/ 3534596 w 3859699"/>
              <a:gd name="connsiteY447" fmla="*/ 662864 h 3357396"/>
              <a:gd name="connsiteX448" fmla="*/ 3526276 w 3859699"/>
              <a:gd name="connsiteY448" fmla="*/ 669210 h 3357396"/>
              <a:gd name="connsiteX449" fmla="*/ 3469857 w 3859699"/>
              <a:gd name="connsiteY449" fmla="*/ 943073 h 3357396"/>
              <a:gd name="connsiteX450" fmla="*/ 3175710 w 3859699"/>
              <a:gd name="connsiteY450" fmla="*/ 1935469 h 3357396"/>
              <a:gd name="connsiteX451" fmla="*/ 3122379 w 3859699"/>
              <a:gd name="connsiteY451" fmla="*/ 2086196 h 3357396"/>
              <a:gd name="connsiteX452" fmla="*/ 3012422 w 3859699"/>
              <a:gd name="connsiteY452" fmla="*/ 2051911 h 3357396"/>
              <a:gd name="connsiteX453" fmla="*/ 2941692 w 3859699"/>
              <a:gd name="connsiteY453" fmla="*/ 2025966 h 3357396"/>
              <a:gd name="connsiteX454" fmla="*/ 3107348 w 3859699"/>
              <a:gd name="connsiteY454" fmla="*/ 1826849 h 3357396"/>
              <a:gd name="connsiteX455" fmla="*/ 3372357 w 3859699"/>
              <a:gd name="connsiteY455" fmla="*/ 1030483 h 3357396"/>
              <a:gd name="connsiteX456" fmla="*/ 3364120 w 3859699"/>
              <a:gd name="connsiteY456" fmla="*/ 1024820 h 3357396"/>
              <a:gd name="connsiteX457" fmla="*/ 3356604 w 3859699"/>
              <a:gd name="connsiteY457" fmla="*/ 1031307 h 3357396"/>
              <a:gd name="connsiteX458" fmla="*/ 3024365 w 3859699"/>
              <a:gd name="connsiteY458" fmla="*/ 1868958 h 3357396"/>
              <a:gd name="connsiteX459" fmla="*/ 2896390 w 3859699"/>
              <a:gd name="connsiteY459" fmla="*/ 2002184 h 3357396"/>
              <a:gd name="connsiteX460" fmla="*/ 2896906 w 3859699"/>
              <a:gd name="connsiteY460" fmla="*/ 2001257 h 3357396"/>
              <a:gd name="connsiteX461" fmla="*/ 3435366 w 3859699"/>
              <a:gd name="connsiteY461" fmla="*/ 796669 h 3357396"/>
              <a:gd name="connsiteX462" fmla="*/ 3448235 w 3859699"/>
              <a:gd name="connsiteY462" fmla="*/ 741382 h 3357396"/>
              <a:gd name="connsiteX463" fmla="*/ 3467283 w 3859699"/>
              <a:gd name="connsiteY463" fmla="*/ 677549 h 3357396"/>
              <a:gd name="connsiteX464" fmla="*/ 3465326 w 3859699"/>
              <a:gd name="connsiteY464" fmla="*/ 666327 h 3357396"/>
              <a:gd name="connsiteX465" fmla="*/ 3456575 w 3859699"/>
              <a:gd name="connsiteY465" fmla="*/ 659841 h 3357396"/>
              <a:gd name="connsiteX466" fmla="*/ 3445456 w 3859699"/>
              <a:gd name="connsiteY466" fmla="*/ 661076 h 3357396"/>
              <a:gd name="connsiteX467" fmla="*/ 3368033 w 3859699"/>
              <a:gd name="connsiteY467" fmla="*/ 820968 h 3357396"/>
              <a:gd name="connsiteX468" fmla="*/ 3363399 w 3859699"/>
              <a:gd name="connsiteY468" fmla="*/ 834043 h 3357396"/>
              <a:gd name="connsiteX469" fmla="*/ 2859841 w 3859699"/>
              <a:gd name="connsiteY469" fmla="*/ 1951014 h 3357396"/>
              <a:gd name="connsiteX470" fmla="*/ 2857164 w 3859699"/>
              <a:gd name="connsiteY470" fmla="*/ 1943498 h 3357396"/>
              <a:gd name="connsiteX471" fmla="*/ 2862312 w 3859699"/>
              <a:gd name="connsiteY471" fmla="*/ 1940513 h 3357396"/>
              <a:gd name="connsiteX472" fmla="*/ 2970210 w 3859699"/>
              <a:gd name="connsiteY472" fmla="*/ 1694344 h 3357396"/>
              <a:gd name="connsiteX473" fmla="*/ 3097257 w 3859699"/>
              <a:gd name="connsiteY473" fmla="*/ 1436233 h 3357396"/>
              <a:gd name="connsiteX474" fmla="*/ 3099419 w 3859699"/>
              <a:gd name="connsiteY474" fmla="*/ 1428100 h 3357396"/>
              <a:gd name="connsiteX475" fmla="*/ 3093242 w 3859699"/>
              <a:gd name="connsiteY475" fmla="*/ 1422437 h 3357396"/>
              <a:gd name="connsiteX476" fmla="*/ 3063694 w 3859699"/>
              <a:gd name="connsiteY476" fmla="*/ 1427174 h 3357396"/>
              <a:gd name="connsiteX477" fmla="*/ 3047633 w 3859699"/>
              <a:gd name="connsiteY477" fmla="*/ 1452501 h 3357396"/>
              <a:gd name="connsiteX478" fmla="*/ 3041558 w 3859699"/>
              <a:gd name="connsiteY478" fmla="*/ 1455384 h 3357396"/>
              <a:gd name="connsiteX479" fmla="*/ 3041558 w 3859699"/>
              <a:gd name="connsiteY479" fmla="*/ 1452191 h 3357396"/>
              <a:gd name="connsiteX480" fmla="*/ 3028895 w 3859699"/>
              <a:gd name="connsiteY480" fmla="*/ 1432527 h 3357396"/>
              <a:gd name="connsiteX481" fmla="*/ 3017615 w 3859699"/>
              <a:gd name="connsiteY481" fmla="*/ 1434775 h 3357396"/>
              <a:gd name="connsiteX482" fmla="*/ 3016746 w 3859699"/>
              <a:gd name="connsiteY482" fmla="*/ 1442102 h 3357396"/>
              <a:gd name="connsiteX483" fmla="*/ 3000170 w 3859699"/>
              <a:gd name="connsiteY483" fmla="*/ 1482461 h 3357396"/>
              <a:gd name="connsiteX484" fmla="*/ 2990390 w 3859699"/>
              <a:gd name="connsiteY484" fmla="*/ 1494404 h 3357396"/>
              <a:gd name="connsiteX485" fmla="*/ 3003259 w 3859699"/>
              <a:gd name="connsiteY485" fmla="*/ 1454045 h 3357396"/>
              <a:gd name="connsiteX486" fmla="*/ 3046912 w 3859699"/>
              <a:gd name="connsiteY486" fmla="*/ 1323188 h 3357396"/>
              <a:gd name="connsiteX487" fmla="*/ 3049795 w 3859699"/>
              <a:gd name="connsiteY487" fmla="*/ 1317010 h 3357396"/>
              <a:gd name="connsiteX488" fmla="*/ 3093654 w 3859699"/>
              <a:gd name="connsiteY488" fmla="*/ 1223114 h 3357396"/>
              <a:gd name="connsiteX489" fmla="*/ 3228732 w 3859699"/>
              <a:gd name="connsiteY489" fmla="*/ 917231 h 3357396"/>
              <a:gd name="connsiteX490" fmla="*/ 3228732 w 3859699"/>
              <a:gd name="connsiteY490" fmla="*/ 913628 h 3357396"/>
              <a:gd name="connsiteX491" fmla="*/ 3217511 w 3859699"/>
              <a:gd name="connsiteY491" fmla="*/ 899317 h 3357396"/>
              <a:gd name="connsiteX492" fmla="*/ 3127630 w 3859699"/>
              <a:gd name="connsiteY492" fmla="*/ 1053752 h 3357396"/>
              <a:gd name="connsiteX493" fmla="*/ 3045780 w 3859699"/>
              <a:gd name="connsiteY493" fmla="*/ 1218481 h 3357396"/>
              <a:gd name="connsiteX494" fmla="*/ 3044648 w 3859699"/>
              <a:gd name="connsiteY494" fmla="*/ 1221055 h 3357396"/>
              <a:gd name="connsiteX495" fmla="*/ 2962797 w 3859699"/>
              <a:gd name="connsiteY495" fmla="*/ 1362518 h 3357396"/>
              <a:gd name="connsiteX496" fmla="*/ 3138647 w 3859699"/>
              <a:gd name="connsiteY496" fmla="*/ 592920 h 3357396"/>
              <a:gd name="connsiteX497" fmla="*/ 3131851 w 3859699"/>
              <a:gd name="connsiteY497" fmla="*/ 584477 h 3357396"/>
              <a:gd name="connsiteX498" fmla="*/ 3122688 w 3859699"/>
              <a:gd name="connsiteY498" fmla="*/ 590139 h 3357396"/>
              <a:gd name="connsiteX499" fmla="*/ 3064312 w 3859699"/>
              <a:gd name="connsiteY499" fmla="*/ 888713 h 3357396"/>
              <a:gd name="connsiteX500" fmla="*/ 2900096 w 3859699"/>
              <a:gd name="connsiteY500" fmla="*/ 1408642 h 3357396"/>
              <a:gd name="connsiteX501" fmla="*/ 3000170 w 3859699"/>
              <a:gd name="connsiteY501" fmla="*/ 578814 h 3357396"/>
              <a:gd name="connsiteX502" fmla="*/ 3000170 w 3859699"/>
              <a:gd name="connsiteY502" fmla="*/ 576035 h 3357396"/>
              <a:gd name="connsiteX503" fmla="*/ 2987198 w 3859699"/>
              <a:gd name="connsiteY503" fmla="*/ 563062 h 3357396"/>
              <a:gd name="connsiteX504" fmla="*/ 2948794 w 3859699"/>
              <a:gd name="connsiteY504" fmla="*/ 812010 h 3357396"/>
              <a:gd name="connsiteX505" fmla="*/ 2877961 w 3859699"/>
              <a:gd name="connsiteY505" fmla="*/ 1278092 h 3357396"/>
              <a:gd name="connsiteX506" fmla="*/ 2831528 w 3859699"/>
              <a:gd name="connsiteY506" fmla="*/ 1118923 h 3357396"/>
              <a:gd name="connsiteX507" fmla="*/ 2827615 w 3859699"/>
              <a:gd name="connsiteY507" fmla="*/ 1113364 h 3357396"/>
              <a:gd name="connsiteX508" fmla="*/ 2821438 w 3859699"/>
              <a:gd name="connsiteY508" fmla="*/ 1042528 h 3357396"/>
              <a:gd name="connsiteX509" fmla="*/ 2789934 w 3859699"/>
              <a:gd name="connsiteY509" fmla="*/ 918981 h 3357396"/>
              <a:gd name="connsiteX510" fmla="*/ 2782726 w 3859699"/>
              <a:gd name="connsiteY510" fmla="*/ 918981 h 3357396"/>
              <a:gd name="connsiteX511" fmla="*/ 2767798 w 3859699"/>
              <a:gd name="connsiteY511" fmla="*/ 923511 h 3357396"/>
              <a:gd name="connsiteX512" fmla="*/ 2767798 w 3859699"/>
              <a:gd name="connsiteY512" fmla="*/ 879343 h 3357396"/>
              <a:gd name="connsiteX513" fmla="*/ 2768622 w 3859699"/>
              <a:gd name="connsiteY513" fmla="*/ 827248 h 3357396"/>
              <a:gd name="connsiteX514" fmla="*/ 2760179 w 3859699"/>
              <a:gd name="connsiteY514" fmla="*/ 821276 h 3357396"/>
              <a:gd name="connsiteX515" fmla="*/ 2732381 w 3859699"/>
              <a:gd name="connsiteY515" fmla="*/ 789256 h 3357396"/>
              <a:gd name="connsiteX516" fmla="*/ 2727439 w 3859699"/>
              <a:gd name="connsiteY516" fmla="*/ 782771 h 3357396"/>
              <a:gd name="connsiteX517" fmla="*/ 2719409 w 3859699"/>
              <a:gd name="connsiteY517" fmla="*/ 783800 h 3357396"/>
              <a:gd name="connsiteX518" fmla="*/ 2690170 w 3859699"/>
              <a:gd name="connsiteY518" fmla="*/ 968606 h 3357396"/>
              <a:gd name="connsiteX519" fmla="*/ 2694700 w 3859699"/>
              <a:gd name="connsiteY519" fmla="*/ 971592 h 3357396"/>
              <a:gd name="connsiteX520" fmla="*/ 2704995 w 3859699"/>
              <a:gd name="connsiteY520" fmla="*/ 972210 h 3357396"/>
              <a:gd name="connsiteX521" fmla="*/ 2677299 w 3859699"/>
              <a:gd name="connsiteY521" fmla="*/ 1084226 h 3357396"/>
              <a:gd name="connsiteX522" fmla="*/ 2658252 w 3859699"/>
              <a:gd name="connsiteY522" fmla="*/ 972107 h 3357396"/>
              <a:gd name="connsiteX523" fmla="*/ 2652899 w 3859699"/>
              <a:gd name="connsiteY523" fmla="*/ 882328 h 3357396"/>
              <a:gd name="connsiteX524" fmla="*/ 2657326 w 3859699"/>
              <a:gd name="connsiteY524" fmla="*/ 877181 h 3357396"/>
              <a:gd name="connsiteX525" fmla="*/ 2654855 w 3859699"/>
              <a:gd name="connsiteY525" fmla="*/ 843205 h 3357396"/>
              <a:gd name="connsiteX526" fmla="*/ 2651251 w 3859699"/>
              <a:gd name="connsiteY526" fmla="*/ 829513 h 3357396"/>
              <a:gd name="connsiteX527" fmla="*/ 2651252 w 3859699"/>
              <a:gd name="connsiteY527" fmla="*/ 824261 h 3357396"/>
              <a:gd name="connsiteX528" fmla="*/ 2643736 w 3859699"/>
              <a:gd name="connsiteY528" fmla="*/ 815922 h 3357396"/>
              <a:gd name="connsiteX529" fmla="*/ 2638588 w 3859699"/>
              <a:gd name="connsiteY529" fmla="*/ 815923 h 3357396"/>
              <a:gd name="connsiteX530" fmla="*/ 2609864 w 3859699"/>
              <a:gd name="connsiteY530" fmla="*/ 831983 h 3357396"/>
              <a:gd name="connsiteX531" fmla="*/ 2625616 w 3859699"/>
              <a:gd name="connsiteY531" fmla="*/ 876358 h 3357396"/>
              <a:gd name="connsiteX532" fmla="*/ 2625616 w 3859699"/>
              <a:gd name="connsiteY532" fmla="*/ 914863 h 3357396"/>
              <a:gd name="connsiteX533" fmla="*/ 2624586 w 3859699"/>
              <a:gd name="connsiteY533" fmla="*/ 966341 h 3357396"/>
              <a:gd name="connsiteX534" fmla="*/ 2611099 w 3859699"/>
              <a:gd name="connsiteY534" fmla="*/ 1028115 h 3357396"/>
              <a:gd name="connsiteX535" fmla="*/ 2581962 w 3859699"/>
              <a:gd name="connsiteY535" fmla="*/ 1072901 h 3357396"/>
              <a:gd name="connsiteX536" fmla="*/ 2576712 w 3859699"/>
              <a:gd name="connsiteY536" fmla="*/ 1076917 h 3357396"/>
              <a:gd name="connsiteX537" fmla="*/ 2554164 w 3859699"/>
              <a:gd name="connsiteY537" fmla="*/ 1204068 h 3357396"/>
              <a:gd name="connsiteX538" fmla="*/ 2534705 w 3859699"/>
              <a:gd name="connsiteY538" fmla="*/ 1315981 h 3357396"/>
              <a:gd name="connsiteX539" fmla="*/ 2370696 w 3859699"/>
              <a:gd name="connsiteY539" fmla="*/ 520747 h 3357396"/>
              <a:gd name="connsiteX540" fmla="*/ 2363900 w 3859699"/>
              <a:gd name="connsiteY540" fmla="*/ 513540 h 3357396"/>
              <a:gd name="connsiteX541" fmla="*/ 2350619 w 3859699"/>
              <a:gd name="connsiteY541" fmla="*/ 517864 h 3357396"/>
              <a:gd name="connsiteX542" fmla="*/ 2382330 w 3859699"/>
              <a:gd name="connsiteY542" fmla="*/ 849177 h 3357396"/>
              <a:gd name="connsiteX543" fmla="*/ 2423512 w 3859699"/>
              <a:gd name="connsiteY543" fmla="*/ 1145382 h 3357396"/>
              <a:gd name="connsiteX544" fmla="*/ 2375535 w 3859699"/>
              <a:gd name="connsiteY544" fmla="*/ 1069092 h 3357396"/>
              <a:gd name="connsiteX545" fmla="*/ 2355973 w 3859699"/>
              <a:gd name="connsiteY545" fmla="*/ 1025232 h 3357396"/>
              <a:gd name="connsiteX546" fmla="*/ 2319116 w 3859699"/>
              <a:gd name="connsiteY546" fmla="*/ 965106 h 3357396"/>
              <a:gd name="connsiteX547" fmla="*/ 2263210 w 3859699"/>
              <a:gd name="connsiteY547" fmla="*/ 733043 h 3357396"/>
              <a:gd name="connsiteX548" fmla="*/ 2241280 w 3859699"/>
              <a:gd name="connsiteY548" fmla="*/ 605789 h 3357396"/>
              <a:gd name="connsiteX549" fmla="*/ 2236235 w 3859699"/>
              <a:gd name="connsiteY549" fmla="*/ 599921 h 3357396"/>
              <a:gd name="connsiteX550" fmla="*/ 2228514 w 3859699"/>
              <a:gd name="connsiteY550" fmla="*/ 600950 h 3357396"/>
              <a:gd name="connsiteX551" fmla="*/ 2234485 w 3859699"/>
              <a:gd name="connsiteY551" fmla="*/ 767430 h 3357396"/>
              <a:gd name="connsiteX552" fmla="*/ 2247766 w 3859699"/>
              <a:gd name="connsiteY552" fmla="*/ 827351 h 3357396"/>
              <a:gd name="connsiteX553" fmla="*/ 2208335 w 3859699"/>
              <a:gd name="connsiteY553" fmla="*/ 734690 h 3357396"/>
              <a:gd name="connsiteX554" fmla="*/ 2124631 w 3859699"/>
              <a:gd name="connsiteY554" fmla="*/ 571710 h 3357396"/>
              <a:gd name="connsiteX555" fmla="*/ 2114335 w 3859699"/>
              <a:gd name="connsiteY555" fmla="*/ 570577 h 3357396"/>
              <a:gd name="connsiteX556" fmla="*/ 2110938 w 3859699"/>
              <a:gd name="connsiteY556" fmla="*/ 580049 h 3357396"/>
              <a:gd name="connsiteX557" fmla="*/ 2437412 w 3859699"/>
              <a:gd name="connsiteY557" fmla="*/ 1329365 h 3357396"/>
              <a:gd name="connsiteX558" fmla="*/ 2543046 w 3859699"/>
              <a:gd name="connsiteY558" fmla="*/ 1546911 h 3357396"/>
              <a:gd name="connsiteX559" fmla="*/ 2371417 w 3859699"/>
              <a:gd name="connsiteY559" fmla="*/ 1295698 h 3357396"/>
              <a:gd name="connsiteX560" fmla="*/ 2280198 w 3859699"/>
              <a:gd name="connsiteY560" fmla="*/ 1172151 h 3357396"/>
              <a:gd name="connsiteX561" fmla="*/ 2269903 w 3859699"/>
              <a:gd name="connsiteY561" fmla="*/ 1190683 h 3357396"/>
              <a:gd name="connsiteX562" fmla="*/ 2270520 w 3859699"/>
              <a:gd name="connsiteY562" fmla="*/ 1194080 h 3357396"/>
              <a:gd name="connsiteX563" fmla="*/ 2354223 w 3859699"/>
              <a:gd name="connsiteY563" fmla="*/ 1355515 h 3357396"/>
              <a:gd name="connsiteX564" fmla="*/ 2396641 w 3859699"/>
              <a:gd name="connsiteY564" fmla="*/ 1431498 h 3357396"/>
              <a:gd name="connsiteX565" fmla="*/ 2224498 w 3859699"/>
              <a:gd name="connsiteY565" fmla="*/ 1229806 h 3357396"/>
              <a:gd name="connsiteX566" fmla="*/ 2148723 w 3859699"/>
              <a:gd name="connsiteY566" fmla="*/ 1122527 h 3357396"/>
              <a:gd name="connsiteX567" fmla="*/ 2142031 w 3859699"/>
              <a:gd name="connsiteY567" fmla="*/ 1119541 h 3357396"/>
              <a:gd name="connsiteX568" fmla="*/ 2135751 w 3859699"/>
              <a:gd name="connsiteY568" fmla="*/ 1123041 h 3357396"/>
              <a:gd name="connsiteX569" fmla="*/ 2214512 w 3859699"/>
              <a:gd name="connsiteY569" fmla="*/ 1294153 h 3357396"/>
              <a:gd name="connsiteX570" fmla="*/ 2093436 w 3859699"/>
              <a:gd name="connsiteY570" fmla="*/ 1162164 h 3357396"/>
              <a:gd name="connsiteX571" fmla="*/ 1972256 w 3859699"/>
              <a:gd name="connsiteY571" fmla="*/ 987139 h 3357396"/>
              <a:gd name="connsiteX572" fmla="*/ 1965359 w 3859699"/>
              <a:gd name="connsiteY572" fmla="*/ 980859 h 3357396"/>
              <a:gd name="connsiteX573" fmla="*/ 1957122 w 3859699"/>
              <a:gd name="connsiteY573" fmla="*/ 985080 h 3357396"/>
              <a:gd name="connsiteX574" fmla="*/ 2129985 w 3859699"/>
              <a:gd name="connsiteY574" fmla="*/ 1257707 h 3357396"/>
              <a:gd name="connsiteX575" fmla="*/ 2261254 w 3859699"/>
              <a:gd name="connsiteY575" fmla="*/ 1428100 h 3357396"/>
              <a:gd name="connsiteX576" fmla="*/ 2254974 w 3859699"/>
              <a:gd name="connsiteY576" fmla="*/ 1435616 h 3357396"/>
              <a:gd name="connsiteX577" fmla="*/ 2023528 w 3859699"/>
              <a:gd name="connsiteY577" fmla="*/ 1246588 h 3357396"/>
              <a:gd name="connsiteX578" fmla="*/ 1858799 w 3859699"/>
              <a:gd name="connsiteY578" fmla="*/ 1105126 h 3357396"/>
              <a:gd name="connsiteX579" fmla="*/ 1848502 w 3859699"/>
              <a:gd name="connsiteY579" fmla="*/ 1105744 h 3357396"/>
              <a:gd name="connsiteX580" fmla="*/ 1846444 w 3859699"/>
              <a:gd name="connsiteY580" fmla="*/ 1115421 h 3357396"/>
              <a:gd name="connsiteX581" fmla="*/ 2055239 w 3859699"/>
              <a:gd name="connsiteY581" fmla="*/ 1314334 h 3357396"/>
              <a:gd name="connsiteX582" fmla="*/ 2219350 w 3859699"/>
              <a:gd name="connsiteY582" fmla="*/ 1461046 h 3357396"/>
              <a:gd name="connsiteX583" fmla="*/ 2204216 w 3859699"/>
              <a:gd name="connsiteY583" fmla="*/ 1607861 h 3357396"/>
              <a:gd name="connsiteX584" fmla="*/ 2196700 w 3859699"/>
              <a:gd name="connsiteY584" fmla="*/ 1646161 h 3357396"/>
              <a:gd name="connsiteX585" fmla="*/ 2195671 w 3859699"/>
              <a:gd name="connsiteY585" fmla="*/ 1694653 h 3357396"/>
              <a:gd name="connsiteX586" fmla="*/ 2193405 w 3859699"/>
              <a:gd name="connsiteY586" fmla="*/ 1778769 h 3357396"/>
              <a:gd name="connsiteX587" fmla="*/ 1978330 w 3859699"/>
              <a:gd name="connsiteY587" fmla="*/ 1739440 h 3357396"/>
              <a:gd name="connsiteX588" fmla="*/ 1942398 w 3859699"/>
              <a:gd name="connsiteY588" fmla="*/ 1613112 h 3357396"/>
              <a:gd name="connsiteX589" fmla="*/ 1938281 w 3859699"/>
              <a:gd name="connsiteY589" fmla="*/ 1606008 h 3357396"/>
              <a:gd name="connsiteX590" fmla="*/ 1930147 w 3859699"/>
              <a:gd name="connsiteY590" fmla="*/ 1606008 h 3357396"/>
              <a:gd name="connsiteX591" fmla="*/ 1906982 w 3859699"/>
              <a:gd name="connsiteY591" fmla="*/ 1678078 h 3357396"/>
              <a:gd name="connsiteX592" fmla="*/ 1801864 w 3859699"/>
              <a:gd name="connsiteY592" fmla="*/ 1623820 h 3357396"/>
              <a:gd name="connsiteX593" fmla="*/ 1792289 w 3859699"/>
              <a:gd name="connsiteY593" fmla="*/ 1629071 h 3357396"/>
              <a:gd name="connsiteX594" fmla="*/ 1915836 w 3859699"/>
              <a:gd name="connsiteY594" fmla="*/ 1702375 h 3357396"/>
              <a:gd name="connsiteX595" fmla="*/ 1915836 w 3859699"/>
              <a:gd name="connsiteY595" fmla="*/ 1707935 h 3357396"/>
              <a:gd name="connsiteX596" fmla="*/ 1841296 w 3859699"/>
              <a:gd name="connsiteY596" fmla="*/ 1679519 h 3357396"/>
              <a:gd name="connsiteX597" fmla="*/ 1878669 w 3859699"/>
              <a:gd name="connsiteY597" fmla="*/ 1712259 h 3357396"/>
              <a:gd name="connsiteX598" fmla="*/ 1832647 w 3859699"/>
              <a:gd name="connsiteY598" fmla="*/ 1696403 h 3357396"/>
              <a:gd name="connsiteX599" fmla="*/ 1796716 w 3859699"/>
              <a:gd name="connsiteY599" fmla="*/ 1697845 h 3357396"/>
              <a:gd name="connsiteX600" fmla="*/ 1739267 w 3859699"/>
              <a:gd name="connsiteY600" fmla="*/ 1690741 h 3357396"/>
              <a:gd name="connsiteX601" fmla="*/ 1681919 w 3859699"/>
              <a:gd name="connsiteY601" fmla="*/ 1690740 h 3357396"/>
              <a:gd name="connsiteX602" fmla="*/ 1666786 w 3859699"/>
              <a:gd name="connsiteY602" fmla="*/ 1654604 h 3357396"/>
              <a:gd name="connsiteX603" fmla="*/ 1665858 w 3859699"/>
              <a:gd name="connsiteY603" fmla="*/ 1653368 h 3357396"/>
              <a:gd name="connsiteX604" fmla="*/ 1677698 w 3859699"/>
              <a:gd name="connsiteY604" fmla="*/ 1617952 h 3357396"/>
              <a:gd name="connsiteX605" fmla="*/ 1633942 w 3859699"/>
              <a:gd name="connsiteY605" fmla="*/ 1576769 h 3357396"/>
              <a:gd name="connsiteX606" fmla="*/ 1630029 w 3859699"/>
              <a:gd name="connsiteY606" fmla="*/ 1573165 h 3357396"/>
              <a:gd name="connsiteX607" fmla="*/ 1655151 w 3859699"/>
              <a:gd name="connsiteY607" fmla="*/ 1583461 h 3357396"/>
              <a:gd name="connsiteX608" fmla="*/ 1686037 w 3859699"/>
              <a:gd name="connsiteY608" fmla="*/ 1627526 h 3357396"/>
              <a:gd name="connsiteX609" fmla="*/ 1690053 w 3859699"/>
              <a:gd name="connsiteY609" fmla="*/ 1633601 h 3357396"/>
              <a:gd name="connsiteX610" fmla="*/ 1697363 w 3859699"/>
              <a:gd name="connsiteY610" fmla="*/ 1633601 h 3357396"/>
              <a:gd name="connsiteX611" fmla="*/ 1720631 w 3859699"/>
              <a:gd name="connsiteY611" fmla="*/ 1636174 h 3357396"/>
              <a:gd name="connsiteX612" fmla="*/ 1751518 w 3859699"/>
              <a:gd name="connsiteY612" fmla="*/ 1673856 h 3357396"/>
              <a:gd name="connsiteX613" fmla="*/ 1760372 w 3859699"/>
              <a:gd name="connsiteY613" fmla="*/ 1680239 h 3357396"/>
              <a:gd name="connsiteX614" fmla="*/ 1767579 w 3859699"/>
              <a:gd name="connsiteY614" fmla="*/ 1672209 h 3357396"/>
              <a:gd name="connsiteX615" fmla="*/ 1828528 w 3859699"/>
              <a:gd name="connsiteY615" fmla="*/ 254193 h 3357396"/>
              <a:gd name="connsiteX616" fmla="*/ 1828529 w 3859699"/>
              <a:gd name="connsiteY616" fmla="*/ 250178 h 3357396"/>
              <a:gd name="connsiteX617" fmla="*/ 1818234 w 3859699"/>
              <a:gd name="connsiteY617" fmla="*/ 243383 h 3357396"/>
              <a:gd name="connsiteX618" fmla="*/ 1720116 w 3859699"/>
              <a:gd name="connsiteY618" fmla="*/ 823644 h 3357396"/>
              <a:gd name="connsiteX619" fmla="*/ 1666682 w 3859699"/>
              <a:gd name="connsiteY619" fmla="*/ 1199434 h 3357396"/>
              <a:gd name="connsiteX620" fmla="*/ 1692318 w 3859699"/>
              <a:gd name="connsiteY620" fmla="*/ 659532 h 3357396"/>
              <a:gd name="connsiteX621" fmla="*/ 1705085 w 3859699"/>
              <a:gd name="connsiteY621" fmla="*/ 36647 h 3357396"/>
              <a:gd name="connsiteX622" fmla="*/ 1695307 w 3859699"/>
              <a:gd name="connsiteY622" fmla="*/ 30589 h 3357396"/>
              <a:gd name="connsiteX623" fmla="*/ 1689127 w 3859699"/>
              <a:gd name="connsiteY623" fmla="*/ 39735 h 3357396"/>
              <a:gd name="connsiteX624" fmla="*/ 1657519 w 3859699"/>
              <a:gd name="connsiteY624" fmla="*/ 463915 h 3357396"/>
              <a:gd name="connsiteX625" fmla="*/ 1626632 w 3859699"/>
              <a:gd name="connsiteY625" fmla="*/ 811496 h 3357396"/>
              <a:gd name="connsiteX626" fmla="*/ 1632192 w 3859699"/>
              <a:gd name="connsiteY626" fmla="*/ 819114 h 3357396"/>
              <a:gd name="connsiteX627" fmla="*/ 1635486 w 3859699"/>
              <a:gd name="connsiteY627" fmla="*/ 819114 h 3357396"/>
              <a:gd name="connsiteX628" fmla="*/ 1630133 w 3859699"/>
              <a:gd name="connsiteY628" fmla="*/ 844957 h 3357396"/>
              <a:gd name="connsiteX629" fmla="*/ 1622823 w 3859699"/>
              <a:gd name="connsiteY629" fmla="*/ 469475 h 3357396"/>
              <a:gd name="connsiteX630" fmla="*/ 1607071 w 3859699"/>
              <a:gd name="connsiteY630" fmla="*/ 55179 h 3357396"/>
              <a:gd name="connsiteX631" fmla="*/ 1598525 w 3859699"/>
              <a:gd name="connsiteY631" fmla="*/ 49311 h 3357396"/>
              <a:gd name="connsiteX632" fmla="*/ 1591113 w 3859699"/>
              <a:gd name="connsiteY632" fmla="*/ 56620 h 3357396"/>
              <a:gd name="connsiteX633" fmla="*/ 1581331 w 3859699"/>
              <a:gd name="connsiteY633" fmla="*/ 331102 h 3357396"/>
              <a:gd name="connsiteX634" fmla="*/ 1578552 w 3859699"/>
              <a:gd name="connsiteY634" fmla="*/ 503142 h 3357396"/>
              <a:gd name="connsiteX635" fmla="*/ 1574433 w 3859699"/>
              <a:gd name="connsiteY635" fmla="*/ 255120 h 3357396"/>
              <a:gd name="connsiteX636" fmla="*/ 1569388 w 3859699"/>
              <a:gd name="connsiteY636" fmla="*/ 7305 h 3357396"/>
              <a:gd name="connsiteX637" fmla="*/ 1560468 w 3859699"/>
              <a:gd name="connsiteY637" fmla="*/ 42 h 3357396"/>
              <a:gd name="connsiteX638" fmla="*/ 1553430 w 3859699"/>
              <a:gd name="connsiteY638" fmla="*/ 6070 h 3357396"/>
              <a:gd name="connsiteX639" fmla="*/ 1510806 w 3859699"/>
              <a:gd name="connsiteY639" fmla="*/ 604554 h 3357396"/>
              <a:gd name="connsiteX640" fmla="*/ 1467977 w 3859699"/>
              <a:gd name="connsiteY640" fmla="*/ 275094 h 3357396"/>
              <a:gd name="connsiteX641" fmla="*/ 1459431 w 3859699"/>
              <a:gd name="connsiteY641" fmla="*/ 268607 h 3357396"/>
              <a:gd name="connsiteX642" fmla="*/ 1451916 w 3859699"/>
              <a:gd name="connsiteY642" fmla="*/ 276329 h 3357396"/>
              <a:gd name="connsiteX643" fmla="*/ 1471272 w 3859699"/>
              <a:gd name="connsiteY643" fmla="*/ 814379 h 3357396"/>
              <a:gd name="connsiteX644" fmla="*/ 1483420 w 3859699"/>
              <a:gd name="connsiteY644" fmla="*/ 898699 h 3357396"/>
              <a:gd name="connsiteX645" fmla="*/ 1474875 w 3859699"/>
              <a:gd name="connsiteY645" fmla="*/ 896949 h 3357396"/>
              <a:gd name="connsiteX646" fmla="*/ 1469624 w 3859699"/>
              <a:gd name="connsiteY646" fmla="*/ 904876 h 3357396"/>
              <a:gd name="connsiteX647" fmla="*/ 1475801 w 3859699"/>
              <a:gd name="connsiteY647" fmla="*/ 1056016 h 3357396"/>
              <a:gd name="connsiteX648" fmla="*/ 1534486 w 3859699"/>
              <a:gd name="connsiteY648" fmla="*/ 1466709 h 3357396"/>
              <a:gd name="connsiteX649" fmla="*/ 1375110 w 3859699"/>
              <a:gd name="connsiteY649" fmla="*/ 1231556 h 3357396"/>
              <a:gd name="connsiteX650" fmla="*/ 1069124 w 3859699"/>
              <a:gd name="connsiteY650" fmla="*/ 524762 h 3357396"/>
              <a:gd name="connsiteX651" fmla="*/ 1057902 w 3859699"/>
              <a:gd name="connsiteY651" fmla="*/ 529499 h 3357396"/>
              <a:gd name="connsiteX652" fmla="*/ 1263815 w 3859699"/>
              <a:gd name="connsiteY652" fmla="*/ 1103376 h 3357396"/>
              <a:gd name="connsiteX653" fmla="*/ 925398 w 3859699"/>
              <a:gd name="connsiteY653" fmla="*/ 342015 h 3357396"/>
              <a:gd name="connsiteX654" fmla="*/ 916853 w 3859699"/>
              <a:gd name="connsiteY654" fmla="*/ 335735 h 3357396"/>
              <a:gd name="connsiteX655" fmla="*/ 895541 w 3859699"/>
              <a:gd name="connsiteY655" fmla="*/ 350251 h 3357396"/>
              <a:gd name="connsiteX656" fmla="*/ 1062329 w 3859699"/>
              <a:gd name="connsiteY656" fmla="*/ 825498 h 3357396"/>
              <a:gd name="connsiteX657" fmla="*/ 1373669 w 3859699"/>
              <a:gd name="connsiteY657" fmla="*/ 1396183 h 3357396"/>
              <a:gd name="connsiteX658" fmla="*/ 511925 w 3859699"/>
              <a:gd name="connsiteY658" fmla="*/ 327807 h 3357396"/>
              <a:gd name="connsiteX659" fmla="*/ 500738 w 3859699"/>
              <a:gd name="connsiteY659" fmla="*/ 325133 h 3357396"/>
              <a:gd name="connsiteX660" fmla="*/ 497204 w 3859699"/>
              <a:gd name="connsiteY660" fmla="*/ 334396 h 3357396"/>
              <a:gd name="connsiteX661" fmla="*/ 1125236 w 3859699"/>
              <a:gd name="connsiteY661" fmla="*/ 1205406 h 3357396"/>
              <a:gd name="connsiteX662" fmla="*/ 1265462 w 3859699"/>
              <a:gd name="connsiteY662" fmla="*/ 1352118 h 3357396"/>
              <a:gd name="connsiteX663" fmla="*/ 296026 w 3859699"/>
              <a:gd name="connsiteY663" fmla="*/ 244207 h 3357396"/>
              <a:gd name="connsiteX664" fmla="*/ 243622 w 3859699"/>
              <a:gd name="connsiteY664" fmla="*/ 168740 h 3357396"/>
              <a:gd name="connsiteX665" fmla="*/ 233327 w 3859699"/>
              <a:gd name="connsiteY665" fmla="*/ 166165 h 335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Lst>
            <a:rect l="l" t="t" r="r" b="b"/>
            <a:pathLst>
              <a:path w="3859699" h="3357396">
                <a:moveTo>
                  <a:pt x="2669063" y="2093712"/>
                </a:moveTo>
                <a:cubicBezTo>
                  <a:pt x="2686571" y="2096503"/>
                  <a:pt x="2703658" y="2101484"/>
                  <a:pt x="2719923" y="2108537"/>
                </a:cubicBezTo>
                <a:cubicBezTo>
                  <a:pt x="2707362" y="2117763"/>
                  <a:pt x="2694302" y="2126287"/>
                  <a:pt x="2680800" y="2134071"/>
                </a:cubicBezTo>
                <a:lnTo>
                  <a:pt x="2681005" y="2134071"/>
                </a:lnTo>
                <a:cubicBezTo>
                  <a:pt x="2679618" y="2134895"/>
                  <a:pt x="2678507" y="2136114"/>
                  <a:pt x="2677815" y="2137571"/>
                </a:cubicBezTo>
                <a:cubicBezTo>
                  <a:pt x="2565901" y="2370561"/>
                  <a:pt x="2508451" y="2432026"/>
                  <a:pt x="2466445" y="2477326"/>
                </a:cubicBezTo>
                <a:cubicBezTo>
                  <a:pt x="2457385" y="2487004"/>
                  <a:pt x="2448840" y="2496167"/>
                  <a:pt x="2440500" y="2506155"/>
                </a:cubicBezTo>
                <a:cubicBezTo>
                  <a:pt x="2434941" y="2511095"/>
                  <a:pt x="2422998" y="2523657"/>
                  <a:pt x="2392831" y="2555470"/>
                </a:cubicBezTo>
                <a:lnTo>
                  <a:pt x="2363284" y="2586356"/>
                </a:lnTo>
                <a:cubicBezTo>
                  <a:pt x="2385934" y="2547234"/>
                  <a:pt x="2423203" y="2480724"/>
                  <a:pt x="2459753" y="2414318"/>
                </a:cubicBezTo>
                <a:cubicBezTo>
                  <a:pt x="2515040" y="2313832"/>
                  <a:pt x="2533058" y="2280475"/>
                  <a:pt x="2536867" y="2267296"/>
                </a:cubicBezTo>
                <a:cubicBezTo>
                  <a:pt x="2563122" y="2216745"/>
                  <a:pt x="2633029" y="2125217"/>
                  <a:pt x="2669063" y="2093712"/>
                </a:cubicBezTo>
                <a:close/>
                <a:moveTo>
                  <a:pt x="2772328" y="1912818"/>
                </a:moveTo>
                <a:lnTo>
                  <a:pt x="2772530" y="1912892"/>
                </a:lnTo>
                <a:lnTo>
                  <a:pt x="2772534" y="1912818"/>
                </a:lnTo>
                <a:close/>
                <a:moveTo>
                  <a:pt x="2245215" y="1880963"/>
                </a:moveTo>
                <a:cubicBezTo>
                  <a:pt x="2253069" y="1877903"/>
                  <a:pt x="2263158" y="1875342"/>
                  <a:pt x="2276388" y="1873797"/>
                </a:cubicBezTo>
                <a:cubicBezTo>
                  <a:pt x="2345781" y="1875650"/>
                  <a:pt x="2363181" y="1909729"/>
                  <a:pt x="2393347" y="1926202"/>
                </a:cubicBezTo>
                <a:cubicBezTo>
                  <a:pt x="2421951" y="1940258"/>
                  <a:pt x="2452122" y="1950868"/>
                  <a:pt x="2483227" y="1957809"/>
                </a:cubicBezTo>
                <a:cubicBezTo>
                  <a:pt x="2542632" y="1974488"/>
                  <a:pt x="2562504" y="1990446"/>
                  <a:pt x="2601318" y="2019583"/>
                </a:cubicBezTo>
                <a:cubicBezTo>
                  <a:pt x="2593803" y="2022261"/>
                  <a:pt x="2532029" y="2031629"/>
                  <a:pt x="2524410" y="2034203"/>
                </a:cubicBezTo>
                <a:lnTo>
                  <a:pt x="2524410" y="2034099"/>
                </a:lnTo>
                <a:lnTo>
                  <a:pt x="2520086" y="2035644"/>
                </a:lnTo>
                <a:cubicBezTo>
                  <a:pt x="2410643" y="2073018"/>
                  <a:pt x="2259504" y="2115538"/>
                  <a:pt x="2152738" y="2108846"/>
                </a:cubicBezTo>
                <a:cubicBezTo>
                  <a:pt x="2153458" y="2103493"/>
                  <a:pt x="2154488" y="2097109"/>
                  <a:pt x="2155724" y="2089696"/>
                </a:cubicBezTo>
                <a:cubicBezTo>
                  <a:pt x="2156145" y="2088251"/>
                  <a:pt x="2156420" y="2086769"/>
                  <a:pt x="2156548" y="2085270"/>
                </a:cubicBezTo>
                <a:cubicBezTo>
                  <a:pt x="2167565" y="2025246"/>
                  <a:pt x="2194436" y="1916318"/>
                  <a:pt x="2210496" y="1907979"/>
                </a:cubicBezTo>
                <a:cubicBezTo>
                  <a:pt x="2218219" y="1903808"/>
                  <a:pt x="2221654" y="1890141"/>
                  <a:pt x="2245215" y="1880963"/>
                </a:cubicBezTo>
                <a:close/>
                <a:moveTo>
                  <a:pt x="2934484" y="1597669"/>
                </a:moveTo>
                <a:lnTo>
                  <a:pt x="2934690" y="1597669"/>
                </a:lnTo>
                <a:cubicBezTo>
                  <a:pt x="2932940" y="1624643"/>
                  <a:pt x="2916364" y="1685593"/>
                  <a:pt x="2894640" y="1741808"/>
                </a:cubicBezTo>
                <a:cubicBezTo>
                  <a:pt x="2885786" y="1754573"/>
                  <a:pt x="2858606" y="1827570"/>
                  <a:pt x="2847487" y="1880284"/>
                </a:cubicBezTo>
                <a:cubicBezTo>
                  <a:pt x="2845530" y="1768988"/>
                  <a:pt x="2910186" y="1641631"/>
                  <a:pt x="2934484" y="1597669"/>
                </a:cubicBezTo>
                <a:close/>
                <a:moveTo>
                  <a:pt x="1963298" y="1789167"/>
                </a:moveTo>
                <a:cubicBezTo>
                  <a:pt x="2042987" y="1806360"/>
                  <a:pt x="2104658" y="1817789"/>
                  <a:pt x="2158914" y="1835395"/>
                </a:cubicBezTo>
                <a:cubicBezTo>
                  <a:pt x="2178786" y="1832924"/>
                  <a:pt x="2187949" y="1849191"/>
                  <a:pt x="2170961" y="1901596"/>
                </a:cubicBezTo>
                <a:lnTo>
                  <a:pt x="2147487" y="2055515"/>
                </a:lnTo>
                <a:cubicBezTo>
                  <a:pt x="2152429" y="2112449"/>
                  <a:pt x="2142339" y="2079195"/>
                  <a:pt x="2136059" y="2082592"/>
                </a:cubicBezTo>
                <a:lnTo>
                  <a:pt x="2136059" y="2082489"/>
                </a:lnTo>
                <a:cubicBezTo>
                  <a:pt x="2128337" y="2086711"/>
                  <a:pt x="2109909" y="2109979"/>
                  <a:pt x="2101466" y="2103081"/>
                </a:cubicBezTo>
                <a:cubicBezTo>
                  <a:pt x="2065225" y="2007023"/>
                  <a:pt x="1978536" y="1857119"/>
                  <a:pt x="1963298" y="1789167"/>
                </a:cubicBezTo>
                <a:close/>
                <a:moveTo>
                  <a:pt x="2803936" y="1468253"/>
                </a:moveTo>
                <a:cubicBezTo>
                  <a:pt x="2803832" y="1469385"/>
                  <a:pt x="2803832" y="1470724"/>
                  <a:pt x="2803833" y="1471753"/>
                </a:cubicBezTo>
                <a:lnTo>
                  <a:pt x="2805377" y="1469694"/>
                </a:lnTo>
                <a:close/>
                <a:moveTo>
                  <a:pt x="2801053" y="1431703"/>
                </a:moveTo>
                <a:cubicBezTo>
                  <a:pt x="2802906" y="1459707"/>
                  <a:pt x="2811349" y="1467224"/>
                  <a:pt x="2818041" y="1465370"/>
                </a:cubicBezTo>
                <a:cubicBezTo>
                  <a:pt x="2801156" y="1493477"/>
                  <a:pt x="2788184" y="1495330"/>
                  <a:pt x="2801053" y="1431703"/>
                </a:cubicBezTo>
                <a:close/>
                <a:moveTo>
                  <a:pt x="3002126" y="1352736"/>
                </a:moveTo>
                <a:cubicBezTo>
                  <a:pt x="3005421" y="1512420"/>
                  <a:pt x="2780564" y="1684255"/>
                  <a:pt x="2821644" y="1933718"/>
                </a:cubicBezTo>
                <a:cubicBezTo>
                  <a:pt x="2821373" y="2112990"/>
                  <a:pt x="2790678" y="1942276"/>
                  <a:pt x="2777006" y="1914522"/>
                </a:cubicBezTo>
                <a:lnTo>
                  <a:pt x="2772530" y="1912892"/>
                </a:lnTo>
                <a:lnTo>
                  <a:pt x="2771823" y="1925735"/>
                </a:lnTo>
                <a:cubicBezTo>
                  <a:pt x="2775291" y="1961371"/>
                  <a:pt x="2807295" y="2025039"/>
                  <a:pt x="2713335" y="1897477"/>
                </a:cubicBezTo>
                <a:cubicBezTo>
                  <a:pt x="2637662" y="1826540"/>
                  <a:pt x="2394170" y="1614657"/>
                  <a:pt x="2393347" y="1575224"/>
                </a:cubicBezTo>
                <a:cubicBezTo>
                  <a:pt x="2393346" y="1558340"/>
                  <a:pt x="2468093" y="1609611"/>
                  <a:pt x="2550149" y="1660060"/>
                </a:cubicBezTo>
                <a:lnTo>
                  <a:pt x="2548295" y="1657487"/>
                </a:lnTo>
                <a:cubicBezTo>
                  <a:pt x="2645486" y="1715759"/>
                  <a:pt x="2809702" y="2061692"/>
                  <a:pt x="2734337" y="1748705"/>
                </a:cubicBezTo>
                <a:cubicBezTo>
                  <a:pt x="2783654" y="1709068"/>
                  <a:pt x="2695626" y="1744484"/>
                  <a:pt x="2700568" y="1686932"/>
                </a:cubicBezTo>
                <a:cubicBezTo>
                  <a:pt x="2673181" y="1677769"/>
                  <a:pt x="2633028" y="1691874"/>
                  <a:pt x="2555194" y="1586755"/>
                </a:cubicBezTo>
                <a:cubicBezTo>
                  <a:pt x="2581035" y="1590462"/>
                  <a:pt x="2704892" y="1734703"/>
                  <a:pt x="2683476" y="1653676"/>
                </a:cubicBezTo>
                <a:cubicBezTo>
                  <a:pt x="2698920" y="1674268"/>
                  <a:pt x="2708290" y="1706391"/>
                  <a:pt x="2746075" y="1691359"/>
                </a:cubicBezTo>
                <a:cubicBezTo>
                  <a:pt x="2705510" y="1629585"/>
                  <a:pt x="2681521" y="1608273"/>
                  <a:pt x="2681315" y="1518804"/>
                </a:cubicBezTo>
                <a:cubicBezTo>
                  <a:pt x="2690478" y="1502434"/>
                  <a:pt x="2706230" y="1476077"/>
                  <a:pt x="2706230" y="1476077"/>
                </a:cubicBezTo>
                <a:cubicBezTo>
                  <a:pt x="2706662" y="1476475"/>
                  <a:pt x="2707042" y="1476924"/>
                  <a:pt x="2707362" y="1477416"/>
                </a:cubicBezTo>
                <a:cubicBezTo>
                  <a:pt x="2780667" y="1377857"/>
                  <a:pt x="2777477" y="1552162"/>
                  <a:pt x="2786640" y="1636895"/>
                </a:cubicBezTo>
                <a:cubicBezTo>
                  <a:pt x="2810216" y="1586550"/>
                  <a:pt x="2909363" y="1485138"/>
                  <a:pt x="2807230" y="1544235"/>
                </a:cubicBezTo>
                <a:cubicBezTo>
                  <a:pt x="2896082" y="1455074"/>
                  <a:pt x="2854900" y="1578828"/>
                  <a:pt x="2794875" y="1632263"/>
                </a:cubicBezTo>
                <a:cubicBezTo>
                  <a:pt x="2772122" y="1659443"/>
                  <a:pt x="2763989" y="1668708"/>
                  <a:pt x="2756164" y="1691771"/>
                </a:cubicBezTo>
                <a:cubicBezTo>
                  <a:pt x="2771252" y="1683318"/>
                  <a:pt x="2785461" y="1673385"/>
                  <a:pt x="2798582" y="1662119"/>
                </a:cubicBezTo>
                <a:cubicBezTo>
                  <a:pt x="2803936" y="1709891"/>
                  <a:pt x="2849339" y="1638543"/>
                  <a:pt x="2865298" y="1627733"/>
                </a:cubicBezTo>
                <a:cubicBezTo>
                  <a:pt x="2846148" y="1570797"/>
                  <a:pt x="2968253" y="1394434"/>
                  <a:pt x="3002126" y="1352736"/>
                </a:cubicBezTo>
                <a:close/>
                <a:moveTo>
                  <a:pt x="1695510" y="1723996"/>
                </a:moveTo>
                <a:cubicBezTo>
                  <a:pt x="1609129" y="1823349"/>
                  <a:pt x="1164256" y="2129232"/>
                  <a:pt x="1075096" y="2194506"/>
                </a:cubicBezTo>
                <a:cubicBezTo>
                  <a:pt x="982436" y="2262251"/>
                  <a:pt x="886892" y="2332262"/>
                  <a:pt x="797115" y="2390123"/>
                </a:cubicBezTo>
                <a:lnTo>
                  <a:pt x="802673" y="2399697"/>
                </a:lnTo>
                <a:cubicBezTo>
                  <a:pt x="982023" y="2307860"/>
                  <a:pt x="1633531" y="1853103"/>
                  <a:pt x="1710232" y="1728629"/>
                </a:cubicBezTo>
                <a:cubicBezTo>
                  <a:pt x="1705084" y="1728629"/>
                  <a:pt x="1700761" y="1724201"/>
                  <a:pt x="1695510" y="1723996"/>
                </a:cubicBezTo>
                <a:close/>
                <a:moveTo>
                  <a:pt x="2541294" y="1460737"/>
                </a:moveTo>
                <a:cubicBezTo>
                  <a:pt x="2585462" y="1462384"/>
                  <a:pt x="2636940" y="1511598"/>
                  <a:pt x="2655267" y="1557516"/>
                </a:cubicBezTo>
                <a:cubicBezTo>
                  <a:pt x="2659591" y="1568326"/>
                  <a:pt x="2664739" y="1586344"/>
                  <a:pt x="2658047" y="1599213"/>
                </a:cubicBezTo>
                <a:cubicBezTo>
                  <a:pt x="2652946" y="1590876"/>
                  <a:pt x="2646631" y="1583346"/>
                  <a:pt x="2639309" y="1576872"/>
                </a:cubicBezTo>
                <a:cubicBezTo>
                  <a:pt x="2638382" y="1576254"/>
                  <a:pt x="2622528" y="1574194"/>
                  <a:pt x="2622528" y="1574194"/>
                </a:cubicBezTo>
                <a:cubicBezTo>
                  <a:pt x="2616906" y="1562654"/>
                  <a:pt x="2607645" y="1553284"/>
                  <a:pt x="2596171" y="1547529"/>
                </a:cubicBezTo>
                <a:lnTo>
                  <a:pt x="2582992" y="1539498"/>
                </a:lnTo>
                <a:lnTo>
                  <a:pt x="2588140" y="1554016"/>
                </a:lnTo>
                <a:cubicBezTo>
                  <a:pt x="2592463" y="1566370"/>
                  <a:pt x="2624483" y="1583152"/>
                  <a:pt x="2624483" y="1583152"/>
                </a:cubicBezTo>
                <a:cubicBezTo>
                  <a:pt x="2619156" y="1586628"/>
                  <a:pt x="2612468" y="1587282"/>
                  <a:pt x="2606569" y="1584903"/>
                </a:cubicBezTo>
                <a:cubicBezTo>
                  <a:pt x="2576197" y="1573680"/>
                  <a:pt x="2546339" y="1499551"/>
                  <a:pt x="2541294" y="1460840"/>
                </a:cubicBezTo>
                <a:close/>
                <a:moveTo>
                  <a:pt x="2263004" y="1472885"/>
                </a:moveTo>
                <a:cubicBezTo>
                  <a:pt x="2272373" y="1472062"/>
                  <a:pt x="2307069" y="1486992"/>
                  <a:pt x="2408173" y="1662017"/>
                </a:cubicBezTo>
                <a:lnTo>
                  <a:pt x="2410437" y="1664487"/>
                </a:lnTo>
                <a:cubicBezTo>
                  <a:pt x="2459444" y="1705052"/>
                  <a:pt x="2507525" y="1764869"/>
                  <a:pt x="2558488" y="1828085"/>
                </a:cubicBezTo>
                <a:cubicBezTo>
                  <a:pt x="2596951" y="1877631"/>
                  <a:pt x="2637948" y="1925158"/>
                  <a:pt x="2681315" y="1970473"/>
                </a:cubicBezTo>
                <a:cubicBezTo>
                  <a:pt x="2586697" y="1934541"/>
                  <a:pt x="2460988" y="1915906"/>
                  <a:pt x="2384287" y="1873900"/>
                </a:cubicBezTo>
                <a:cubicBezTo>
                  <a:pt x="2380683" y="1871841"/>
                  <a:pt x="2312217" y="1830042"/>
                  <a:pt x="2293891" y="1830041"/>
                </a:cubicBezTo>
                <a:cubicBezTo>
                  <a:pt x="2291170" y="1829987"/>
                  <a:pt x="2288450" y="1830159"/>
                  <a:pt x="2285757" y="1830556"/>
                </a:cubicBezTo>
                <a:cubicBezTo>
                  <a:pt x="2285414" y="1825289"/>
                  <a:pt x="2284233" y="1820110"/>
                  <a:pt x="2282257" y="1815216"/>
                </a:cubicBezTo>
                <a:cubicBezTo>
                  <a:pt x="2281323" y="1812738"/>
                  <a:pt x="2279254" y="1810860"/>
                  <a:pt x="2276698" y="1810171"/>
                </a:cubicBezTo>
                <a:cubicBezTo>
                  <a:pt x="2265269" y="1807288"/>
                  <a:pt x="2256106" y="1805228"/>
                  <a:pt x="2248075" y="1803478"/>
                </a:cubicBezTo>
                <a:cubicBezTo>
                  <a:pt x="2223057" y="1798021"/>
                  <a:pt x="2223057" y="1797301"/>
                  <a:pt x="2223468" y="1792565"/>
                </a:cubicBezTo>
                <a:cubicBezTo>
                  <a:pt x="2223881" y="1787829"/>
                  <a:pt x="2225837" y="1742322"/>
                  <a:pt x="2227278" y="1707009"/>
                </a:cubicBezTo>
                <a:cubicBezTo>
                  <a:pt x="2228307" y="1683843"/>
                  <a:pt x="2229131" y="1664487"/>
                  <a:pt x="2229131" y="1663664"/>
                </a:cubicBezTo>
                <a:cubicBezTo>
                  <a:pt x="2229852" y="1660472"/>
                  <a:pt x="2230470" y="1655118"/>
                  <a:pt x="2231603" y="1645851"/>
                </a:cubicBezTo>
                <a:cubicBezTo>
                  <a:pt x="2247973" y="1510671"/>
                  <a:pt x="2258166" y="1479064"/>
                  <a:pt x="2263004" y="1472885"/>
                </a:cubicBezTo>
                <a:close/>
                <a:moveTo>
                  <a:pt x="2654441" y="1313317"/>
                </a:moveTo>
                <a:cubicBezTo>
                  <a:pt x="2668769" y="1302146"/>
                  <a:pt x="2685780" y="1333419"/>
                  <a:pt x="2723424" y="1392683"/>
                </a:cubicBezTo>
                <a:cubicBezTo>
                  <a:pt x="2723633" y="1404583"/>
                  <a:pt x="2720026" y="1416237"/>
                  <a:pt x="2713128" y="1425937"/>
                </a:cubicBezTo>
                <a:cubicBezTo>
                  <a:pt x="2710952" y="1432938"/>
                  <a:pt x="2704598" y="1437807"/>
                  <a:pt x="2697274" y="1438087"/>
                </a:cubicBezTo>
                <a:cubicBezTo>
                  <a:pt x="2689346" y="1439939"/>
                  <a:pt x="2681314" y="1435513"/>
                  <a:pt x="2675446" y="1420276"/>
                </a:cubicBezTo>
                <a:cubicBezTo>
                  <a:pt x="2676991" y="1425218"/>
                  <a:pt x="2671933" y="1444580"/>
                  <a:pt x="2676387" y="1450651"/>
                </a:cubicBezTo>
                <a:lnTo>
                  <a:pt x="2684546" y="1451260"/>
                </a:lnTo>
                <a:lnTo>
                  <a:pt x="2684610" y="1451162"/>
                </a:lnTo>
                <a:lnTo>
                  <a:pt x="2684609" y="1451265"/>
                </a:lnTo>
                <a:lnTo>
                  <a:pt x="2684546" y="1451260"/>
                </a:lnTo>
                <a:lnTo>
                  <a:pt x="2667146" y="1477957"/>
                </a:lnTo>
                <a:cubicBezTo>
                  <a:pt x="2664765" y="1488149"/>
                  <a:pt x="2666901" y="1499706"/>
                  <a:pt x="2676784" y="1512936"/>
                </a:cubicBezTo>
                <a:cubicBezTo>
                  <a:pt x="2629116" y="1500169"/>
                  <a:pt x="2620776" y="1452089"/>
                  <a:pt x="2620262" y="1411833"/>
                </a:cubicBezTo>
                <a:cubicBezTo>
                  <a:pt x="2621909" y="1404935"/>
                  <a:pt x="2627675" y="1382387"/>
                  <a:pt x="2627675" y="1382387"/>
                </a:cubicBezTo>
                <a:cubicBezTo>
                  <a:pt x="2638215" y="1342003"/>
                  <a:pt x="2645846" y="1320020"/>
                  <a:pt x="2654441" y="1313317"/>
                </a:cubicBezTo>
                <a:close/>
                <a:moveTo>
                  <a:pt x="2300789" y="1402361"/>
                </a:moveTo>
                <a:cubicBezTo>
                  <a:pt x="2361534" y="1434689"/>
                  <a:pt x="2418468" y="1491418"/>
                  <a:pt x="2473550" y="1546396"/>
                </a:cubicBezTo>
                <a:lnTo>
                  <a:pt x="2473550" y="1546294"/>
                </a:lnTo>
                <a:cubicBezTo>
                  <a:pt x="2514285" y="1589082"/>
                  <a:pt x="2558163" y="1628761"/>
                  <a:pt x="2604819" y="1665002"/>
                </a:cubicBezTo>
                <a:cubicBezTo>
                  <a:pt x="2599671" y="1666340"/>
                  <a:pt x="2530175" y="1628864"/>
                  <a:pt x="2528528" y="1629276"/>
                </a:cubicBezTo>
                <a:cubicBezTo>
                  <a:pt x="2510099" y="1604259"/>
                  <a:pt x="2476535" y="1580269"/>
                  <a:pt x="2441118" y="1554942"/>
                </a:cubicBezTo>
                <a:cubicBezTo>
                  <a:pt x="2382640" y="1513039"/>
                  <a:pt x="2316747" y="1465886"/>
                  <a:pt x="2300789" y="1402361"/>
                </a:cubicBezTo>
                <a:close/>
                <a:moveTo>
                  <a:pt x="2768313" y="1246074"/>
                </a:moveTo>
                <a:cubicBezTo>
                  <a:pt x="2801568" y="1276961"/>
                  <a:pt x="2761827" y="1343058"/>
                  <a:pt x="2753281" y="1365709"/>
                </a:cubicBezTo>
                <a:cubicBezTo>
                  <a:pt x="2799199" y="1338322"/>
                  <a:pt x="2832145" y="1268620"/>
                  <a:pt x="2838117" y="1288388"/>
                </a:cubicBezTo>
                <a:cubicBezTo>
                  <a:pt x="2876829" y="1308979"/>
                  <a:pt x="2850266" y="1402361"/>
                  <a:pt x="2825144" y="1452398"/>
                </a:cubicBezTo>
                <a:cubicBezTo>
                  <a:pt x="2824311" y="1445293"/>
                  <a:pt x="2819985" y="1439075"/>
                  <a:pt x="2813613" y="1435822"/>
                </a:cubicBezTo>
                <a:cubicBezTo>
                  <a:pt x="2789111" y="1421099"/>
                  <a:pt x="2837087" y="1373328"/>
                  <a:pt x="2812584" y="1342338"/>
                </a:cubicBezTo>
                <a:cubicBezTo>
                  <a:pt x="2788492" y="1393816"/>
                  <a:pt x="2776549" y="1477313"/>
                  <a:pt x="2729086" y="1381461"/>
                </a:cubicBezTo>
                <a:cubicBezTo>
                  <a:pt x="2725380" y="1374459"/>
                  <a:pt x="2660414" y="1241132"/>
                  <a:pt x="2697067" y="1302905"/>
                </a:cubicBezTo>
                <a:cubicBezTo>
                  <a:pt x="2728367" y="1310215"/>
                  <a:pt x="2727748" y="1388770"/>
                  <a:pt x="2739896" y="1383520"/>
                </a:cubicBezTo>
                <a:lnTo>
                  <a:pt x="2739896" y="1383417"/>
                </a:lnTo>
                <a:cubicBezTo>
                  <a:pt x="2753756" y="1374970"/>
                  <a:pt x="2758328" y="1356999"/>
                  <a:pt x="2750192" y="1342955"/>
                </a:cubicBezTo>
                <a:cubicBezTo>
                  <a:pt x="2778093" y="1318864"/>
                  <a:pt x="2757399" y="1274593"/>
                  <a:pt x="2768313" y="1246074"/>
                </a:cubicBezTo>
                <a:close/>
                <a:moveTo>
                  <a:pt x="2575991" y="1285402"/>
                </a:moveTo>
                <a:cubicBezTo>
                  <a:pt x="2618614" y="1306921"/>
                  <a:pt x="2612642" y="1323909"/>
                  <a:pt x="2604304" y="1347176"/>
                </a:cubicBezTo>
                <a:cubicBezTo>
                  <a:pt x="2598126" y="1364884"/>
                  <a:pt x="2600597" y="1430674"/>
                  <a:pt x="2601937" y="1448794"/>
                </a:cubicBezTo>
                <a:cubicBezTo>
                  <a:pt x="2601937" y="1451883"/>
                  <a:pt x="2602451" y="1455590"/>
                  <a:pt x="2602657" y="1458266"/>
                </a:cubicBezTo>
                <a:lnTo>
                  <a:pt x="2600906" y="1457133"/>
                </a:lnTo>
                <a:cubicBezTo>
                  <a:pt x="2595450" y="1452089"/>
                  <a:pt x="2594832" y="1436542"/>
                  <a:pt x="2594317" y="1423466"/>
                </a:cubicBezTo>
                <a:cubicBezTo>
                  <a:pt x="2595276" y="1411387"/>
                  <a:pt x="2593002" y="1399270"/>
                  <a:pt x="2587728" y="1388358"/>
                </a:cubicBezTo>
                <a:lnTo>
                  <a:pt x="2585257" y="1384961"/>
                </a:lnTo>
                <a:lnTo>
                  <a:pt x="2581346" y="1386506"/>
                </a:lnTo>
                <a:cubicBezTo>
                  <a:pt x="2564460" y="1392889"/>
                  <a:pt x="2566828" y="1407097"/>
                  <a:pt x="2568373" y="1416672"/>
                </a:cubicBezTo>
                <a:cubicBezTo>
                  <a:pt x="2569917" y="1426246"/>
                  <a:pt x="2570945" y="1432424"/>
                  <a:pt x="2558077" y="1434586"/>
                </a:cubicBezTo>
                <a:lnTo>
                  <a:pt x="2554782" y="1436440"/>
                </a:lnTo>
                <a:cubicBezTo>
                  <a:pt x="2553546" y="1435513"/>
                  <a:pt x="2544487" y="1423879"/>
                  <a:pt x="2544487" y="1423879"/>
                </a:cubicBezTo>
                <a:cubicBezTo>
                  <a:pt x="2544487" y="1423879"/>
                  <a:pt x="2556944" y="1432424"/>
                  <a:pt x="2557768" y="1432116"/>
                </a:cubicBezTo>
                <a:lnTo>
                  <a:pt x="2557768" y="1432012"/>
                </a:lnTo>
                <a:cubicBezTo>
                  <a:pt x="2564356" y="1429747"/>
                  <a:pt x="2563430" y="1423879"/>
                  <a:pt x="2557767" y="1390830"/>
                </a:cubicBezTo>
                <a:cubicBezTo>
                  <a:pt x="2557174" y="1379740"/>
                  <a:pt x="2557450" y="1368621"/>
                  <a:pt x="2558591" y="1357574"/>
                </a:cubicBezTo>
                <a:cubicBezTo>
                  <a:pt x="2563430" y="1341205"/>
                  <a:pt x="2569608" y="1320819"/>
                  <a:pt x="2562607" y="1308362"/>
                </a:cubicBezTo>
                <a:cubicBezTo>
                  <a:pt x="2560959" y="1305479"/>
                  <a:pt x="2571770" y="1292198"/>
                  <a:pt x="2573932" y="1288388"/>
                </a:cubicBezTo>
                <a:cubicBezTo>
                  <a:pt x="2574552" y="1287349"/>
                  <a:pt x="2575240" y="1286352"/>
                  <a:pt x="2575991" y="1285402"/>
                </a:cubicBezTo>
                <a:close/>
                <a:moveTo>
                  <a:pt x="2241795" y="1342749"/>
                </a:moveTo>
                <a:cubicBezTo>
                  <a:pt x="2287405" y="1413377"/>
                  <a:pt x="2332809" y="1491829"/>
                  <a:pt x="2375638" y="1566782"/>
                </a:cubicBezTo>
                <a:cubicBezTo>
                  <a:pt x="2321276" y="1498414"/>
                  <a:pt x="2276267" y="1423108"/>
                  <a:pt x="2241795" y="1342852"/>
                </a:cubicBezTo>
                <a:close/>
                <a:moveTo>
                  <a:pt x="2805776" y="1148029"/>
                </a:moveTo>
                <a:cubicBezTo>
                  <a:pt x="2807314" y="1147647"/>
                  <a:pt x="2807926" y="1147956"/>
                  <a:pt x="2807952" y="1147956"/>
                </a:cubicBezTo>
                <a:lnTo>
                  <a:pt x="2807952" y="1147853"/>
                </a:lnTo>
                <a:cubicBezTo>
                  <a:pt x="2838838" y="1169782"/>
                  <a:pt x="2746795" y="1270371"/>
                  <a:pt x="2757709" y="1197067"/>
                </a:cubicBezTo>
                <a:cubicBezTo>
                  <a:pt x="2788208" y="1156528"/>
                  <a:pt x="2801163" y="1149172"/>
                  <a:pt x="2805776" y="1148029"/>
                </a:cubicBezTo>
                <a:close/>
                <a:moveTo>
                  <a:pt x="1665749" y="1414840"/>
                </a:moveTo>
                <a:cubicBezTo>
                  <a:pt x="1670517" y="1413011"/>
                  <a:pt x="1669204" y="1480634"/>
                  <a:pt x="1669976" y="1494919"/>
                </a:cubicBezTo>
                <a:cubicBezTo>
                  <a:pt x="1670366" y="1512182"/>
                  <a:pt x="1673853" y="1529234"/>
                  <a:pt x="1680272" y="1545264"/>
                </a:cubicBezTo>
                <a:cubicBezTo>
                  <a:pt x="1668433" y="1552472"/>
                  <a:pt x="1654224" y="1557928"/>
                  <a:pt x="1645988" y="1549074"/>
                </a:cubicBezTo>
                <a:cubicBezTo>
                  <a:pt x="1630338" y="1532909"/>
                  <a:pt x="1645576" y="1527041"/>
                  <a:pt x="1658652" y="1444471"/>
                </a:cubicBezTo>
                <a:lnTo>
                  <a:pt x="1658652" y="1444367"/>
                </a:lnTo>
                <a:cubicBezTo>
                  <a:pt x="1661895" y="1423776"/>
                  <a:pt x="1664160" y="1415449"/>
                  <a:pt x="1665749" y="1414840"/>
                </a:cubicBezTo>
                <a:close/>
                <a:moveTo>
                  <a:pt x="2598950" y="1100802"/>
                </a:moveTo>
                <a:cubicBezTo>
                  <a:pt x="2609245" y="1106053"/>
                  <a:pt x="2616144" y="1123453"/>
                  <a:pt x="2624071" y="1146103"/>
                </a:cubicBezTo>
                <a:cubicBezTo>
                  <a:pt x="2626749" y="1153927"/>
                  <a:pt x="2629425" y="1161547"/>
                  <a:pt x="2632823" y="1169165"/>
                </a:cubicBezTo>
                <a:cubicBezTo>
                  <a:pt x="2639309" y="1180078"/>
                  <a:pt x="2648780" y="1193463"/>
                  <a:pt x="2655988" y="1194903"/>
                </a:cubicBezTo>
                <a:cubicBezTo>
                  <a:pt x="2659371" y="1196175"/>
                  <a:pt x="2663145" y="1195873"/>
                  <a:pt x="2666284" y="1194080"/>
                </a:cubicBezTo>
                <a:cubicBezTo>
                  <a:pt x="2676579" y="1188418"/>
                  <a:pt x="2683683" y="1166694"/>
                  <a:pt x="2687492" y="1151148"/>
                </a:cubicBezTo>
                <a:cubicBezTo>
                  <a:pt x="2715291" y="1176269"/>
                  <a:pt x="2719718" y="1207774"/>
                  <a:pt x="2716835" y="1245455"/>
                </a:cubicBezTo>
                <a:cubicBezTo>
                  <a:pt x="2714539" y="1241125"/>
                  <a:pt x="2711887" y="1236993"/>
                  <a:pt x="2708907" y="1233101"/>
                </a:cubicBezTo>
                <a:cubicBezTo>
                  <a:pt x="2706203" y="1229514"/>
                  <a:pt x="2701103" y="1228800"/>
                  <a:pt x="2697517" y="1231504"/>
                </a:cubicBezTo>
                <a:cubicBezTo>
                  <a:pt x="2695378" y="1233117"/>
                  <a:pt x="2694171" y="1235677"/>
                  <a:pt x="2694287" y="1238352"/>
                </a:cubicBezTo>
                <a:cubicBezTo>
                  <a:pt x="2695373" y="1245412"/>
                  <a:pt x="2692234" y="1252457"/>
                  <a:pt x="2686256" y="1256370"/>
                </a:cubicBezTo>
                <a:cubicBezTo>
                  <a:pt x="2680541" y="1258908"/>
                  <a:pt x="2673880" y="1257991"/>
                  <a:pt x="2669063" y="1254001"/>
                </a:cubicBezTo>
                <a:cubicBezTo>
                  <a:pt x="2665472" y="1251303"/>
                  <a:pt x="2660372" y="1252027"/>
                  <a:pt x="2657674" y="1255618"/>
                </a:cubicBezTo>
                <a:cubicBezTo>
                  <a:pt x="2655979" y="1257874"/>
                  <a:pt x="2655575" y="1260847"/>
                  <a:pt x="2656605" y="1263473"/>
                </a:cubicBezTo>
                <a:cubicBezTo>
                  <a:pt x="2657119" y="1264811"/>
                  <a:pt x="2657429" y="1265738"/>
                  <a:pt x="2657635" y="1266459"/>
                </a:cubicBezTo>
                <a:cubicBezTo>
                  <a:pt x="2656741" y="1267026"/>
                  <a:pt x="2655997" y="1267803"/>
                  <a:pt x="2655473" y="1268724"/>
                </a:cubicBezTo>
                <a:cubicBezTo>
                  <a:pt x="2640132" y="1292198"/>
                  <a:pt x="2631484" y="1294669"/>
                  <a:pt x="2629322" y="1293536"/>
                </a:cubicBezTo>
                <a:cubicBezTo>
                  <a:pt x="2619748" y="1288697"/>
                  <a:pt x="2616041" y="1242675"/>
                  <a:pt x="2628704" y="1210142"/>
                </a:cubicBezTo>
                <a:cubicBezTo>
                  <a:pt x="2630164" y="1206107"/>
                  <a:pt x="2628283" y="1201628"/>
                  <a:pt x="2624381" y="1199846"/>
                </a:cubicBezTo>
                <a:cubicBezTo>
                  <a:pt x="2623336" y="1199403"/>
                  <a:pt x="2622218" y="1199157"/>
                  <a:pt x="2621085" y="1199126"/>
                </a:cubicBezTo>
                <a:cubicBezTo>
                  <a:pt x="2618044" y="1199138"/>
                  <a:pt x="2615264" y="1200846"/>
                  <a:pt x="2613878" y="1203552"/>
                </a:cubicBezTo>
                <a:cubicBezTo>
                  <a:pt x="2609636" y="1210946"/>
                  <a:pt x="2604596" y="1217850"/>
                  <a:pt x="2598847" y="1224143"/>
                </a:cubicBezTo>
                <a:cubicBezTo>
                  <a:pt x="2597303" y="1225997"/>
                  <a:pt x="2595758" y="1227747"/>
                  <a:pt x="2594419" y="1229497"/>
                </a:cubicBezTo>
                <a:cubicBezTo>
                  <a:pt x="2581654" y="1210553"/>
                  <a:pt x="2587007" y="1183784"/>
                  <a:pt x="2592670" y="1155780"/>
                </a:cubicBezTo>
                <a:lnTo>
                  <a:pt x="2592670" y="1155678"/>
                </a:lnTo>
                <a:cubicBezTo>
                  <a:pt x="2597154" y="1137739"/>
                  <a:pt x="2599264" y="1119290"/>
                  <a:pt x="2598950" y="1100802"/>
                </a:cubicBezTo>
                <a:close/>
                <a:moveTo>
                  <a:pt x="2393346" y="1158355"/>
                </a:moveTo>
                <a:cubicBezTo>
                  <a:pt x="2394922" y="1159461"/>
                  <a:pt x="2396777" y="1160103"/>
                  <a:pt x="2398700" y="1160208"/>
                </a:cubicBezTo>
                <a:lnTo>
                  <a:pt x="2423822" y="1172048"/>
                </a:lnTo>
                <a:lnTo>
                  <a:pt x="2467578" y="1259664"/>
                </a:lnTo>
                <a:cubicBezTo>
                  <a:pt x="2467578" y="1259664"/>
                  <a:pt x="2520086" y="1426041"/>
                  <a:pt x="2534191" y="1430364"/>
                </a:cubicBezTo>
                <a:cubicBezTo>
                  <a:pt x="2533881" y="1432630"/>
                  <a:pt x="2533264" y="1434483"/>
                  <a:pt x="2532750" y="1436337"/>
                </a:cubicBezTo>
                <a:lnTo>
                  <a:pt x="2532750" y="1436233"/>
                </a:lnTo>
                <a:cubicBezTo>
                  <a:pt x="2530689" y="1444367"/>
                  <a:pt x="2529867" y="1446529"/>
                  <a:pt x="2524512" y="1445602"/>
                </a:cubicBezTo>
                <a:cubicBezTo>
                  <a:pt x="2514217" y="1423982"/>
                  <a:pt x="2396229" y="1211171"/>
                  <a:pt x="2393346" y="1158355"/>
                </a:cubicBezTo>
                <a:close/>
                <a:moveTo>
                  <a:pt x="2769136" y="957385"/>
                </a:moveTo>
                <a:cubicBezTo>
                  <a:pt x="2812894" y="976122"/>
                  <a:pt x="2801258" y="1052412"/>
                  <a:pt x="2776137" y="1087006"/>
                </a:cubicBezTo>
                <a:cubicBezTo>
                  <a:pt x="2777579" y="1092566"/>
                  <a:pt x="2776137" y="1097301"/>
                  <a:pt x="2767592" y="1099670"/>
                </a:cubicBezTo>
                <a:cubicBezTo>
                  <a:pt x="2766340" y="1100347"/>
                  <a:pt x="2764830" y="1100347"/>
                  <a:pt x="2763577" y="1099670"/>
                </a:cubicBezTo>
                <a:cubicBezTo>
                  <a:pt x="2760592" y="1101728"/>
                  <a:pt x="2772328" y="1117687"/>
                  <a:pt x="2769136" y="1118304"/>
                </a:cubicBezTo>
                <a:cubicBezTo>
                  <a:pt x="2786125" y="1132718"/>
                  <a:pt x="2761518" y="1154751"/>
                  <a:pt x="2744015" y="1168960"/>
                </a:cubicBezTo>
                <a:cubicBezTo>
                  <a:pt x="2754311" y="1137557"/>
                  <a:pt x="2729705" y="983947"/>
                  <a:pt x="2769136" y="957487"/>
                </a:cubicBezTo>
                <a:close/>
                <a:moveTo>
                  <a:pt x="808131" y="1516642"/>
                </a:moveTo>
                <a:cubicBezTo>
                  <a:pt x="822853" y="1510465"/>
                  <a:pt x="1433692" y="1524261"/>
                  <a:pt x="1494745" y="1557825"/>
                </a:cubicBezTo>
                <a:cubicBezTo>
                  <a:pt x="1477242" y="1570076"/>
                  <a:pt x="1419896" y="1570180"/>
                  <a:pt x="1384274" y="1570076"/>
                </a:cubicBezTo>
                <a:cubicBezTo>
                  <a:pt x="1369139" y="1570076"/>
                  <a:pt x="1343606" y="1570694"/>
                  <a:pt x="1343606" y="1570694"/>
                </a:cubicBezTo>
                <a:cubicBezTo>
                  <a:pt x="1298510" y="1567812"/>
                  <a:pt x="1252695" y="1564414"/>
                  <a:pt x="1207395" y="1561119"/>
                </a:cubicBezTo>
                <a:cubicBezTo>
                  <a:pt x="1128531" y="1555250"/>
                  <a:pt x="1054196" y="1549794"/>
                  <a:pt x="985010" y="1546499"/>
                </a:cubicBezTo>
                <a:lnTo>
                  <a:pt x="985009" y="1548558"/>
                </a:lnTo>
                <a:cubicBezTo>
                  <a:pt x="982024" y="1539705"/>
                  <a:pt x="967713" y="1537131"/>
                  <a:pt x="954843" y="1534866"/>
                </a:cubicBezTo>
                <a:close/>
                <a:moveTo>
                  <a:pt x="1627147" y="1234645"/>
                </a:moveTo>
                <a:cubicBezTo>
                  <a:pt x="1657416" y="1300537"/>
                  <a:pt x="1656386" y="1423775"/>
                  <a:pt x="1613763" y="1488638"/>
                </a:cubicBezTo>
                <a:cubicBezTo>
                  <a:pt x="1612115" y="1439734"/>
                  <a:pt x="1621073" y="1286638"/>
                  <a:pt x="1627147" y="1234748"/>
                </a:cubicBezTo>
                <a:close/>
                <a:moveTo>
                  <a:pt x="1735730" y="943844"/>
                </a:moveTo>
                <a:cubicBezTo>
                  <a:pt x="1737774" y="944054"/>
                  <a:pt x="1739662" y="945029"/>
                  <a:pt x="1741017" y="946573"/>
                </a:cubicBezTo>
                <a:cubicBezTo>
                  <a:pt x="1744928" y="951103"/>
                  <a:pt x="1753164" y="960473"/>
                  <a:pt x="1743692" y="1404112"/>
                </a:cubicBezTo>
                <a:lnTo>
                  <a:pt x="1743693" y="1413789"/>
                </a:lnTo>
                <a:cubicBezTo>
                  <a:pt x="1745444" y="1485858"/>
                  <a:pt x="1747194" y="1560193"/>
                  <a:pt x="1745444" y="1582637"/>
                </a:cubicBezTo>
                <a:cubicBezTo>
                  <a:pt x="1745228" y="1585544"/>
                  <a:pt x="1743455" y="1588105"/>
                  <a:pt x="1740810" y="1589329"/>
                </a:cubicBezTo>
                <a:cubicBezTo>
                  <a:pt x="1739718" y="1589856"/>
                  <a:pt x="1738522" y="1590136"/>
                  <a:pt x="1737310" y="1590153"/>
                </a:cubicBezTo>
                <a:cubicBezTo>
                  <a:pt x="1735658" y="1590136"/>
                  <a:pt x="1734047" y="1589635"/>
                  <a:pt x="1732676" y="1588712"/>
                </a:cubicBezTo>
                <a:cubicBezTo>
                  <a:pt x="1659269" y="1538365"/>
                  <a:pt x="1682023" y="1396699"/>
                  <a:pt x="1698702" y="1293330"/>
                </a:cubicBezTo>
                <a:lnTo>
                  <a:pt x="1698701" y="1293227"/>
                </a:lnTo>
                <a:cubicBezTo>
                  <a:pt x="1701070" y="1278401"/>
                  <a:pt x="1711777" y="1141676"/>
                  <a:pt x="1718778" y="1051281"/>
                </a:cubicBezTo>
                <a:cubicBezTo>
                  <a:pt x="1722794" y="998979"/>
                  <a:pt x="1726088" y="957693"/>
                  <a:pt x="1726808" y="951103"/>
                </a:cubicBezTo>
                <a:cubicBezTo>
                  <a:pt x="1727267" y="946635"/>
                  <a:pt x="1731262" y="943385"/>
                  <a:pt x="1735730" y="943844"/>
                </a:cubicBezTo>
                <a:close/>
                <a:moveTo>
                  <a:pt x="1594716" y="939264"/>
                </a:moveTo>
                <a:cubicBezTo>
                  <a:pt x="1617881" y="1113569"/>
                  <a:pt x="1618705" y="1251221"/>
                  <a:pt x="1597290" y="1349956"/>
                </a:cubicBezTo>
                <a:lnTo>
                  <a:pt x="1597290" y="1349853"/>
                </a:lnTo>
                <a:cubicBezTo>
                  <a:pt x="1597805" y="1302184"/>
                  <a:pt x="1595540" y="1250809"/>
                  <a:pt x="1593069" y="1197272"/>
                </a:cubicBezTo>
                <a:cubicBezTo>
                  <a:pt x="1589054" y="1107906"/>
                  <a:pt x="1584935" y="1015760"/>
                  <a:pt x="1594716" y="939264"/>
                </a:cubicBezTo>
                <a:close/>
                <a:moveTo>
                  <a:pt x="1513792" y="661283"/>
                </a:moveTo>
                <a:cubicBezTo>
                  <a:pt x="1517704" y="707510"/>
                  <a:pt x="1523059" y="753119"/>
                  <a:pt x="1529646" y="797597"/>
                </a:cubicBezTo>
                <a:cubicBezTo>
                  <a:pt x="1530256" y="801561"/>
                  <a:pt x="1533667" y="804491"/>
                  <a:pt x="1537678" y="804494"/>
                </a:cubicBezTo>
                <a:cubicBezTo>
                  <a:pt x="1541689" y="804491"/>
                  <a:pt x="1545100" y="801561"/>
                  <a:pt x="1545708" y="797597"/>
                </a:cubicBezTo>
                <a:cubicBezTo>
                  <a:pt x="1546533" y="792036"/>
                  <a:pt x="1547355" y="786374"/>
                  <a:pt x="1548076" y="780609"/>
                </a:cubicBezTo>
                <a:cubicBezTo>
                  <a:pt x="1547562" y="816746"/>
                  <a:pt x="1546533" y="847221"/>
                  <a:pt x="1545502" y="870490"/>
                </a:cubicBezTo>
                <a:lnTo>
                  <a:pt x="1544267" y="870489"/>
                </a:lnTo>
                <a:cubicBezTo>
                  <a:pt x="1531500" y="877182"/>
                  <a:pt x="1528825" y="913215"/>
                  <a:pt x="1533972" y="1008965"/>
                </a:cubicBezTo>
                <a:cubicBezTo>
                  <a:pt x="1531398" y="966753"/>
                  <a:pt x="1529132" y="923718"/>
                  <a:pt x="1526662" y="880167"/>
                </a:cubicBezTo>
                <a:cubicBezTo>
                  <a:pt x="1522750" y="807274"/>
                  <a:pt x="1518734" y="733557"/>
                  <a:pt x="1513792" y="661283"/>
                </a:cubicBezTo>
                <a:close/>
                <a:moveTo>
                  <a:pt x="1135016" y="705451"/>
                </a:moveTo>
                <a:cubicBezTo>
                  <a:pt x="1172919" y="783162"/>
                  <a:pt x="1206601" y="862864"/>
                  <a:pt x="1235914" y="944206"/>
                </a:cubicBezTo>
                <a:cubicBezTo>
                  <a:pt x="1265976" y="1022761"/>
                  <a:pt x="1296760" y="1103376"/>
                  <a:pt x="1332589" y="1174725"/>
                </a:cubicBezTo>
                <a:cubicBezTo>
                  <a:pt x="1265050" y="1052619"/>
                  <a:pt x="1206982" y="915069"/>
                  <a:pt x="1135016" y="705451"/>
                </a:cubicBezTo>
                <a:close/>
                <a:moveTo>
                  <a:pt x="308176" y="823130"/>
                </a:moveTo>
                <a:cubicBezTo>
                  <a:pt x="391055" y="879446"/>
                  <a:pt x="472906" y="942147"/>
                  <a:pt x="552181" y="1003097"/>
                </a:cubicBezTo>
                <a:cubicBezTo>
                  <a:pt x="693540" y="1111715"/>
                  <a:pt x="839636" y="1223835"/>
                  <a:pt x="998702" y="1305788"/>
                </a:cubicBezTo>
                <a:cubicBezTo>
                  <a:pt x="969463" y="1300640"/>
                  <a:pt x="914999" y="1269960"/>
                  <a:pt x="836443" y="1214261"/>
                </a:cubicBezTo>
                <a:lnTo>
                  <a:pt x="827899" y="1208289"/>
                </a:lnTo>
                <a:lnTo>
                  <a:pt x="764786" y="1166076"/>
                </a:lnTo>
                <a:cubicBezTo>
                  <a:pt x="608087" y="1061474"/>
                  <a:pt x="446548" y="953574"/>
                  <a:pt x="308176" y="823130"/>
                </a:cubicBezTo>
                <a:close/>
                <a:moveTo>
                  <a:pt x="1555284" y="71961"/>
                </a:moveTo>
                <a:cubicBezTo>
                  <a:pt x="1557034" y="126013"/>
                  <a:pt x="1557034" y="189846"/>
                  <a:pt x="1557137" y="256252"/>
                </a:cubicBezTo>
                <a:cubicBezTo>
                  <a:pt x="1557136" y="295376"/>
                  <a:pt x="1557137" y="335014"/>
                  <a:pt x="1557754" y="373211"/>
                </a:cubicBezTo>
                <a:cubicBezTo>
                  <a:pt x="1555970" y="345139"/>
                  <a:pt x="1553773" y="317203"/>
                  <a:pt x="1551166" y="289405"/>
                </a:cubicBezTo>
                <a:cubicBezTo>
                  <a:pt x="1550688" y="285181"/>
                  <a:pt x="1547076" y="282015"/>
                  <a:pt x="1542825" y="282095"/>
                </a:cubicBezTo>
                <a:cubicBezTo>
                  <a:pt x="1538531" y="282201"/>
                  <a:pt x="1535060" y="285627"/>
                  <a:pt x="1534898" y="289919"/>
                </a:cubicBezTo>
                <a:cubicBezTo>
                  <a:pt x="1532839" y="347368"/>
                  <a:pt x="1534897" y="412643"/>
                  <a:pt x="1536957" y="481830"/>
                </a:cubicBezTo>
                <a:cubicBezTo>
                  <a:pt x="1539428" y="566459"/>
                  <a:pt x="1542105" y="653458"/>
                  <a:pt x="1536956" y="728925"/>
                </a:cubicBezTo>
                <a:cubicBezTo>
                  <a:pt x="1511321" y="509422"/>
                  <a:pt x="1518117" y="268195"/>
                  <a:pt x="1555284" y="71961"/>
                </a:cubicBezTo>
                <a:close/>
                <a:moveTo>
                  <a:pt x="693540" y="231441"/>
                </a:moveTo>
                <a:cubicBezTo>
                  <a:pt x="691192" y="232894"/>
                  <a:pt x="689784" y="235476"/>
                  <a:pt x="689834" y="238235"/>
                </a:cubicBezTo>
                <a:lnTo>
                  <a:pt x="689834" y="269122"/>
                </a:lnTo>
                <a:cubicBezTo>
                  <a:pt x="689860" y="270334"/>
                  <a:pt x="690141" y="271527"/>
                  <a:pt x="690658" y="272623"/>
                </a:cubicBezTo>
                <a:lnTo>
                  <a:pt x="721338" y="333469"/>
                </a:lnTo>
                <a:cubicBezTo>
                  <a:pt x="786303" y="579638"/>
                  <a:pt x="896363" y="774328"/>
                  <a:pt x="1034016" y="1003303"/>
                </a:cubicBezTo>
                <a:lnTo>
                  <a:pt x="1051313" y="1031924"/>
                </a:lnTo>
                <a:lnTo>
                  <a:pt x="1053268" y="1034190"/>
                </a:lnTo>
                <a:cubicBezTo>
                  <a:pt x="1094451" y="1070224"/>
                  <a:pt x="1128529" y="1114908"/>
                  <a:pt x="1161578" y="1158458"/>
                </a:cubicBezTo>
                <a:cubicBezTo>
                  <a:pt x="1162505" y="1159694"/>
                  <a:pt x="1254239" y="1279740"/>
                  <a:pt x="1270609" y="1279740"/>
                </a:cubicBezTo>
                <a:cubicBezTo>
                  <a:pt x="1274286" y="1279806"/>
                  <a:pt x="1277527" y="1277334"/>
                  <a:pt x="1278434" y="1273769"/>
                </a:cubicBezTo>
                <a:lnTo>
                  <a:pt x="1281831" y="1261620"/>
                </a:lnTo>
                <a:cubicBezTo>
                  <a:pt x="1282343" y="1260048"/>
                  <a:pt x="1282343" y="1258353"/>
                  <a:pt x="1281831" y="1256781"/>
                </a:cubicBezTo>
                <a:cubicBezTo>
                  <a:pt x="1260949" y="1216925"/>
                  <a:pt x="1236846" y="1178843"/>
                  <a:pt x="1209762" y="1142912"/>
                </a:cubicBezTo>
                <a:cubicBezTo>
                  <a:pt x="1194801" y="1125925"/>
                  <a:pt x="1181299" y="1107706"/>
                  <a:pt x="1169403" y="1088448"/>
                </a:cubicBezTo>
                <a:cubicBezTo>
                  <a:pt x="1077978" y="971799"/>
                  <a:pt x="1004673" y="845471"/>
                  <a:pt x="926530" y="711629"/>
                </a:cubicBezTo>
                <a:cubicBezTo>
                  <a:pt x="915411" y="692684"/>
                  <a:pt x="904394" y="673534"/>
                  <a:pt x="893173" y="654487"/>
                </a:cubicBezTo>
                <a:cubicBezTo>
                  <a:pt x="846327" y="574491"/>
                  <a:pt x="804012" y="463915"/>
                  <a:pt x="769625" y="374961"/>
                </a:cubicBezTo>
                <a:cubicBezTo>
                  <a:pt x="733076" y="279521"/>
                  <a:pt x="716293" y="237103"/>
                  <a:pt x="701262" y="230822"/>
                </a:cubicBezTo>
                <a:cubicBezTo>
                  <a:pt x="698756" y="229671"/>
                  <a:pt x="695832" y="229906"/>
                  <a:pt x="693540" y="231441"/>
                </a:cubicBezTo>
                <a:close/>
                <a:moveTo>
                  <a:pt x="233327" y="166165"/>
                </a:moveTo>
                <a:cubicBezTo>
                  <a:pt x="229505" y="168022"/>
                  <a:pt x="227754" y="172508"/>
                  <a:pt x="229311" y="176461"/>
                </a:cubicBezTo>
                <a:cubicBezTo>
                  <a:pt x="343387" y="500155"/>
                  <a:pt x="595835" y="775975"/>
                  <a:pt x="840047" y="1042735"/>
                </a:cubicBezTo>
                <a:lnTo>
                  <a:pt x="870934" y="1075886"/>
                </a:lnTo>
                <a:cubicBezTo>
                  <a:pt x="696938" y="917746"/>
                  <a:pt x="548475" y="720482"/>
                  <a:pt x="404130" y="528880"/>
                </a:cubicBezTo>
                <a:cubicBezTo>
                  <a:pt x="348122" y="454547"/>
                  <a:pt x="290261" y="377741"/>
                  <a:pt x="232503" y="305466"/>
                </a:cubicBezTo>
                <a:cubicBezTo>
                  <a:pt x="229669" y="301980"/>
                  <a:pt x="224546" y="301452"/>
                  <a:pt x="221060" y="304286"/>
                </a:cubicBezTo>
                <a:cubicBezTo>
                  <a:pt x="218176" y="306631"/>
                  <a:pt x="217248" y="310636"/>
                  <a:pt x="218809" y="314011"/>
                </a:cubicBezTo>
                <a:cubicBezTo>
                  <a:pt x="398880" y="697420"/>
                  <a:pt x="707337" y="1058591"/>
                  <a:pt x="1074890" y="1319481"/>
                </a:cubicBezTo>
                <a:cubicBezTo>
                  <a:pt x="711661" y="1122115"/>
                  <a:pt x="428017" y="767636"/>
                  <a:pt x="196160" y="477814"/>
                </a:cubicBezTo>
                <a:cubicBezTo>
                  <a:pt x="156932" y="428807"/>
                  <a:pt x="119972" y="382580"/>
                  <a:pt x="83525" y="338103"/>
                </a:cubicBezTo>
                <a:cubicBezTo>
                  <a:pt x="81408" y="335536"/>
                  <a:pt x="77942" y="334517"/>
                  <a:pt x="74774" y="335529"/>
                </a:cubicBezTo>
                <a:cubicBezTo>
                  <a:pt x="69818" y="336993"/>
                  <a:pt x="65942" y="340869"/>
                  <a:pt x="64478" y="345825"/>
                </a:cubicBezTo>
                <a:cubicBezTo>
                  <a:pt x="51712" y="387315"/>
                  <a:pt x="211912" y="580359"/>
                  <a:pt x="438415" y="848456"/>
                </a:cubicBezTo>
                <a:cubicBezTo>
                  <a:pt x="467860" y="883359"/>
                  <a:pt x="496380" y="916922"/>
                  <a:pt x="521913" y="947501"/>
                </a:cubicBezTo>
                <a:cubicBezTo>
                  <a:pt x="461168" y="901479"/>
                  <a:pt x="401454" y="851648"/>
                  <a:pt x="343387" y="803362"/>
                </a:cubicBezTo>
                <a:cubicBezTo>
                  <a:pt x="252271" y="727071"/>
                  <a:pt x="158065" y="648310"/>
                  <a:pt x="59331" y="584477"/>
                </a:cubicBezTo>
                <a:cubicBezTo>
                  <a:pt x="56009" y="582371"/>
                  <a:pt x="51650" y="582982"/>
                  <a:pt x="49035" y="585918"/>
                </a:cubicBezTo>
                <a:cubicBezTo>
                  <a:pt x="46586" y="588914"/>
                  <a:pt x="46586" y="593219"/>
                  <a:pt x="49035" y="596214"/>
                </a:cubicBezTo>
                <a:cubicBezTo>
                  <a:pt x="440989" y="1043352"/>
                  <a:pt x="985936" y="1406685"/>
                  <a:pt x="1343606" y="1459811"/>
                </a:cubicBezTo>
                <a:cubicBezTo>
                  <a:pt x="1349062" y="1461355"/>
                  <a:pt x="1352047" y="1465165"/>
                  <a:pt x="1356784" y="1471856"/>
                </a:cubicBezTo>
                <a:lnTo>
                  <a:pt x="1358329" y="1474018"/>
                </a:lnTo>
                <a:cubicBezTo>
                  <a:pt x="1204717" y="1448177"/>
                  <a:pt x="824398" y="1357781"/>
                  <a:pt x="39151" y="853089"/>
                </a:cubicBezTo>
                <a:lnTo>
                  <a:pt x="14853" y="837544"/>
                </a:lnTo>
                <a:cubicBezTo>
                  <a:pt x="12160" y="835796"/>
                  <a:pt x="8692" y="835796"/>
                  <a:pt x="5999" y="837544"/>
                </a:cubicBezTo>
                <a:cubicBezTo>
                  <a:pt x="1505" y="840490"/>
                  <a:pt x="-771" y="845855"/>
                  <a:pt x="234" y="851134"/>
                </a:cubicBezTo>
                <a:cubicBezTo>
                  <a:pt x="10530" y="919908"/>
                  <a:pt x="765404" y="1347176"/>
                  <a:pt x="1236428" y="1489462"/>
                </a:cubicBezTo>
                <a:cubicBezTo>
                  <a:pt x="993966" y="1507376"/>
                  <a:pt x="759741" y="1444779"/>
                  <a:pt x="532826" y="1384035"/>
                </a:cubicBezTo>
                <a:cubicBezTo>
                  <a:pt x="484333" y="1371062"/>
                  <a:pt x="434193" y="1357678"/>
                  <a:pt x="384878" y="1345323"/>
                </a:cubicBezTo>
                <a:cubicBezTo>
                  <a:pt x="382071" y="1344618"/>
                  <a:pt x="379101" y="1345440"/>
                  <a:pt x="377054" y="1347485"/>
                </a:cubicBezTo>
                <a:cubicBezTo>
                  <a:pt x="375062" y="1349564"/>
                  <a:pt x="374284" y="1352521"/>
                  <a:pt x="374994" y="1355310"/>
                </a:cubicBezTo>
                <a:cubicBezTo>
                  <a:pt x="382819" y="1385270"/>
                  <a:pt x="481760" y="1418114"/>
                  <a:pt x="631766" y="1464753"/>
                </a:cubicBezTo>
                <a:cubicBezTo>
                  <a:pt x="696011" y="1484726"/>
                  <a:pt x="756653" y="1503567"/>
                  <a:pt x="771685" y="1514171"/>
                </a:cubicBezTo>
                <a:cubicBezTo>
                  <a:pt x="775349" y="1515773"/>
                  <a:pt x="778805" y="1517813"/>
                  <a:pt x="781979" y="1520246"/>
                </a:cubicBezTo>
                <a:cubicBezTo>
                  <a:pt x="756344" y="1535175"/>
                  <a:pt x="574935" y="1534351"/>
                  <a:pt x="453446" y="1533733"/>
                </a:cubicBezTo>
                <a:cubicBezTo>
                  <a:pt x="256800" y="1532909"/>
                  <a:pt x="206352" y="1534453"/>
                  <a:pt x="198527" y="1547941"/>
                </a:cubicBezTo>
                <a:cubicBezTo>
                  <a:pt x="196688" y="1551127"/>
                  <a:pt x="196689" y="1555052"/>
                  <a:pt x="198527" y="1558237"/>
                </a:cubicBezTo>
                <a:cubicBezTo>
                  <a:pt x="199846" y="1560609"/>
                  <a:pt x="202302" y="1562129"/>
                  <a:pt x="205014" y="1562253"/>
                </a:cubicBezTo>
                <a:cubicBezTo>
                  <a:pt x="516353" y="1580371"/>
                  <a:pt x="749960" y="1579240"/>
                  <a:pt x="937752" y="1578313"/>
                </a:cubicBezTo>
                <a:cubicBezTo>
                  <a:pt x="1076023" y="1577695"/>
                  <a:pt x="1189481" y="1577181"/>
                  <a:pt x="1291510" y="1584490"/>
                </a:cubicBezTo>
                <a:lnTo>
                  <a:pt x="1281214" y="1586344"/>
                </a:lnTo>
                <a:cubicBezTo>
                  <a:pt x="1245591" y="1593035"/>
                  <a:pt x="1209144" y="1600037"/>
                  <a:pt x="1190510" y="1609611"/>
                </a:cubicBezTo>
                <a:cubicBezTo>
                  <a:pt x="1188198" y="1610830"/>
                  <a:pt x="1186624" y="1613095"/>
                  <a:pt x="1186288" y="1615686"/>
                </a:cubicBezTo>
                <a:cubicBezTo>
                  <a:pt x="986759" y="1627938"/>
                  <a:pt x="757580" y="1628967"/>
                  <a:pt x="645357" y="1592933"/>
                </a:cubicBezTo>
                <a:cubicBezTo>
                  <a:pt x="641069" y="1591596"/>
                  <a:pt x="636508" y="1593989"/>
                  <a:pt x="635171" y="1598277"/>
                </a:cubicBezTo>
                <a:cubicBezTo>
                  <a:pt x="634176" y="1601469"/>
                  <a:pt x="635235" y="1604944"/>
                  <a:pt x="637841" y="1607038"/>
                </a:cubicBezTo>
                <a:cubicBezTo>
                  <a:pt x="776831" y="1717818"/>
                  <a:pt x="1004572" y="1689402"/>
                  <a:pt x="1208630" y="1660679"/>
                </a:cubicBezTo>
                <a:cubicBezTo>
                  <a:pt x="879994" y="1732748"/>
                  <a:pt x="477641" y="1770018"/>
                  <a:pt x="296336" y="1765693"/>
                </a:cubicBezTo>
                <a:cubicBezTo>
                  <a:pt x="293151" y="1765676"/>
                  <a:pt x="290235" y="1767474"/>
                  <a:pt x="288821" y="1770326"/>
                </a:cubicBezTo>
                <a:cubicBezTo>
                  <a:pt x="285701" y="1776112"/>
                  <a:pt x="286223" y="1783182"/>
                  <a:pt x="290158" y="1788447"/>
                </a:cubicBezTo>
                <a:cubicBezTo>
                  <a:pt x="323516" y="1833232"/>
                  <a:pt x="703631" y="1785769"/>
                  <a:pt x="1306130" y="1694756"/>
                </a:cubicBezTo>
                <a:cubicBezTo>
                  <a:pt x="1369447" y="1685284"/>
                  <a:pt x="1424221" y="1676945"/>
                  <a:pt x="1464991" y="1671179"/>
                </a:cubicBezTo>
                <a:cubicBezTo>
                  <a:pt x="1354519" y="1718540"/>
                  <a:pt x="1221911" y="1765693"/>
                  <a:pt x="1082612" y="1815318"/>
                </a:cubicBezTo>
                <a:cubicBezTo>
                  <a:pt x="798453" y="1916318"/>
                  <a:pt x="476406" y="2030805"/>
                  <a:pt x="197189" y="2194712"/>
                </a:cubicBezTo>
                <a:cubicBezTo>
                  <a:pt x="193639" y="2196811"/>
                  <a:pt x="192223" y="2201237"/>
                  <a:pt x="193894" y="2205007"/>
                </a:cubicBezTo>
                <a:cubicBezTo>
                  <a:pt x="195519" y="2209070"/>
                  <a:pt x="200097" y="2211084"/>
                  <a:pt x="204190" y="2209537"/>
                </a:cubicBezTo>
                <a:cubicBezTo>
                  <a:pt x="489482" y="2122334"/>
                  <a:pt x="762727" y="2008052"/>
                  <a:pt x="1027016" y="1897683"/>
                </a:cubicBezTo>
                <a:cubicBezTo>
                  <a:pt x="1152312" y="1845279"/>
                  <a:pt x="1281111" y="1791432"/>
                  <a:pt x="1411557" y="1740263"/>
                </a:cubicBezTo>
                <a:cubicBezTo>
                  <a:pt x="1287391" y="1812332"/>
                  <a:pt x="1135428" y="1885123"/>
                  <a:pt x="987687" y="1956472"/>
                </a:cubicBezTo>
                <a:cubicBezTo>
                  <a:pt x="792070" y="2050264"/>
                  <a:pt x="590482" y="2147249"/>
                  <a:pt x="450254" y="2242483"/>
                </a:cubicBezTo>
                <a:cubicBezTo>
                  <a:pt x="446551" y="2245023"/>
                  <a:pt x="445607" y="2250086"/>
                  <a:pt x="448146" y="2253790"/>
                </a:cubicBezTo>
                <a:cubicBezTo>
                  <a:pt x="450050" y="2256567"/>
                  <a:pt x="453467" y="2257883"/>
                  <a:pt x="456741" y="2257104"/>
                </a:cubicBezTo>
                <a:cubicBezTo>
                  <a:pt x="588731" y="2223951"/>
                  <a:pt x="755932" y="2127379"/>
                  <a:pt x="932605" y="2025349"/>
                </a:cubicBezTo>
                <a:cubicBezTo>
                  <a:pt x="1185054" y="1879563"/>
                  <a:pt x="1534897" y="1721834"/>
                  <a:pt x="1600482" y="1713804"/>
                </a:cubicBezTo>
                <a:cubicBezTo>
                  <a:pt x="1601098" y="1713804"/>
                  <a:pt x="1695407" y="1724100"/>
                  <a:pt x="1695921" y="1723584"/>
                </a:cubicBezTo>
                <a:cubicBezTo>
                  <a:pt x="1716513" y="1727600"/>
                  <a:pt x="1906055" y="1767237"/>
                  <a:pt x="1929426" y="1782887"/>
                </a:cubicBezTo>
                <a:cubicBezTo>
                  <a:pt x="1932927" y="1793182"/>
                  <a:pt x="1957636" y="1852589"/>
                  <a:pt x="1961960" y="1860001"/>
                </a:cubicBezTo>
                <a:cubicBezTo>
                  <a:pt x="1971741" y="1876268"/>
                  <a:pt x="1991612" y="1909626"/>
                  <a:pt x="2053901" y="2064163"/>
                </a:cubicBezTo>
                <a:cubicBezTo>
                  <a:pt x="2001495" y="2048926"/>
                  <a:pt x="1950944" y="2021540"/>
                  <a:pt x="1902658" y="1994873"/>
                </a:cubicBezTo>
                <a:cubicBezTo>
                  <a:pt x="1836251" y="1958531"/>
                  <a:pt x="1767579" y="1920950"/>
                  <a:pt x="1691700" y="1913127"/>
                </a:cubicBezTo>
                <a:cubicBezTo>
                  <a:pt x="1687235" y="1912635"/>
                  <a:pt x="1683217" y="1915856"/>
                  <a:pt x="1682726" y="1920321"/>
                </a:cubicBezTo>
                <a:cubicBezTo>
                  <a:pt x="1682416" y="1923136"/>
                  <a:pt x="1683592" y="1925910"/>
                  <a:pt x="1685832" y="1927644"/>
                </a:cubicBezTo>
                <a:cubicBezTo>
                  <a:pt x="1790375" y="2006216"/>
                  <a:pt x="1909724" y="2062844"/>
                  <a:pt x="2036707" y="2094124"/>
                </a:cubicBezTo>
                <a:cubicBezTo>
                  <a:pt x="1750591" y="2148382"/>
                  <a:pt x="1285127" y="2226010"/>
                  <a:pt x="1211101" y="2345543"/>
                </a:cubicBezTo>
                <a:cubicBezTo>
                  <a:pt x="1209263" y="2348559"/>
                  <a:pt x="1209553" y="2352410"/>
                  <a:pt x="1211822" y="2355118"/>
                </a:cubicBezTo>
                <a:cubicBezTo>
                  <a:pt x="1214148" y="2357784"/>
                  <a:pt x="1217903" y="2358691"/>
                  <a:pt x="1221191" y="2357382"/>
                </a:cubicBezTo>
                <a:cubicBezTo>
                  <a:pt x="1518117" y="2233835"/>
                  <a:pt x="1811438" y="2157545"/>
                  <a:pt x="2035059" y="2144675"/>
                </a:cubicBezTo>
                <a:cubicBezTo>
                  <a:pt x="1806187" y="2247632"/>
                  <a:pt x="1526661" y="2446852"/>
                  <a:pt x="1368521" y="2622289"/>
                </a:cubicBezTo>
                <a:cubicBezTo>
                  <a:pt x="1366584" y="2624440"/>
                  <a:pt x="1365921" y="2627450"/>
                  <a:pt x="1366771" y="2630216"/>
                </a:cubicBezTo>
                <a:cubicBezTo>
                  <a:pt x="1367615" y="2632951"/>
                  <a:pt x="1369850" y="2635030"/>
                  <a:pt x="1372639" y="2635673"/>
                </a:cubicBezTo>
                <a:cubicBezTo>
                  <a:pt x="1403526" y="2643189"/>
                  <a:pt x="1503805" y="2549808"/>
                  <a:pt x="1693862" y="2410611"/>
                </a:cubicBezTo>
                <a:cubicBezTo>
                  <a:pt x="1833677" y="2308272"/>
                  <a:pt x="2085096" y="2145911"/>
                  <a:pt x="2110731" y="2164443"/>
                </a:cubicBezTo>
                <a:cubicBezTo>
                  <a:pt x="2111485" y="2165931"/>
                  <a:pt x="2111485" y="2167690"/>
                  <a:pt x="2110731" y="2169178"/>
                </a:cubicBezTo>
                <a:cubicBezTo>
                  <a:pt x="2106717" y="2179474"/>
                  <a:pt x="2077478" y="2187813"/>
                  <a:pt x="2056165" y="2194094"/>
                </a:cubicBezTo>
                <a:cubicBezTo>
                  <a:pt x="2027028" y="2202742"/>
                  <a:pt x="2005717" y="2209022"/>
                  <a:pt x="2006334" y="2223951"/>
                </a:cubicBezTo>
                <a:cubicBezTo>
                  <a:pt x="2004912" y="2229003"/>
                  <a:pt x="2006153" y="2234432"/>
                  <a:pt x="2009628" y="2238365"/>
                </a:cubicBezTo>
                <a:cubicBezTo>
                  <a:pt x="2015497" y="2243925"/>
                  <a:pt x="2023425" y="2241968"/>
                  <a:pt x="2035574" y="2238879"/>
                </a:cubicBezTo>
                <a:cubicBezTo>
                  <a:pt x="2047123" y="2235709"/>
                  <a:pt x="2058947" y="2233640"/>
                  <a:pt x="2070888" y="2232702"/>
                </a:cubicBezTo>
                <a:cubicBezTo>
                  <a:pt x="2070276" y="2237910"/>
                  <a:pt x="2072422" y="2243060"/>
                  <a:pt x="2076550" y="2246292"/>
                </a:cubicBezTo>
                <a:cubicBezTo>
                  <a:pt x="2088288" y="2254838"/>
                  <a:pt x="2108467" y="2243101"/>
                  <a:pt x="2149340" y="2213758"/>
                </a:cubicBezTo>
                <a:cubicBezTo>
                  <a:pt x="2154693" y="2210053"/>
                  <a:pt x="2160460" y="2205830"/>
                  <a:pt x="2163651" y="2203463"/>
                </a:cubicBezTo>
                <a:cubicBezTo>
                  <a:pt x="2173947" y="2208920"/>
                  <a:pt x="2181463" y="2211906"/>
                  <a:pt x="2187125" y="2207170"/>
                </a:cubicBezTo>
                <a:cubicBezTo>
                  <a:pt x="2192788" y="2202433"/>
                  <a:pt x="2190729" y="2194711"/>
                  <a:pt x="2188052" y="2186579"/>
                </a:cubicBezTo>
                <a:cubicBezTo>
                  <a:pt x="2184757" y="2176283"/>
                  <a:pt x="2180227" y="2162898"/>
                  <a:pt x="2188052" y="2153529"/>
                </a:cubicBezTo>
                <a:cubicBezTo>
                  <a:pt x="2195876" y="2144161"/>
                  <a:pt x="2213996" y="2136541"/>
                  <a:pt x="2263210" y="2138600"/>
                </a:cubicBezTo>
                <a:cubicBezTo>
                  <a:pt x="2235823" y="2149514"/>
                  <a:pt x="2218527" y="2161869"/>
                  <a:pt x="2216056" y="2173194"/>
                </a:cubicBezTo>
                <a:cubicBezTo>
                  <a:pt x="2214878" y="2177980"/>
                  <a:pt x="2216610" y="2183014"/>
                  <a:pt x="2220483" y="2186063"/>
                </a:cubicBezTo>
                <a:cubicBezTo>
                  <a:pt x="2230058" y="2194094"/>
                  <a:pt x="2252400" y="2190491"/>
                  <a:pt x="2274227" y="2184211"/>
                </a:cubicBezTo>
                <a:cubicBezTo>
                  <a:pt x="2256002" y="2200684"/>
                  <a:pt x="2256724" y="2203772"/>
                  <a:pt x="2260430" y="2209022"/>
                </a:cubicBezTo>
                <a:cubicBezTo>
                  <a:pt x="2266608" y="2217671"/>
                  <a:pt x="2270726" y="2215200"/>
                  <a:pt x="2340735" y="2173708"/>
                </a:cubicBezTo>
                <a:cubicBezTo>
                  <a:pt x="2396024" y="2140969"/>
                  <a:pt x="2478697" y="2091962"/>
                  <a:pt x="2537382" y="2068076"/>
                </a:cubicBezTo>
                <a:cubicBezTo>
                  <a:pt x="2326220" y="2198006"/>
                  <a:pt x="1867447" y="2495859"/>
                  <a:pt x="1780037" y="2626407"/>
                </a:cubicBezTo>
                <a:cubicBezTo>
                  <a:pt x="1777885" y="2629630"/>
                  <a:pt x="1778271" y="2633916"/>
                  <a:pt x="1780964" y="2636703"/>
                </a:cubicBezTo>
                <a:cubicBezTo>
                  <a:pt x="1783742" y="2639390"/>
                  <a:pt x="1788003" y="2639817"/>
                  <a:pt x="1791259" y="2637732"/>
                </a:cubicBezTo>
                <a:cubicBezTo>
                  <a:pt x="1874859" y="2582342"/>
                  <a:pt x="1962784" y="2514185"/>
                  <a:pt x="2055958" y="2441189"/>
                </a:cubicBezTo>
                <a:cubicBezTo>
                  <a:pt x="2240457" y="2297050"/>
                  <a:pt x="2431132" y="2148999"/>
                  <a:pt x="2614290" y="2080842"/>
                </a:cubicBezTo>
                <a:cubicBezTo>
                  <a:pt x="2566828" y="2213758"/>
                  <a:pt x="2268976" y="2435732"/>
                  <a:pt x="2123087" y="2544145"/>
                </a:cubicBezTo>
                <a:cubicBezTo>
                  <a:pt x="2074183" y="2580591"/>
                  <a:pt x="2041854" y="2604683"/>
                  <a:pt x="2031662" y="2615287"/>
                </a:cubicBezTo>
                <a:cubicBezTo>
                  <a:pt x="2029471" y="2617556"/>
                  <a:pt x="2028789" y="2620886"/>
                  <a:pt x="2029911" y="2623833"/>
                </a:cubicBezTo>
                <a:cubicBezTo>
                  <a:pt x="2031050" y="2626805"/>
                  <a:pt x="2033836" y="2628824"/>
                  <a:pt x="2037015" y="2628981"/>
                </a:cubicBezTo>
                <a:lnTo>
                  <a:pt x="2038148" y="2628981"/>
                </a:lnTo>
                <a:cubicBezTo>
                  <a:pt x="2039077" y="2630122"/>
                  <a:pt x="2040281" y="2631009"/>
                  <a:pt x="2041649" y="2631555"/>
                </a:cubicBezTo>
                <a:cubicBezTo>
                  <a:pt x="2043687" y="2632425"/>
                  <a:pt x="2045992" y="2632425"/>
                  <a:pt x="2048031" y="2631555"/>
                </a:cubicBezTo>
                <a:cubicBezTo>
                  <a:pt x="2198657" y="2562573"/>
                  <a:pt x="2293376" y="2479180"/>
                  <a:pt x="2362460" y="2418332"/>
                </a:cubicBezTo>
                <a:cubicBezTo>
                  <a:pt x="2387169" y="2396609"/>
                  <a:pt x="2408069" y="2378180"/>
                  <a:pt x="2426705" y="2364692"/>
                </a:cubicBezTo>
                <a:cubicBezTo>
                  <a:pt x="2392625" y="2459412"/>
                  <a:pt x="2307687" y="2628157"/>
                  <a:pt x="2277418" y="2678914"/>
                </a:cubicBezTo>
                <a:cubicBezTo>
                  <a:pt x="2275274" y="2682862"/>
                  <a:pt x="2276737" y="2687801"/>
                  <a:pt x="2280684" y="2689944"/>
                </a:cubicBezTo>
                <a:cubicBezTo>
                  <a:pt x="2283528" y="2691488"/>
                  <a:pt x="2287015" y="2691199"/>
                  <a:pt x="2289567" y="2689211"/>
                </a:cubicBezTo>
                <a:cubicBezTo>
                  <a:pt x="2295436" y="2684268"/>
                  <a:pt x="2301407" y="2679429"/>
                  <a:pt x="2307173" y="2674487"/>
                </a:cubicBezTo>
                <a:cubicBezTo>
                  <a:pt x="2246634" y="2738115"/>
                  <a:pt x="2191449" y="2800815"/>
                  <a:pt x="2149238" y="2867325"/>
                </a:cubicBezTo>
                <a:cubicBezTo>
                  <a:pt x="2147150" y="2870631"/>
                  <a:pt x="2147713" y="2874956"/>
                  <a:pt x="2150575" y="2877621"/>
                </a:cubicBezTo>
                <a:cubicBezTo>
                  <a:pt x="2156584" y="2883742"/>
                  <a:pt x="2164982" y="2886905"/>
                  <a:pt x="2173535" y="2886269"/>
                </a:cubicBezTo>
                <a:cubicBezTo>
                  <a:pt x="2196906" y="2884313"/>
                  <a:pt x="2219660" y="2854661"/>
                  <a:pt x="2245605" y="2820273"/>
                </a:cubicBezTo>
                <a:cubicBezTo>
                  <a:pt x="2238740" y="2841895"/>
                  <a:pt x="2231637" y="2864338"/>
                  <a:pt x="2224293" y="2887607"/>
                </a:cubicBezTo>
                <a:cubicBezTo>
                  <a:pt x="2180124" y="3025671"/>
                  <a:pt x="2130088" y="3182164"/>
                  <a:pt x="2117425" y="3348748"/>
                </a:cubicBezTo>
                <a:cubicBezTo>
                  <a:pt x="2117127" y="3352845"/>
                  <a:pt x="2119894" y="3356534"/>
                  <a:pt x="2123910" y="3357396"/>
                </a:cubicBezTo>
                <a:lnTo>
                  <a:pt x="2126897" y="3357396"/>
                </a:lnTo>
                <a:cubicBezTo>
                  <a:pt x="2130398" y="3357399"/>
                  <a:pt x="2133509" y="3355159"/>
                  <a:pt x="2134618" y="3351836"/>
                </a:cubicBezTo>
                <a:cubicBezTo>
                  <a:pt x="2155209" y="3289342"/>
                  <a:pt x="2174770" y="3224170"/>
                  <a:pt x="2193405" y="3161161"/>
                </a:cubicBezTo>
                <a:cubicBezTo>
                  <a:pt x="2268255" y="2908198"/>
                  <a:pt x="2345575" y="2646380"/>
                  <a:pt x="2554885" y="2464972"/>
                </a:cubicBezTo>
                <a:cubicBezTo>
                  <a:pt x="2602554" y="2428525"/>
                  <a:pt x="2650531" y="2337923"/>
                  <a:pt x="2688728" y="2265236"/>
                </a:cubicBezTo>
                <a:lnTo>
                  <a:pt x="2691507" y="2259883"/>
                </a:lnTo>
                <a:cubicBezTo>
                  <a:pt x="2651972" y="2383018"/>
                  <a:pt x="2605642" y="2509243"/>
                  <a:pt x="2591228" y="2523245"/>
                </a:cubicBezTo>
                <a:cubicBezTo>
                  <a:pt x="2586814" y="2523679"/>
                  <a:pt x="2583588" y="2527609"/>
                  <a:pt x="2584022" y="2532023"/>
                </a:cubicBezTo>
                <a:cubicBezTo>
                  <a:pt x="2584298" y="2534820"/>
                  <a:pt x="2586016" y="2537271"/>
                  <a:pt x="2588551" y="2538483"/>
                </a:cubicBezTo>
                <a:cubicBezTo>
                  <a:pt x="2592518" y="2540402"/>
                  <a:pt x="2597146" y="2540402"/>
                  <a:pt x="2601112" y="2538482"/>
                </a:cubicBezTo>
                <a:cubicBezTo>
                  <a:pt x="2605496" y="2536358"/>
                  <a:pt x="2609388" y="2533343"/>
                  <a:pt x="2612540" y="2529629"/>
                </a:cubicBezTo>
                <a:cubicBezTo>
                  <a:pt x="2559415" y="2623833"/>
                  <a:pt x="2494861" y="2723289"/>
                  <a:pt x="2437000" y="2812346"/>
                </a:cubicBezTo>
                <a:cubicBezTo>
                  <a:pt x="2359268" y="2932084"/>
                  <a:pt x="2292140" y="3035349"/>
                  <a:pt x="2267226" y="3100109"/>
                </a:cubicBezTo>
                <a:cubicBezTo>
                  <a:pt x="2265595" y="3104295"/>
                  <a:pt x="2267669" y="3109009"/>
                  <a:pt x="2271855" y="3110639"/>
                </a:cubicBezTo>
                <a:cubicBezTo>
                  <a:pt x="2275390" y="3112015"/>
                  <a:pt x="2279407" y="3110764"/>
                  <a:pt x="2281537" y="3107624"/>
                </a:cubicBezTo>
                <a:cubicBezTo>
                  <a:pt x="2298832" y="3082812"/>
                  <a:pt x="2318910" y="3054705"/>
                  <a:pt x="2340839" y="3024023"/>
                </a:cubicBezTo>
                <a:cubicBezTo>
                  <a:pt x="2503098" y="2797006"/>
                  <a:pt x="2774490" y="2417200"/>
                  <a:pt x="2756781" y="2176591"/>
                </a:cubicBezTo>
                <a:cubicBezTo>
                  <a:pt x="2756820" y="2175906"/>
                  <a:pt x="2756820" y="2175218"/>
                  <a:pt x="2756782" y="2174532"/>
                </a:cubicBezTo>
                <a:cubicBezTo>
                  <a:pt x="2749780" y="2153941"/>
                  <a:pt x="2750501" y="2140453"/>
                  <a:pt x="2759047" y="2132217"/>
                </a:cubicBezTo>
                <a:cubicBezTo>
                  <a:pt x="2804038" y="2088153"/>
                  <a:pt x="3264870" y="2212935"/>
                  <a:pt x="3492712" y="2296948"/>
                </a:cubicBezTo>
                <a:cubicBezTo>
                  <a:pt x="3758648" y="2395065"/>
                  <a:pt x="3795403" y="2399904"/>
                  <a:pt x="3844205" y="2387754"/>
                </a:cubicBezTo>
                <a:cubicBezTo>
                  <a:pt x="3867781" y="2382092"/>
                  <a:pt x="3861398" y="2341424"/>
                  <a:pt x="3845336" y="2302713"/>
                </a:cubicBezTo>
                <a:cubicBezTo>
                  <a:pt x="3844719" y="2300705"/>
                  <a:pt x="3843194" y="2299104"/>
                  <a:pt x="3841218" y="2298388"/>
                </a:cubicBezTo>
                <a:cubicBezTo>
                  <a:pt x="3643646" y="2260810"/>
                  <a:pt x="3614716" y="2253500"/>
                  <a:pt x="3492299" y="2224878"/>
                </a:cubicBezTo>
                <a:cubicBezTo>
                  <a:pt x="3409421" y="2205522"/>
                  <a:pt x="3232748" y="2114921"/>
                  <a:pt x="3181784" y="2090520"/>
                </a:cubicBezTo>
                <a:cubicBezTo>
                  <a:pt x="3176740" y="2081666"/>
                  <a:pt x="3201244" y="2026791"/>
                  <a:pt x="3227086" y="1968620"/>
                </a:cubicBezTo>
                <a:cubicBezTo>
                  <a:pt x="3319128" y="1762193"/>
                  <a:pt x="3510524" y="1332659"/>
                  <a:pt x="3542337" y="671372"/>
                </a:cubicBezTo>
                <a:cubicBezTo>
                  <a:pt x="3542549" y="666885"/>
                  <a:pt x="3539083" y="663076"/>
                  <a:pt x="3534596" y="662864"/>
                </a:cubicBezTo>
                <a:cubicBezTo>
                  <a:pt x="3530649" y="662678"/>
                  <a:pt x="3527140" y="665355"/>
                  <a:pt x="3526276" y="669210"/>
                </a:cubicBezTo>
                <a:cubicBezTo>
                  <a:pt x="3505685" y="763930"/>
                  <a:pt x="3487462" y="854531"/>
                  <a:pt x="3469857" y="943073"/>
                </a:cubicBezTo>
                <a:cubicBezTo>
                  <a:pt x="3401801" y="1284476"/>
                  <a:pt x="3342911" y="1579342"/>
                  <a:pt x="3175710" y="1935469"/>
                </a:cubicBezTo>
                <a:cubicBezTo>
                  <a:pt x="3142867" y="1991065"/>
                  <a:pt x="3127733" y="2060560"/>
                  <a:pt x="3122379" y="2086196"/>
                </a:cubicBezTo>
                <a:cubicBezTo>
                  <a:pt x="3109818" y="2088872"/>
                  <a:pt x="3053707" y="2067561"/>
                  <a:pt x="3012422" y="2051911"/>
                </a:cubicBezTo>
                <a:cubicBezTo>
                  <a:pt x="2988743" y="2042954"/>
                  <a:pt x="2964547" y="2033792"/>
                  <a:pt x="2941692" y="2025966"/>
                </a:cubicBezTo>
                <a:cubicBezTo>
                  <a:pt x="3032396" y="1960898"/>
                  <a:pt x="3074917" y="1888828"/>
                  <a:pt x="3107348" y="1826849"/>
                </a:cubicBezTo>
                <a:cubicBezTo>
                  <a:pt x="3201244" y="1692389"/>
                  <a:pt x="3401082" y="1120570"/>
                  <a:pt x="3372357" y="1030483"/>
                </a:cubicBezTo>
                <a:cubicBezTo>
                  <a:pt x="3371201" y="1026955"/>
                  <a:pt x="3367828" y="1024636"/>
                  <a:pt x="3364120" y="1024820"/>
                </a:cubicBezTo>
                <a:cubicBezTo>
                  <a:pt x="3360433" y="1025025"/>
                  <a:pt x="3357347" y="1027689"/>
                  <a:pt x="3356604" y="1031307"/>
                </a:cubicBezTo>
                <a:cubicBezTo>
                  <a:pt x="3310789" y="1256781"/>
                  <a:pt x="3148530" y="1641426"/>
                  <a:pt x="3024365" y="1868958"/>
                </a:cubicBezTo>
                <a:cubicBezTo>
                  <a:pt x="2975667" y="1924863"/>
                  <a:pt x="2920275" y="1983446"/>
                  <a:pt x="2896390" y="2002184"/>
                </a:cubicBezTo>
                <a:lnTo>
                  <a:pt x="2896906" y="2001257"/>
                </a:lnTo>
                <a:cubicBezTo>
                  <a:pt x="3045265" y="1805641"/>
                  <a:pt x="3415907" y="861018"/>
                  <a:pt x="3435366" y="796669"/>
                </a:cubicBezTo>
                <a:cubicBezTo>
                  <a:pt x="3441029" y="777726"/>
                  <a:pt x="3444735" y="759194"/>
                  <a:pt x="3448235" y="741382"/>
                </a:cubicBezTo>
                <a:cubicBezTo>
                  <a:pt x="3453280" y="715129"/>
                  <a:pt x="3457810" y="692478"/>
                  <a:pt x="3467283" y="677549"/>
                </a:cubicBezTo>
                <a:cubicBezTo>
                  <a:pt x="3469796" y="673900"/>
                  <a:pt x="3468925" y="668911"/>
                  <a:pt x="3465326" y="666327"/>
                </a:cubicBezTo>
                <a:lnTo>
                  <a:pt x="3456575" y="659841"/>
                </a:lnTo>
                <a:cubicBezTo>
                  <a:pt x="3453114" y="657287"/>
                  <a:pt x="3448270" y="657825"/>
                  <a:pt x="3445456" y="661076"/>
                </a:cubicBezTo>
                <a:cubicBezTo>
                  <a:pt x="3410965" y="701538"/>
                  <a:pt x="3389138" y="762180"/>
                  <a:pt x="3368033" y="820968"/>
                </a:cubicBezTo>
                <a:lnTo>
                  <a:pt x="3363399" y="834043"/>
                </a:lnTo>
                <a:cubicBezTo>
                  <a:pt x="3273003" y="1092051"/>
                  <a:pt x="3044956" y="1711127"/>
                  <a:pt x="2859841" y="1951014"/>
                </a:cubicBezTo>
                <a:cubicBezTo>
                  <a:pt x="2858913" y="1948544"/>
                  <a:pt x="2857987" y="1946072"/>
                  <a:pt x="2857164" y="1943498"/>
                </a:cubicBezTo>
                <a:cubicBezTo>
                  <a:pt x="2859199" y="1943199"/>
                  <a:pt x="2861041" y="1942131"/>
                  <a:pt x="2862312" y="1940513"/>
                </a:cubicBezTo>
                <a:cubicBezTo>
                  <a:pt x="2920173" y="1865972"/>
                  <a:pt x="2945604" y="1778769"/>
                  <a:pt x="2970210" y="1694344"/>
                </a:cubicBezTo>
                <a:cubicBezTo>
                  <a:pt x="2998420" y="1597463"/>
                  <a:pt x="3025086" y="1505935"/>
                  <a:pt x="3097257" y="1436233"/>
                </a:cubicBezTo>
                <a:cubicBezTo>
                  <a:pt x="3099414" y="1434123"/>
                  <a:pt x="3100243" y="1431002"/>
                  <a:pt x="3099419" y="1428100"/>
                </a:cubicBezTo>
                <a:cubicBezTo>
                  <a:pt x="3098587" y="1425202"/>
                  <a:pt x="3096202" y="1423015"/>
                  <a:pt x="3093242" y="1422437"/>
                </a:cubicBezTo>
                <a:cubicBezTo>
                  <a:pt x="3083166" y="1419779"/>
                  <a:pt x="3072435" y="1421499"/>
                  <a:pt x="3063694" y="1427174"/>
                </a:cubicBezTo>
                <a:cubicBezTo>
                  <a:pt x="3055550" y="1433484"/>
                  <a:pt x="3049868" y="1442444"/>
                  <a:pt x="3047633" y="1452501"/>
                </a:cubicBezTo>
                <a:cubicBezTo>
                  <a:pt x="3045374" y="1452861"/>
                  <a:pt x="3043265" y="1453860"/>
                  <a:pt x="3041558" y="1455384"/>
                </a:cubicBezTo>
                <a:cubicBezTo>
                  <a:pt x="3041559" y="1454353"/>
                  <a:pt x="3041558" y="1453222"/>
                  <a:pt x="3041558" y="1452191"/>
                </a:cubicBezTo>
                <a:cubicBezTo>
                  <a:pt x="3040331" y="1444132"/>
                  <a:pt x="3035724" y="1436980"/>
                  <a:pt x="3028895" y="1432527"/>
                </a:cubicBezTo>
                <a:cubicBezTo>
                  <a:pt x="3025160" y="1430033"/>
                  <a:pt x="3020108" y="1431039"/>
                  <a:pt x="3017615" y="1434775"/>
                </a:cubicBezTo>
                <a:cubicBezTo>
                  <a:pt x="3016170" y="1436938"/>
                  <a:pt x="3015847" y="1439662"/>
                  <a:pt x="3016746" y="1442102"/>
                </a:cubicBezTo>
                <a:cubicBezTo>
                  <a:pt x="3021791" y="1456001"/>
                  <a:pt x="3013657" y="1466503"/>
                  <a:pt x="3000170" y="1482461"/>
                </a:cubicBezTo>
                <a:cubicBezTo>
                  <a:pt x="2996875" y="1486373"/>
                  <a:pt x="2993477" y="1490286"/>
                  <a:pt x="2990390" y="1494404"/>
                </a:cubicBezTo>
                <a:lnTo>
                  <a:pt x="3003259" y="1454045"/>
                </a:lnTo>
                <a:cubicBezTo>
                  <a:pt x="3020349" y="1400611"/>
                  <a:pt x="3041352" y="1334512"/>
                  <a:pt x="3046912" y="1323188"/>
                </a:cubicBezTo>
                <a:cubicBezTo>
                  <a:pt x="3048742" y="1321659"/>
                  <a:pt x="3049799" y="1319396"/>
                  <a:pt x="3049795" y="1317010"/>
                </a:cubicBezTo>
                <a:cubicBezTo>
                  <a:pt x="3051545" y="1309288"/>
                  <a:pt x="3072034" y="1267386"/>
                  <a:pt x="3093654" y="1223114"/>
                </a:cubicBezTo>
                <a:cubicBezTo>
                  <a:pt x="3137926" y="1132615"/>
                  <a:pt x="3204847" y="995890"/>
                  <a:pt x="3228732" y="917231"/>
                </a:cubicBezTo>
                <a:cubicBezTo>
                  <a:pt x="3229038" y="916050"/>
                  <a:pt x="3229038" y="914810"/>
                  <a:pt x="3228732" y="913628"/>
                </a:cubicBezTo>
                <a:cubicBezTo>
                  <a:pt x="3226982" y="902817"/>
                  <a:pt x="3221629" y="899832"/>
                  <a:pt x="3217511" y="899317"/>
                </a:cubicBezTo>
                <a:cubicBezTo>
                  <a:pt x="3201346" y="897258"/>
                  <a:pt x="3184771" y="928557"/>
                  <a:pt x="3127630" y="1053752"/>
                </a:cubicBezTo>
                <a:cubicBezTo>
                  <a:pt x="3098184" y="1118408"/>
                  <a:pt x="3067709" y="1185432"/>
                  <a:pt x="3045780" y="1218481"/>
                </a:cubicBezTo>
                <a:cubicBezTo>
                  <a:pt x="3045257" y="1219268"/>
                  <a:pt x="3044875" y="1220139"/>
                  <a:pt x="3044648" y="1221055"/>
                </a:cubicBezTo>
                <a:cubicBezTo>
                  <a:pt x="3020768" y="1270099"/>
                  <a:pt x="2993416" y="1317373"/>
                  <a:pt x="2962797" y="1362518"/>
                </a:cubicBezTo>
                <a:cubicBezTo>
                  <a:pt x="3060708" y="1172048"/>
                  <a:pt x="3125674" y="890155"/>
                  <a:pt x="3138647" y="592920"/>
                </a:cubicBezTo>
                <a:cubicBezTo>
                  <a:pt x="3138767" y="588817"/>
                  <a:pt x="3135885" y="585236"/>
                  <a:pt x="3131851" y="584477"/>
                </a:cubicBezTo>
                <a:cubicBezTo>
                  <a:pt x="3127804" y="583782"/>
                  <a:pt x="3123876" y="586210"/>
                  <a:pt x="3122688" y="590139"/>
                </a:cubicBezTo>
                <a:cubicBezTo>
                  <a:pt x="3095199" y="680843"/>
                  <a:pt x="3080168" y="781638"/>
                  <a:pt x="3064312" y="888713"/>
                </a:cubicBezTo>
                <a:cubicBezTo>
                  <a:pt x="3035793" y="1080005"/>
                  <a:pt x="3006348" y="1277373"/>
                  <a:pt x="2900096" y="1408642"/>
                </a:cubicBezTo>
                <a:cubicBezTo>
                  <a:pt x="2961151" y="1147339"/>
                  <a:pt x="2980917" y="888095"/>
                  <a:pt x="3000170" y="578814"/>
                </a:cubicBezTo>
                <a:cubicBezTo>
                  <a:pt x="3000271" y="577891"/>
                  <a:pt x="3000271" y="576958"/>
                  <a:pt x="3000170" y="576035"/>
                </a:cubicBezTo>
                <a:cubicBezTo>
                  <a:pt x="2999140" y="572637"/>
                  <a:pt x="2995846" y="562238"/>
                  <a:pt x="2987198" y="563062"/>
                </a:cubicBezTo>
                <a:cubicBezTo>
                  <a:pt x="2973299" y="564401"/>
                  <a:pt x="2969180" y="582932"/>
                  <a:pt x="2948794" y="812010"/>
                </a:cubicBezTo>
                <a:cubicBezTo>
                  <a:pt x="2934587" y="972622"/>
                  <a:pt x="2907612" y="1271607"/>
                  <a:pt x="2877961" y="1278092"/>
                </a:cubicBezTo>
                <a:cubicBezTo>
                  <a:pt x="2876005" y="1278092"/>
                  <a:pt x="2858194" y="1270474"/>
                  <a:pt x="2831528" y="1118923"/>
                </a:cubicBezTo>
                <a:cubicBezTo>
                  <a:pt x="2831139" y="1116571"/>
                  <a:pt x="2829699" y="1114523"/>
                  <a:pt x="2827615" y="1113364"/>
                </a:cubicBezTo>
                <a:cubicBezTo>
                  <a:pt x="2815467" y="1106259"/>
                  <a:pt x="2818555" y="1073827"/>
                  <a:pt x="2821438" y="1042528"/>
                </a:cubicBezTo>
                <a:cubicBezTo>
                  <a:pt x="2825968" y="993419"/>
                  <a:pt x="2831116" y="937926"/>
                  <a:pt x="2789934" y="918981"/>
                </a:cubicBezTo>
                <a:cubicBezTo>
                  <a:pt x="2787662" y="917859"/>
                  <a:pt x="2784998" y="917859"/>
                  <a:pt x="2782726" y="918981"/>
                </a:cubicBezTo>
                <a:cubicBezTo>
                  <a:pt x="2773255" y="924232"/>
                  <a:pt x="2768828" y="924232"/>
                  <a:pt x="2767798" y="923511"/>
                </a:cubicBezTo>
                <a:cubicBezTo>
                  <a:pt x="2762650" y="920011"/>
                  <a:pt x="2765637" y="894581"/>
                  <a:pt x="2767798" y="879343"/>
                </a:cubicBezTo>
                <a:cubicBezTo>
                  <a:pt x="2771082" y="862157"/>
                  <a:pt x="2771360" y="844530"/>
                  <a:pt x="2768622" y="827248"/>
                </a:cubicBezTo>
                <a:cubicBezTo>
                  <a:pt x="2767634" y="823469"/>
                  <a:pt x="2764071" y="820948"/>
                  <a:pt x="2760179" y="821276"/>
                </a:cubicBezTo>
                <a:cubicBezTo>
                  <a:pt x="2737426" y="822821"/>
                  <a:pt x="2735366" y="814275"/>
                  <a:pt x="2732381" y="789256"/>
                </a:cubicBezTo>
                <a:cubicBezTo>
                  <a:pt x="2732056" y="786349"/>
                  <a:pt x="2730158" y="783855"/>
                  <a:pt x="2727439" y="782771"/>
                </a:cubicBezTo>
                <a:cubicBezTo>
                  <a:pt x="2724786" y="781545"/>
                  <a:pt x="2721666" y="781945"/>
                  <a:pt x="2719409" y="783800"/>
                </a:cubicBezTo>
                <a:cubicBezTo>
                  <a:pt x="2650531" y="836925"/>
                  <a:pt x="2640132" y="902612"/>
                  <a:pt x="2690170" y="968606"/>
                </a:cubicBezTo>
                <a:cubicBezTo>
                  <a:pt x="2691274" y="970110"/>
                  <a:pt x="2692881" y="971170"/>
                  <a:pt x="2694700" y="971592"/>
                </a:cubicBezTo>
                <a:cubicBezTo>
                  <a:pt x="2698042" y="972563"/>
                  <a:pt x="2701561" y="972773"/>
                  <a:pt x="2704995" y="972210"/>
                </a:cubicBezTo>
                <a:cubicBezTo>
                  <a:pt x="2701180" y="1010683"/>
                  <a:pt x="2691854" y="1048408"/>
                  <a:pt x="2677299" y="1084226"/>
                </a:cubicBezTo>
                <a:cubicBezTo>
                  <a:pt x="2651355" y="1054059"/>
                  <a:pt x="2654753" y="1014216"/>
                  <a:pt x="2658252" y="972107"/>
                </a:cubicBezTo>
                <a:cubicBezTo>
                  <a:pt x="2660930" y="941220"/>
                  <a:pt x="2663607" y="909303"/>
                  <a:pt x="2652899" y="882328"/>
                </a:cubicBezTo>
                <a:cubicBezTo>
                  <a:pt x="2654668" y="880889"/>
                  <a:pt x="2656166" y="879146"/>
                  <a:pt x="2657326" y="877181"/>
                </a:cubicBezTo>
                <a:cubicBezTo>
                  <a:pt x="2662577" y="867607"/>
                  <a:pt x="2658871" y="855767"/>
                  <a:pt x="2654855" y="843205"/>
                </a:cubicBezTo>
                <a:cubicBezTo>
                  <a:pt x="2653302" y="838741"/>
                  <a:pt x="2652097" y="834164"/>
                  <a:pt x="2651251" y="829513"/>
                </a:cubicBezTo>
                <a:lnTo>
                  <a:pt x="2651252" y="824261"/>
                </a:lnTo>
                <a:cubicBezTo>
                  <a:pt x="2651374" y="819922"/>
                  <a:pt x="2648065" y="816251"/>
                  <a:pt x="2643736" y="815922"/>
                </a:cubicBezTo>
                <a:lnTo>
                  <a:pt x="2638588" y="815923"/>
                </a:lnTo>
                <a:cubicBezTo>
                  <a:pt x="2616967" y="814275"/>
                  <a:pt x="2611099" y="827762"/>
                  <a:pt x="2609864" y="831983"/>
                </a:cubicBezTo>
                <a:cubicBezTo>
                  <a:pt x="2605230" y="846912"/>
                  <a:pt x="2616246" y="865960"/>
                  <a:pt x="2625616" y="876358"/>
                </a:cubicBezTo>
                <a:cubicBezTo>
                  <a:pt x="2625616" y="890155"/>
                  <a:pt x="2625616" y="902715"/>
                  <a:pt x="2625616" y="914863"/>
                </a:cubicBezTo>
                <a:cubicBezTo>
                  <a:pt x="2626848" y="932018"/>
                  <a:pt x="2626503" y="949250"/>
                  <a:pt x="2624586" y="966341"/>
                </a:cubicBezTo>
                <a:cubicBezTo>
                  <a:pt x="2615418" y="985628"/>
                  <a:pt x="2610804" y="1006763"/>
                  <a:pt x="2611099" y="1028115"/>
                </a:cubicBezTo>
                <a:cubicBezTo>
                  <a:pt x="2609967" y="1053545"/>
                  <a:pt x="2609452" y="1066414"/>
                  <a:pt x="2581962" y="1072901"/>
                </a:cubicBezTo>
                <a:cubicBezTo>
                  <a:pt x="2579733" y="1073459"/>
                  <a:pt x="2577834" y="1074911"/>
                  <a:pt x="2576712" y="1076917"/>
                </a:cubicBezTo>
                <a:cubicBezTo>
                  <a:pt x="2552517" y="1120982"/>
                  <a:pt x="2553341" y="1163297"/>
                  <a:pt x="2554164" y="1204068"/>
                </a:cubicBezTo>
                <a:cubicBezTo>
                  <a:pt x="2554987" y="1242984"/>
                  <a:pt x="2555709" y="1279843"/>
                  <a:pt x="2534705" y="1315981"/>
                </a:cubicBezTo>
                <a:cubicBezTo>
                  <a:pt x="2459753" y="1149397"/>
                  <a:pt x="2395920" y="752708"/>
                  <a:pt x="2370696" y="520747"/>
                </a:cubicBezTo>
                <a:cubicBezTo>
                  <a:pt x="2370290" y="517100"/>
                  <a:pt x="2367518" y="514160"/>
                  <a:pt x="2363900" y="513540"/>
                </a:cubicBezTo>
                <a:cubicBezTo>
                  <a:pt x="2359031" y="512694"/>
                  <a:pt x="2354058" y="514313"/>
                  <a:pt x="2350619" y="517864"/>
                </a:cubicBezTo>
                <a:cubicBezTo>
                  <a:pt x="2330029" y="538455"/>
                  <a:pt x="2345575" y="639354"/>
                  <a:pt x="2382330" y="849177"/>
                </a:cubicBezTo>
                <a:cubicBezTo>
                  <a:pt x="2402921" y="966753"/>
                  <a:pt x="2424131" y="1088036"/>
                  <a:pt x="2423512" y="1145382"/>
                </a:cubicBezTo>
                <a:cubicBezTo>
                  <a:pt x="2387890" y="1126541"/>
                  <a:pt x="2381404" y="1096169"/>
                  <a:pt x="2375535" y="1069092"/>
                </a:cubicBezTo>
                <a:cubicBezTo>
                  <a:pt x="2371726" y="1051383"/>
                  <a:pt x="2368123" y="1034601"/>
                  <a:pt x="2355973" y="1025232"/>
                </a:cubicBezTo>
                <a:lnTo>
                  <a:pt x="2319116" y="965106"/>
                </a:lnTo>
                <a:cubicBezTo>
                  <a:pt x="2284007" y="876563"/>
                  <a:pt x="2273917" y="806862"/>
                  <a:pt x="2263210" y="733043"/>
                </a:cubicBezTo>
                <a:cubicBezTo>
                  <a:pt x="2257444" y="693199"/>
                  <a:pt x="2251472" y="651913"/>
                  <a:pt x="2241280" y="605789"/>
                </a:cubicBezTo>
                <a:cubicBezTo>
                  <a:pt x="2240732" y="603089"/>
                  <a:pt x="2238822" y="600868"/>
                  <a:pt x="2236235" y="599921"/>
                </a:cubicBezTo>
                <a:cubicBezTo>
                  <a:pt x="2233656" y="598909"/>
                  <a:pt x="2230738" y="599298"/>
                  <a:pt x="2228514" y="600950"/>
                </a:cubicBezTo>
                <a:cubicBezTo>
                  <a:pt x="2199994" y="622262"/>
                  <a:pt x="2216777" y="692787"/>
                  <a:pt x="2234485" y="767430"/>
                </a:cubicBezTo>
                <a:cubicBezTo>
                  <a:pt x="2239530" y="788844"/>
                  <a:pt x="2244781" y="809642"/>
                  <a:pt x="2247766" y="827351"/>
                </a:cubicBezTo>
                <a:cubicBezTo>
                  <a:pt x="2234794" y="801406"/>
                  <a:pt x="2221822" y="768562"/>
                  <a:pt x="2208335" y="734690"/>
                </a:cubicBezTo>
                <a:cubicBezTo>
                  <a:pt x="2182595" y="669519"/>
                  <a:pt x="2155929" y="602083"/>
                  <a:pt x="2124631" y="571710"/>
                </a:cubicBezTo>
                <a:cubicBezTo>
                  <a:pt x="2121914" y="568914"/>
                  <a:pt x="2117595" y="568439"/>
                  <a:pt x="2114335" y="570577"/>
                </a:cubicBezTo>
                <a:cubicBezTo>
                  <a:pt x="2111181" y="572595"/>
                  <a:pt x="2109786" y="576488"/>
                  <a:pt x="2110938" y="580049"/>
                </a:cubicBezTo>
                <a:cubicBezTo>
                  <a:pt x="2196185" y="838161"/>
                  <a:pt x="2318807" y="1087829"/>
                  <a:pt x="2437412" y="1329365"/>
                </a:cubicBezTo>
                <a:cubicBezTo>
                  <a:pt x="2472623" y="1401434"/>
                  <a:pt x="2508863" y="1474842"/>
                  <a:pt x="2543046" y="1546911"/>
                </a:cubicBezTo>
                <a:cubicBezTo>
                  <a:pt x="2487964" y="1496566"/>
                  <a:pt x="2421660" y="1382181"/>
                  <a:pt x="2371417" y="1295698"/>
                </a:cubicBezTo>
                <a:cubicBezTo>
                  <a:pt x="2311187" y="1191816"/>
                  <a:pt x="2295538" y="1167930"/>
                  <a:pt x="2280198" y="1172151"/>
                </a:cubicBezTo>
                <a:cubicBezTo>
                  <a:pt x="2270520" y="1174519"/>
                  <a:pt x="2269902" y="1186667"/>
                  <a:pt x="2269903" y="1190683"/>
                </a:cubicBezTo>
                <a:cubicBezTo>
                  <a:pt x="2269915" y="1191843"/>
                  <a:pt x="2270125" y="1192990"/>
                  <a:pt x="2270520" y="1194080"/>
                </a:cubicBezTo>
                <a:cubicBezTo>
                  <a:pt x="2294920" y="1249636"/>
                  <a:pt x="2322879" y="1303561"/>
                  <a:pt x="2354223" y="1355515"/>
                </a:cubicBezTo>
                <a:cubicBezTo>
                  <a:pt x="2369254" y="1381872"/>
                  <a:pt x="2383565" y="1406994"/>
                  <a:pt x="2396641" y="1431498"/>
                </a:cubicBezTo>
                <a:cubicBezTo>
                  <a:pt x="2330235" y="1390315"/>
                  <a:pt x="2276594" y="1308671"/>
                  <a:pt x="2224498" y="1229806"/>
                </a:cubicBezTo>
                <a:cubicBezTo>
                  <a:pt x="2201082" y="1192781"/>
                  <a:pt x="2175790" y="1156974"/>
                  <a:pt x="2148723" y="1122527"/>
                </a:cubicBezTo>
                <a:cubicBezTo>
                  <a:pt x="2147149" y="1120453"/>
                  <a:pt x="2144625" y="1119327"/>
                  <a:pt x="2142031" y="1119541"/>
                </a:cubicBezTo>
                <a:cubicBezTo>
                  <a:pt x="2139493" y="1119620"/>
                  <a:pt x="2137152" y="1120924"/>
                  <a:pt x="2135751" y="1123041"/>
                </a:cubicBezTo>
                <a:cubicBezTo>
                  <a:pt x="2124014" y="1140028"/>
                  <a:pt x="2185273" y="1245971"/>
                  <a:pt x="2214512" y="1294153"/>
                </a:cubicBezTo>
                <a:cubicBezTo>
                  <a:pt x="2193096" y="1277475"/>
                  <a:pt x="2154694" y="1239175"/>
                  <a:pt x="2093436" y="1162164"/>
                </a:cubicBezTo>
                <a:cubicBezTo>
                  <a:pt x="2028264" y="1079799"/>
                  <a:pt x="1975757" y="1002067"/>
                  <a:pt x="1972256" y="987139"/>
                </a:cubicBezTo>
                <a:cubicBezTo>
                  <a:pt x="1971533" y="983788"/>
                  <a:pt x="1968762" y="981265"/>
                  <a:pt x="1965359" y="980859"/>
                </a:cubicBezTo>
                <a:cubicBezTo>
                  <a:pt x="1962006" y="980444"/>
                  <a:pt x="1958742" y="982117"/>
                  <a:pt x="1957122" y="985080"/>
                </a:cubicBezTo>
                <a:cubicBezTo>
                  <a:pt x="1925204" y="1045103"/>
                  <a:pt x="2029191" y="1153207"/>
                  <a:pt x="2129985" y="1257707"/>
                </a:cubicBezTo>
                <a:cubicBezTo>
                  <a:pt x="2197524" y="1327820"/>
                  <a:pt x="2267328" y="1400302"/>
                  <a:pt x="2261254" y="1428100"/>
                </a:cubicBezTo>
                <a:cubicBezTo>
                  <a:pt x="2260562" y="1431504"/>
                  <a:pt x="2258200" y="1434331"/>
                  <a:pt x="2254974" y="1435616"/>
                </a:cubicBezTo>
                <a:cubicBezTo>
                  <a:pt x="2205966" y="1414098"/>
                  <a:pt x="2109188" y="1325247"/>
                  <a:pt x="2023528" y="1246588"/>
                </a:cubicBezTo>
                <a:cubicBezTo>
                  <a:pt x="1958665" y="1186977"/>
                  <a:pt x="1897303" y="1130660"/>
                  <a:pt x="1858799" y="1105126"/>
                </a:cubicBezTo>
                <a:cubicBezTo>
                  <a:pt x="1855646" y="1102892"/>
                  <a:pt x="1851365" y="1103149"/>
                  <a:pt x="1848502" y="1105744"/>
                </a:cubicBezTo>
                <a:cubicBezTo>
                  <a:pt x="1845674" y="1108113"/>
                  <a:pt x="1844825" y="1112106"/>
                  <a:pt x="1846444" y="1115421"/>
                </a:cubicBezTo>
                <a:cubicBezTo>
                  <a:pt x="1874448" y="1175033"/>
                  <a:pt x="1966387" y="1245867"/>
                  <a:pt x="2055239" y="1314334"/>
                </a:cubicBezTo>
                <a:cubicBezTo>
                  <a:pt x="2127308" y="1369621"/>
                  <a:pt x="2194641" y="1421716"/>
                  <a:pt x="2219350" y="1461046"/>
                </a:cubicBezTo>
                <a:cubicBezTo>
                  <a:pt x="2229646" y="1477828"/>
                  <a:pt x="2218526" y="1535175"/>
                  <a:pt x="2204216" y="1607861"/>
                </a:cubicBezTo>
                <a:cubicBezTo>
                  <a:pt x="2201848" y="1620011"/>
                  <a:pt x="2199275" y="1632777"/>
                  <a:pt x="2196700" y="1646161"/>
                </a:cubicBezTo>
                <a:cubicBezTo>
                  <a:pt x="2193817" y="1651514"/>
                  <a:pt x="2194023" y="1662737"/>
                  <a:pt x="2195671" y="1694653"/>
                </a:cubicBezTo>
                <a:cubicBezTo>
                  <a:pt x="2196906" y="1718951"/>
                  <a:pt x="2199377" y="1768370"/>
                  <a:pt x="2193405" y="1778769"/>
                </a:cubicBezTo>
                <a:cubicBezTo>
                  <a:pt x="2152223" y="1790094"/>
                  <a:pt x="2013130" y="1738204"/>
                  <a:pt x="1978330" y="1739440"/>
                </a:cubicBezTo>
                <a:cubicBezTo>
                  <a:pt x="1943325" y="1733880"/>
                  <a:pt x="1942501" y="1642866"/>
                  <a:pt x="1942398" y="1613112"/>
                </a:cubicBezTo>
                <a:cubicBezTo>
                  <a:pt x="1942431" y="1610169"/>
                  <a:pt x="1940851" y="1607443"/>
                  <a:pt x="1938281" y="1606008"/>
                </a:cubicBezTo>
                <a:cubicBezTo>
                  <a:pt x="1935776" y="1604511"/>
                  <a:pt x="1932651" y="1604512"/>
                  <a:pt x="1930147" y="1606008"/>
                </a:cubicBezTo>
                <a:cubicBezTo>
                  <a:pt x="1901628" y="1622790"/>
                  <a:pt x="1901525" y="1652132"/>
                  <a:pt x="1906982" y="1678078"/>
                </a:cubicBezTo>
                <a:cubicBezTo>
                  <a:pt x="1874144" y="1656012"/>
                  <a:pt x="1838872" y="1637806"/>
                  <a:pt x="1801864" y="1623820"/>
                </a:cubicBezTo>
                <a:lnTo>
                  <a:pt x="1792289" y="1629071"/>
                </a:lnTo>
                <a:cubicBezTo>
                  <a:pt x="1797436" y="1647603"/>
                  <a:pt x="1877742" y="1685285"/>
                  <a:pt x="1915836" y="1702375"/>
                </a:cubicBezTo>
                <a:cubicBezTo>
                  <a:pt x="1915164" y="1704168"/>
                  <a:pt x="1915164" y="1706143"/>
                  <a:pt x="1915836" y="1707935"/>
                </a:cubicBezTo>
                <a:lnTo>
                  <a:pt x="1841296" y="1679519"/>
                </a:lnTo>
                <a:cubicBezTo>
                  <a:pt x="1845825" y="1693521"/>
                  <a:pt x="1876712" y="1700831"/>
                  <a:pt x="1878669" y="1712259"/>
                </a:cubicBezTo>
                <a:cubicBezTo>
                  <a:pt x="1817410" y="1699493"/>
                  <a:pt x="1837487" y="1701963"/>
                  <a:pt x="1832647" y="1696403"/>
                </a:cubicBezTo>
                <a:cubicBezTo>
                  <a:pt x="1830176" y="1665517"/>
                  <a:pt x="1798466" y="1698978"/>
                  <a:pt x="1796716" y="1697845"/>
                </a:cubicBezTo>
                <a:cubicBezTo>
                  <a:pt x="1773858" y="1682504"/>
                  <a:pt x="1748841" y="1692904"/>
                  <a:pt x="1739267" y="1690741"/>
                </a:cubicBezTo>
                <a:cubicBezTo>
                  <a:pt x="1732368" y="1689093"/>
                  <a:pt x="1723102" y="1707626"/>
                  <a:pt x="1681919" y="1690740"/>
                </a:cubicBezTo>
                <a:cubicBezTo>
                  <a:pt x="1638575" y="1681887"/>
                  <a:pt x="1671623" y="1661296"/>
                  <a:pt x="1666786" y="1654604"/>
                </a:cubicBezTo>
                <a:lnTo>
                  <a:pt x="1665858" y="1653368"/>
                </a:lnTo>
                <a:cubicBezTo>
                  <a:pt x="1675238" y="1644133"/>
                  <a:pt x="1679638" y="1630971"/>
                  <a:pt x="1677698" y="1617952"/>
                </a:cubicBezTo>
                <a:cubicBezTo>
                  <a:pt x="1674404" y="1601272"/>
                  <a:pt x="1658446" y="1586446"/>
                  <a:pt x="1633942" y="1576769"/>
                </a:cubicBezTo>
                <a:cubicBezTo>
                  <a:pt x="1632575" y="1575637"/>
                  <a:pt x="1631270" y="1574434"/>
                  <a:pt x="1630029" y="1573165"/>
                </a:cubicBezTo>
                <a:cubicBezTo>
                  <a:pt x="1638974" y="1574993"/>
                  <a:pt x="1647495" y="1578485"/>
                  <a:pt x="1655151" y="1583461"/>
                </a:cubicBezTo>
                <a:cubicBezTo>
                  <a:pt x="1671496" y="1592815"/>
                  <a:pt x="1682820" y="1608970"/>
                  <a:pt x="1686037" y="1627526"/>
                </a:cubicBezTo>
                <a:cubicBezTo>
                  <a:pt x="1686259" y="1630101"/>
                  <a:pt x="1687771" y="1632388"/>
                  <a:pt x="1690053" y="1633601"/>
                </a:cubicBezTo>
                <a:cubicBezTo>
                  <a:pt x="1692344" y="1634791"/>
                  <a:pt x="1695072" y="1634791"/>
                  <a:pt x="1697363" y="1633601"/>
                </a:cubicBezTo>
                <a:cubicBezTo>
                  <a:pt x="1705115" y="1630948"/>
                  <a:pt x="1713646" y="1631892"/>
                  <a:pt x="1720631" y="1636174"/>
                </a:cubicBezTo>
                <a:cubicBezTo>
                  <a:pt x="1735654" y="1643972"/>
                  <a:pt x="1746820" y="1657594"/>
                  <a:pt x="1751518" y="1673856"/>
                </a:cubicBezTo>
                <a:cubicBezTo>
                  <a:pt x="1752302" y="1678001"/>
                  <a:pt x="1756193" y="1680806"/>
                  <a:pt x="1760372" y="1680239"/>
                </a:cubicBezTo>
                <a:cubicBezTo>
                  <a:pt x="1764483" y="1679816"/>
                  <a:pt x="1767600" y="1676341"/>
                  <a:pt x="1767579" y="1672209"/>
                </a:cubicBezTo>
                <a:cubicBezTo>
                  <a:pt x="1767579" y="1255030"/>
                  <a:pt x="1788170" y="616187"/>
                  <a:pt x="1828528" y="254193"/>
                </a:cubicBezTo>
                <a:cubicBezTo>
                  <a:pt x="1828878" y="252878"/>
                  <a:pt x="1828878" y="251494"/>
                  <a:pt x="1828529" y="250178"/>
                </a:cubicBezTo>
                <a:cubicBezTo>
                  <a:pt x="1826984" y="245880"/>
                  <a:pt x="1822792" y="243114"/>
                  <a:pt x="1818234" y="243383"/>
                </a:cubicBezTo>
                <a:cubicBezTo>
                  <a:pt x="1802481" y="245340"/>
                  <a:pt x="1790745" y="302583"/>
                  <a:pt x="1720116" y="823644"/>
                </a:cubicBezTo>
                <a:cubicBezTo>
                  <a:pt x="1699525" y="975917"/>
                  <a:pt x="1679655" y="1121496"/>
                  <a:pt x="1666682" y="1199434"/>
                </a:cubicBezTo>
                <a:cubicBezTo>
                  <a:pt x="1649077" y="1040985"/>
                  <a:pt x="1671006" y="847324"/>
                  <a:pt x="1692318" y="659532"/>
                </a:cubicBezTo>
                <a:cubicBezTo>
                  <a:pt x="1717440" y="438382"/>
                  <a:pt x="1743281" y="209819"/>
                  <a:pt x="1705085" y="36647"/>
                </a:cubicBezTo>
                <a:cubicBezTo>
                  <a:pt x="1704057" y="32274"/>
                  <a:pt x="1699679" y="29562"/>
                  <a:pt x="1695307" y="30589"/>
                </a:cubicBezTo>
                <a:cubicBezTo>
                  <a:pt x="1691176" y="31560"/>
                  <a:pt x="1688486" y="35541"/>
                  <a:pt x="1689127" y="39735"/>
                </a:cubicBezTo>
                <a:cubicBezTo>
                  <a:pt x="1699422" y="100480"/>
                  <a:pt x="1677904" y="285183"/>
                  <a:pt x="1657519" y="463915"/>
                </a:cubicBezTo>
                <a:cubicBezTo>
                  <a:pt x="1641046" y="607230"/>
                  <a:pt x="1625499" y="742720"/>
                  <a:pt x="1626632" y="811496"/>
                </a:cubicBezTo>
                <a:cubicBezTo>
                  <a:pt x="1626734" y="814939"/>
                  <a:pt x="1628942" y="817967"/>
                  <a:pt x="1632192" y="819114"/>
                </a:cubicBezTo>
                <a:cubicBezTo>
                  <a:pt x="1633276" y="819365"/>
                  <a:pt x="1634403" y="819365"/>
                  <a:pt x="1635486" y="819114"/>
                </a:cubicBezTo>
                <a:cubicBezTo>
                  <a:pt x="1633736" y="828277"/>
                  <a:pt x="1631883" y="836925"/>
                  <a:pt x="1630133" y="844957"/>
                </a:cubicBezTo>
                <a:cubicBezTo>
                  <a:pt x="1605217" y="731705"/>
                  <a:pt x="1614175" y="598788"/>
                  <a:pt x="1622823" y="469475"/>
                </a:cubicBezTo>
                <a:cubicBezTo>
                  <a:pt x="1632295" y="326365"/>
                  <a:pt x="1642178" y="178418"/>
                  <a:pt x="1607071" y="55179"/>
                </a:cubicBezTo>
                <a:cubicBezTo>
                  <a:pt x="1605932" y="51475"/>
                  <a:pt x="1602392" y="49044"/>
                  <a:pt x="1598525" y="49311"/>
                </a:cubicBezTo>
                <a:cubicBezTo>
                  <a:pt x="1594614" y="49640"/>
                  <a:pt x="1591496" y="52715"/>
                  <a:pt x="1591113" y="56620"/>
                </a:cubicBezTo>
                <a:cubicBezTo>
                  <a:pt x="1582052" y="143515"/>
                  <a:pt x="1581640" y="238853"/>
                  <a:pt x="1581331" y="331102"/>
                </a:cubicBezTo>
                <a:cubicBezTo>
                  <a:pt x="1581332" y="388139"/>
                  <a:pt x="1581332" y="446515"/>
                  <a:pt x="1578552" y="503142"/>
                </a:cubicBezTo>
                <a:cubicBezTo>
                  <a:pt x="1574742" y="431072"/>
                  <a:pt x="1574640" y="342118"/>
                  <a:pt x="1574433" y="255120"/>
                </a:cubicBezTo>
                <a:cubicBezTo>
                  <a:pt x="1574433" y="160606"/>
                  <a:pt x="1574433" y="71241"/>
                  <a:pt x="1569388" y="7305"/>
                </a:cubicBezTo>
                <a:cubicBezTo>
                  <a:pt x="1568930" y="2837"/>
                  <a:pt x="1564936" y="-415"/>
                  <a:pt x="1560468" y="42"/>
                </a:cubicBezTo>
                <a:cubicBezTo>
                  <a:pt x="1557096" y="388"/>
                  <a:pt x="1554290" y="2790"/>
                  <a:pt x="1553430" y="6070"/>
                </a:cubicBezTo>
                <a:cubicBezTo>
                  <a:pt x="1512866" y="178727"/>
                  <a:pt x="1498143" y="395552"/>
                  <a:pt x="1510806" y="604554"/>
                </a:cubicBezTo>
                <a:cubicBezTo>
                  <a:pt x="1503216" y="493967"/>
                  <a:pt x="1488914" y="383945"/>
                  <a:pt x="1467977" y="275094"/>
                </a:cubicBezTo>
                <a:cubicBezTo>
                  <a:pt x="1467202" y="271067"/>
                  <a:pt x="1463519" y="268271"/>
                  <a:pt x="1459431" y="268607"/>
                </a:cubicBezTo>
                <a:cubicBezTo>
                  <a:pt x="1455356" y="268958"/>
                  <a:pt x="1452155" y="272247"/>
                  <a:pt x="1451916" y="276329"/>
                </a:cubicBezTo>
                <a:cubicBezTo>
                  <a:pt x="1435237" y="573357"/>
                  <a:pt x="1451916" y="685066"/>
                  <a:pt x="1471272" y="814379"/>
                </a:cubicBezTo>
                <a:cubicBezTo>
                  <a:pt x="1475286" y="841250"/>
                  <a:pt x="1479404" y="868636"/>
                  <a:pt x="1483420" y="898699"/>
                </a:cubicBezTo>
                <a:cubicBezTo>
                  <a:pt x="1481152" y="896509"/>
                  <a:pt x="1477822" y="895827"/>
                  <a:pt x="1474875" y="896949"/>
                </a:cubicBezTo>
                <a:cubicBezTo>
                  <a:pt x="1471580" y="898160"/>
                  <a:pt x="1469453" y="901371"/>
                  <a:pt x="1469624" y="904876"/>
                </a:cubicBezTo>
                <a:lnTo>
                  <a:pt x="1475801" y="1056016"/>
                </a:lnTo>
                <a:cubicBezTo>
                  <a:pt x="1475802" y="1058693"/>
                  <a:pt x="1506689" y="1305376"/>
                  <a:pt x="1534486" y="1466709"/>
                </a:cubicBezTo>
                <a:cubicBezTo>
                  <a:pt x="1472713" y="1381357"/>
                  <a:pt x="1420617" y="1307127"/>
                  <a:pt x="1375110" y="1231556"/>
                </a:cubicBezTo>
                <a:cubicBezTo>
                  <a:pt x="1236222" y="827660"/>
                  <a:pt x="1107424" y="530425"/>
                  <a:pt x="1069124" y="524762"/>
                </a:cubicBezTo>
                <a:cubicBezTo>
                  <a:pt x="1064778" y="523997"/>
                  <a:pt x="1060386" y="525851"/>
                  <a:pt x="1057902" y="529499"/>
                </a:cubicBezTo>
                <a:cubicBezTo>
                  <a:pt x="1038341" y="556473"/>
                  <a:pt x="1117205" y="786271"/>
                  <a:pt x="1263815" y="1103376"/>
                </a:cubicBezTo>
                <a:cubicBezTo>
                  <a:pt x="1118647" y="850515"/>
                  <a:pt x="993966" y="628439"/>
                  <a:pt x="925398" y="342015"/>
                </a:cubicBezTo>
                <a:cubicBezTo>
                  <a:pt x="924455" y="338123"/>
                  <a:pt x="920849" y="335472"/>
                  <a:pt x="916853" y="335735"/>
                </a:cubicBezTo>
                <a:cubicBezTo>
                  <a:pt x="907625" y="336303"/>
                  <a:pt x="899447" y="341873"/>
                  <a:pt x="895541" y="350251"/>
                </a:cubicBezTo>
                <a:cubicBezTo>
                  <a:pt x="867948" y="405539"/>
                  <a:pt x="971007" y="639147"/>
                  <a:pt x="1062329" y="825498"/>
                </a:cubicBezTo>
                <a:cubicBezTo>
                  <a:pt x="1155607" y="1015966"/>
                  <a:pt x="1279155" y="1241955"/>
                  <a:pt x="1373669" y="1396183"/>
                </a:cubicBezTo>
                <a:cubicBezTo>
                  <a:pt x="1094555" y="1151354"/>
                  <a:pt x="790216" y="774328"/>
                  <a:pt x="511925" y="327807"/>
                </a:cubicBezTo>
                <a:cubicBezTo>
                  <a:pt x="509576" y="323980"/>
                  <a:pt x="504567" y="322782"/>
                  <a:pt x="500738" y="325133"/>
                </a:cubicBezTo>
                <a:cubicBezTo>
                  <a:pt x="497597" y="327063"/>
                  <a:pt x="496146" y="330864"/>
                  <a:pt x="497204" y="334396"/>
                </a:cubicBezTo>
                <a:cubicBezTo>
                  <a:pt x="590790" y="651502"/>
                  <a:pt x="862492" y="933087"/>
                  <a:pt x="1125236" y="1205406"/>
                </a:cubicBezTo>
                <a:cubicBezTo>
                  <a:pt x="1173934" y="1255854"/>
                  <a:pt x="1220676" y="1304244"/>
                  <a:pt x="1265462" y="1352118"/>
                </a:cubicBezTo>
                <a:cubicBezTo>
                  <a:pt x="875876" y="1078152"/>
                  <a:pt x="581319" y="654487"/>
                  <a:pt x="296026" y="244207"/>
                </a:cubicBezTo>
                <a:lnTo>
                  <a:pt x="243622" y="168740"/>
                </a:lnTo>
                <a:cubicBezTo>
                  <a:pt x="241327" y="165413"/>
                  <a:pt x="236918" y="164311"/>
                  <a:pt x="233327" y="166165"/>
                </a:cubicBezTo>
                <a:close/>
              </a:path>
            </a:pathLst>
          </a:custGeom>
          <a:solidFill>
            <a:schemeClr val="accent1">
              <a:lumMod val="75000"/>
              <a:alpha val="82000"/>
            </a:schemeClr>
          </a:solidFill>
          <a:ln w="9525" cap="flat">
            <a:noFill/>
            <a:prstDash val="solid"/>
            <a:miter/>
          </a:ln>
        </p:spPr>
        <p:txBody>
          <a:bodyPr wrap="square" rtlCol="0" anchor="ctr">
            <a:noAutofit/>
          </a:bodyPr>
          <a:lstStyle/>
          <a:p>
            <a:endParaRPr lang="en-US"/>
          </a:p>
        </p:txBody>
      </p:sp>
      <p:sp>
        <p:nvSpPr>
          <p:cNvPr id="20" name="Date Placeholder 3">
            <a:extLst>
              <a:ext uri="{FF2B5EF4-FFF2-40B4-BE49-F238E27FC236}">
                <a16:creationId xmlns:a16="http://schemas.microsoft.com/office/drawing/2014/main" id="{9764E3EF-900F-4400-84C4-63FBEBB8794A}"/>
              </a:ext>
            </a:extLst>
          </p:cNvPr>
          <p:cNvSpPr>
            <a:spLocks noGrp="1"/>
          </p:cNvSpPr>
          <p:nvPr>
            <p:ph type="dt" sz="half" idx="2"/>
          </p:nvPr>
        </p:nvSpPr>
        <p:spPr>
          <a:xfrm>
            <a:off x="258792" y="6356350"/>
            <a:ext cx="3322608" cy="365125"/>
          </a:xfrm>
          <a:prstGeom prst="rect">
            <a:avLst/>
          </a:prstGeom>
        </p:spPr>
        <p:txBody>
          <a:bodyPr vert="horz" lIns="91440" tIns="45720" rIns="91440" bIns="45720" rtlCol="0" anchor="ctr"/>
          <a:lstStyle>
            <a:lvl1pPr algn="l">
              <a:defRPr sz="900" b="1" spc="100" baseline="0">
                <a:solidFill>
                  <a:schemeClr val="tx2">
                    <a:alpha val="75000"/>
                  </a:schemeClr>
                </a:solidFill>
              </a:defRPr>
            </a:lvl1pPr>
          </a:lstStyle>
          <a:p>
            <a:r>
              <a:rPr lang="en-US"/>
              <a:t>20XX</a:t>
            </a:r>
          </a:p>
        </p:txBody>
      </p:sp>
      <p:sp>
        <p:nvSpPr>
          <p:cNvPr id="21" name="Footer Placeholder 4">
            <a:extLst>
              <a:ext uri="{FF2B5EF4-FFF2-40B4-BE49-F238E27FC236}">
                <a16:creationId xmlns:a16="http://schemas.microsoft.com/office/drawing/2014/main" id="{3E1CB21E-42E2-4942-BCAD-66952AABB826}"/>
              </a:ext>
            </a:extLst>
          </p:cNvPr>
          <p:cNvSpPr>
            <a:spLocks noGrp="1"/>
          </p:cNvSpPr>
          <p:nvPr>
            <p:ph type="ftr" sz="quarter" idx="3"/>
          </p:nvPr>
        </p:nvSpPr>
        <p:spPr>
          <a:xfrm>
            <a:off x="3581399" y="6356350"/>
            <a:ext cx="5029203" cy="365125"/>
          </a:xfrm>
          <a:prstGeom prst="rect">
            <a:avLst/>
          </a:prstGeom>
        </p:spPr>
        <p:txBody>
          <a:bodyPr vert="horz" lIns="91440" tIns="45720" rIns="91440" bIns="45720" rtlCol="0" anchor="ctr"/>
          <a:lstStyle>
            <a:lvl1pPr algn="ctr">
              <a:defRPr sz="900" b="1" cap="all" spc="400" baseline="0">
                <a:solidFill>
                  <a:schemeClr val="tx2">
                    <a:alpha val="75000"/>
                  </a:schemeClr>
                </a:solidFill>
              </a:defRPr>
            </a:lvl1pPr>
          </a:lstStyle>
          <a:p>
            <a:r>
              <a:rPr lang="en-US"/>
              <a:t>Sample Text</a:t>
            </a:r>
          </a:p>
        </p:txBody>
      </p:sp>
      <p:sp>
        <p:nvSpPr>
          <p:cNvPr id="22" name="Slide Number Placeholder 5">
            <a:extLst>
              <a:ext uri="{FF2B5EF4-FFF2-40B4-BE49-F238E27FC236}">
                <a16:creationId xmlns:a16="http://schemas.microsoft.com/office/drawing/2014/main" id="{ABDF6841-1F86-481B-A857-4E5AC2672605}"/>
              </a:ext>
            </a:extLst>
          </p:cNvPr>
          <p:cNvSpPr>
            <a:spLocks noGrp="1"/>
          </p:cNvSpPr>
          <p:nvPr>
            <p:ph type="sldNum" sz="quarter" idx="4"/>
          </p:nvPr>
        </p:nvSpPr>
        <p:spPr>
          <a:xfrm>
            <a:off x="10518474" y="6356350"/>
            <a:ext cx="1414733" cy="365125"/>
          </a:xfrm>
          <a:prstGeom prst="rect">
            <a:avLst/>
          </a:prstGeom>
        </p:spPr>
        <p:txBody>
          <a:bodyPr vert="horz" lIns="91440" tIns="45720" rIns="91440" bIns="45720" rtlCol="0" anchor="ctr"/>
          <a:lstStyle>
            <a:lvl1pPr algn="r">
              <a:defRPr sz="900" b="1">
                <a:solidFill>
                  <a:schemeClr val="tx2">
                    <a:alpha val="75000"/>
                  </a:schemeClr>
                </a:solidFill>
              </a:defRPr>
            </a:lvl1pPr>
          </a:lstStyle>
          <a:p>
            <a:fld id="{AE208ADF-3ADD-483D-A721-14E3EEE2C135}" type="slidenum">
              <a:rPr lang="en-US" smtClean="0"/>
              <a:pPr/>
              <a:t>‹#›</a:t>
            </a:fld>
            <a:endParaRPr lang="en-US"/>
          </a:p>
        </p:txBody>
      </p:sp>
    </p:spTree>
    <p:extLst>
      <p:ext uri="{BB962C8B-B14F-4D97-AF65-F5344CB8AC3E}">
        <p14:creationId xmlns:p14="http://schemas.microsoft.com/office/powerpoint/2010/main" val="38941285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2FD219BD-0F2E-4CDF-AEB4-C1D73E0F1DCA}"/>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5">
            <a:extLst>
              <a:ext uri="{FF2B5EF4-FFF2-40B4-BE49-F238E27FC236}">
                <a16:creationId xmlns:a16="http://schemas.microsoft.com/office/drawing/2014/main" id="{1A909C9B-71E1-4575-BD94-8C51142F0AB6}"/>
              </a:ext>
            </a:extLst>
          </p:cNvPr>
          <p:cNvSpPr>
            <a:spLocks noGrp="1"/>
          </p:cNvSpPr>
          <p:nvPr>
            <p:ph type="title"/>
          </p:nvPr>
        </p:nvSpPr>
        <p:spPr>
          <a:xfrm>
            <a:off x="485775" y="647700"/>
            <a:ext cx="3680395" cy="1403343"/>
          </a:xfrm>
        </p:spPr>
        <p:txBody>
          <a:bodyPr anchor="ctr">
            <a:normAutofit/>
          </a:bodyPr>
          <a:lstStyle>
            <a:lvl1pPr algn="ctr">
              <a:defRPr/>
            </a:lvl1pPr>
          </a:lstStyle>
          <a:p>
            <a:pPr algn="ctr"/>
            <a:r>
              <a:rPr lang="en-US"/>
              <a:t>Click to edit Master title style</a:t>
            </a:r>
          </a:p>
        </p:txBody>
      </p:sp>
      <p:sp>
        <p:nvSpPr>
          <p:cNvPr id="8" name="Content Placeholder 16">
            <a:extLst>
              <a:ext uri="{FF2B5EF4-FFF2-40B4-BE49-F238E27FC236}">
                <a16:creationId xmlns:a16="http://schemas.microsoft.com/office/drawing/2014/main" id="{3B6580BC-B32B-4393-8B19-2B3F6B90F37D}"/>
              </a:ext>
            </a:extLst>
          </p:cNvPr>
          <p:cNvSpPr>
            <a:spLocks noGrp="1"/>
          </p:cNvSpPr>
          <p:nvPr>
            <p:ph idx="1"/>
          </p:nvPr>
        </p:nvSpPr>
        <p:spPr>
          <a:xfrm>
            <a:off x="647701" y="2683104"/>
            <a:ext cx="3364358" cy="3673245"/>
          </a:xfrm>
        </p:spPr>
        <p:txBody>
          <a:bodyPr>
            <a:normAutofit/>
          </a:bodyPr>
          <a:lstStyle>
            <a:lvl1pPr marL="0" indent="0" algn="ctr">
              <a:buNone/>
              <a:defRPr/>
            </a:lvl1pPr>
          </a:lstStyle>
          <a:p>
            <a:pPr lvl="0"/>
            <a:r>
              <a:rPr lang="en-US"/>
              <a:t>Click to edit Master text styles</a:t>
            </a:r>
          </a:p>
        </p:txBody>
      </p:sp>
      <p:sp>
        <p:nvSpPr>
          <p:cNvPr id="2" name="Date Placeholder 1">
            <a:extLst>
              <a:ext uri="{FF2B5EF4-FFF2-40B4-BE49-F238E27FC236}">
                <a16:creationId xmlns:a16="http://schemas.microsoft.com/office/drawing/2014/main" id="{5E316BEC-AB1A-4058-9324-07F332198D4C}"/>
              </a:ext>
            </a:extLst>
          </p:cNvPr>
          <p:cNvSpPr>
            <a:spLocks noGrp="1"/>
          </p:cNvSpPr>
          <p:nvPr>
            <p:ph type="dt" sz="half" idx="10"/>
          </p:nvPr>
        </p:nvSpPr>
        <p:spPr/>
        <p:txBody>
          <a:bodyPr/>
          <a:lstStyle/>
          <a:p>
            <a:r>
              <a:rPr lang="en-US"/>
              <a:t>20XX</a:t>
            </a:r>
          </a:p>
        </p:txBody>
      </p:sp>
      <p:sp>
        <p:nvSpPr>
          <p:cNvPr id="11" name="Picture Placeholder 10">
            <a:extLst>
              <a:ext uri="{FF2B5EF4-FFF2-40B4-BE49-F238E27FC236}">
                <a16:creationId xmlns:a16="http://schemas.microsoft.com/office/drawing/2014/main" id="{CB07FB4E-AACE-4322-82D4-4DA4A8161644}"/>
              </a:ext>
            </a:extLst>
          </p:cNvPr>
          <p:cNvSpPr>
            <a:spLocks noGrp="1"/>
          </p:cNvSpPr>
          <p:nvPr>
            <p:ph type="pic" sz="quarter" idx="13"/>
          </p:nvPr>
        </p:nvSpPr>
        <p:spPr>
          <a:xfrm>
            <a:off x="4575048" y="0"/>
            <a:ext cx="7616952" cy="6858000"/>
          </a:xfrm>
          <a:solidFill>
            <a:schemeClr val="bg2">
              <a:lumMod val="50000"/>
              <a:lumOff val="50000"/>
            </a:schemeClr>
          </a:solidFill>
        </p:spPr>
        <p:txBody>
          <a:bodyPr/>
          <a:lstStyle/>
          <a:p>
            <a:r>
              <a:rPr lang="en-US"/>
              <a:t>Click icon to add picture</a:t>
            </a:r>
          </a:p>
        </p:txBody>
      </p:sp>
      <p:sp>
        <p:nvSpPr>
          <p:cNvPr id="3" name="Footer Placeholder 2">
            <a:extLst>
              <a:ext uri="{FF2B5EF4-FFF2-40B4-BE49-F238E27FC236}">
                <a16:creationId xmlns:a16="http://schemas.microsoft.com/office/drawing/2014/main" id="{640DE4BD-38C7-497D-AE63-0EC22E333932}"/>
              </a:ext>
            </a:extLst>
          </p:cNvPr>
          <p:cNvSpPr>
            <a:spLocks noGrp="1"/>
          </p:cNvSpPr>
          <p:nvPr>
            <p:ph type="ftr" sz="quarter" idx="11"/>
          </p:nvPr>
        </p:nvSpPr>
        <p:spPr/>
        <p:txBody>
          <a:bodyPr/>
          <a:lstStyle/>
          <a:p>
            <a:r>
              <a:rPr lang="en-US"/>
              <a:t>Sample Text</a:t>
            </a:r>
          </a:p>
        </p:txBody>
      </p:sp>
      <p:sp>
        <p:nvSpPr>
          <p:cNvPr id="4" name="Slide Number Placeholder 3">
            <a:extLst>
              <a:ext uri="{FF2B5EF4-FFF2-40B4-BE49-F238E27FC236}">
                <a16:creationId xmlns:a16="http://schemas.microsoft.com/office/drawing/2014/main" id="{3EDD80C8-9EBF-4D2D-A9FA-CC9421EAAB93}"/>
              </a:ext>
            </a:extLst>
          </p:cNvPr>
          <p:cNvSpPr>
            <a:spLocks noGrp="1"/>
          </p:cNvSpPr>
          <p:nvPr>
            <p:ph type="sldNum" sz="quarter" idx="12"/>
          </p:nvPr>
        </p:nvSpPr>
        <p:spPr/>
        <p:txBody>
          <a:bodyPr/>
          <a:lstStyle/>
          <a:p>
            <a:fld id="{AE208ADF-3ADD-483D-A721-14E3EEE2C135}" type="slidenum">
              <a:rPr lang="en-US" smtClean="0"/>
              <a:t>‹#›</a:t>
            </a:fld>
            <a:endParaRPr lang="en-US"/>
          </a:p>
        </p:txBody>
      </p:sp>
      <p:cxnSp>
        <p:nvCxnSpPr>
          <p:cNvPr id="7" name="Straight Connector 6">
            <a:extLst>
              <a:ext uri="{FF2B5EF4-FFF2-40B4-BE49-F238E27FC236}">
                <a16:creationId xmlns:a16="http://schemas.microsoft.com/office/drawing/2014/main" id="{F4CA4665-3BE9-407E-884C-8EA287083C20}"/>
              </a:ext>
              <a:ext uri="{C183D7F6-B498-43B3-948B-1728B52AA6E4}">
                <adec:decorative xmlns:adec="http://schemas.microsoft.com/office/drawing/2017/decorative" val="1"/>
              </a:ext>
            </a:extLst>
          </p:cNvPr>
          <p:cNvCxnSpPr>
            <a:cxnSpLocks/>
          </p:cNvCxnSpPr>
          <p:nvPr userDrawn="1"/>
        </p:nvCxnSpPr>
        <p:spPr>
          <a:xfrm>
            <a:off x="1152099" y="2302005"/>
            <a:ext cx="2253018" cy="0"/>
          </a:xfrm>
          <a:prstGeom prst="line">
            <a:avLst/>
          </a:prstGeom>
          <a:ln w="19050">
            <a:solidFill>
              <a:schemeClr val="accent1">
                <a:lumMod val="75000"/>
                <a:alpha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00693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81C62-6E66-44D5-83D2-BADCC7373CD2}"/>
              </a:ext>
            </a:extLst>
          </p:cNvPr>
          <p:cNvSpPr>
            <a:spLocks noGrp="1"/>
          </p:cNvSpPr>
          <p:nvPr>
            <p:ph type="ctrTitle"/>
          </p:nvPr>
        </p:nvSpPr>
        <p:spPr>
          <a:xfrm>
            <a:off x="1838113" y="2851343"/>
            <a:ext cx="8490581" cy="1746195"/>
          </a:xfrm>
        </p:spPr>
        <p:txBody>
          <a:bodyPr anchor="b">
            <a:normAutofit/>
          </a:bodyPr>
          <a:lstStyle>
            <a:lvl1pPr algn="ctr">
              <a:lnSpc>
                <a:spcPct val="90000"/>
              </a:lnSpc>
              <a:defRPr sz="4400"/>
            </a:lvl1pPr>
          </a:lstStyle>
          <a:p>
            <a:r>
              <a:rPr lang="en-US"/>
              <a:t>Click to edit Master title style</a:t>
            </a:r>
          </a:p>
        </p:txBody>
      </p:sp>
      <p:sp>
        <p:nvSpPr>
          <p:cNvPr id="3" name="Subtitle 2">
            <a:extLst>
              <a:ext uri="{FF2B5EF4-FFF2-40B4-BE49-F238E27FC236}">
                <a16:creationId xmlns:a16="http://schemas.microsoft.com/office/drawing/2014/main" id="{560A7876-9D0C-4685-8088-6FED23C9B8F7}"/>
              </a:ext>
            </a:extLst>
          </p:cNvPr>
          <p:cNvSpPr>
            <a:spLocks noGrp="1"/>
          </p:cNvSpPr>
          <p:nvPr>
            <p:ph type="subTitle" idx="1"/>
          </p:nvPr>
        </p:nvSpPr>
        <p:spPr>
          <a:xfrm>
            <a:off x="2767350" y="4846921"/>
            <a:ext cx="6632107" cy="951488"/>
          </a:xfrm>
        </p:spPr>
        <p:txBody>
          <a:bodyPr>
            <a:normAutofit/>
          </a:bodyPr>
          <a:lstStyle>
            <a:lvl1pPr marL="0" indent="0" algn="ctr">
              <a:lnSpc>
                <a:spcPct val="150000"/>
              </a:lnSpc>
              <a:buNone/>
              <a:defRPr sz="1600" cap="all" spc="600" baseline="0">
                <a:solidFill>
                  <a:schemeClr val="tx2">
                    <a:alpha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Freeform: Shape 12">
            <a:extLst>
              <a:ext uri="{FF2B5EF4-FFF2-40B4-BE49-F238E27FC236}">
                <a16:creationId xmlns:a16="http://schemas.microsoft.com/office/drawing/2014/main" id="{1E679A24-160E-440A-9984-8923BC4B8DD8}"/>
              </a:ext>
            </a:extLst>
          </p:cNvPr>
          <p:cNvSpPr/>
          <p:nvPr/>
        </p:nvSpPr>
        <p:spPr>
          <a:xfrm rot="20618895" flipH="1">
            <a:off x="5561167" y="1911565"/>
            <a:ext cx="1044472" cy="908544"/>
          </a:xfrm>
          <a:custGeom>
            <a:avLst/>
            <a:gdLst>
              <a:gd name="connsiteX0" fmla="*/ 2669063 w 3859699"/>
              <a:gd name="connsiteY0" fmla="*/ 2093712 h 3357396"/>
              <a:gd name="connsiteX1" fmla="*/ 2719923 w 3859699"/>
              <a:gd name="connsiteY1" fmla="*/ 2108537 h 3357396"/>
              <a:gd name="connsiteX2" fmla="*/ 2680800 w 3859699"/>
              <a:gd name="connsiteY2" fmla="*/ 2134071 h 3357396"/>
              <a:gd name="connsiteX3" fmla="*/ 2681005 w 3859699"/>
              <a:gd name="connsiteY3" fmla="*/ 2134071 h 3357396"/>
              <a:gd name="connsiteX4" fmla="*/ 2677815 w 3859699"/>
              <a:gd name="connsiteY4" fmla="*/ 2137571 h 3357396"/>
              <a:gd name="connsiteX5" fmla="*/ 2466445 w 3859699"/>
              <a:gd name="connsiteY5" fmla="*/ 2477326 h 3357396"/>
              <a:gd name="connsiteX6" fmla="*/ 2440500 w 3859699"/>
              <a:gd name="connsiteY6" fmla="*/ 2506155 h 3357396"/>
              <a:gd name="connsiteX7" fmla="*/ 2392831 w 3859699"/>
              <a:gd name="connsiteY7" fmla="*/ 2555470 h 3357396"/>
              <a:gd name="connsiteX8" fmla="*/ 2363284 w 3859699"/>
              <a:gd name="connsiteY8" fmla="*/ 2586356 h 3357396"/>
              <a:gd name="connsiteX9" fmla="*/ 2459753 w 3859699"/>
              <a:gd name="connsiteY9" fmla="*/ 2414318 h 3357396"/>
              <a:gd name="connsiteX10" fmla="*/ 2536867 w 3859699"/>
              <a:gd name="connsiteY10" fmla="*/ 2267296 h 3357396"/>
              <a:gd name="connsiteX11" fmla="*/ 2669063 w 3859699"/>
              <a:gd name="connsiteY11" fmla="*/ 2093712 h 3357396"/>
              <a:gd name="connsiteX12" fmla="*/ 2772328 w 3859699"/>
              <a:gd name="connsiteY12" fmla="*/ 1912818 h 3357396"/>
              <a:gd name="connsiteX13" fmla="*/ 2772530 w 3859699"/>
              <a:gd name="connsiteY13" fmla="*/ 1912892 h 3357396"/>
              <a:gd name="connsiteX14" fmla="*/ 2772534 w 3859699"/>
              <a:gd name="connsiteY14" fmla="*/ 1912818 h 3357396"/>
              <a:gd name="connsiteX15" fmla="*/ 2245215 w 3859699"/>
              <a:gd name="connsiteY15" fmla="*/ 1880963 h 3357396"/>
              <a:gd name="connsiteX16" fmla="*/ 2276388 w 3859699"/>
              <a:gd name="connsiteY16" fmla="*/ 1873797 h 3357396"/>
              <a:gd name="connsiteX17" fmla="*/ 2393347 w 3859699"/>
              <a:gd name="connsiteY17" fmla="*/ 1926202 h 3357396"/>
              <a:gd name="connsiteX18" fmla="*/ 2483227 w 3859699"/>
              <a:gd name="connsiteY18" fmla="*/ 1957809 h 3357396"/>
              <a:gd name="connsiteX19" fmla="*/ 2601318 w 3859699"/>
              <a:gd name="connsiteY19" fmla="*/ 2019583 h 3357396"/>
              <a:gd name="connsiteX20" fmla="*/ 2524410 w 3859699"/>
              <a:gd name="connsiteY20" fmla="*/ 2034203 h 3357396"/>
              <a:gd name="connsiteX21" fmla="*/ 2524410 w 3859699"/>
              <a:gd name="connsiteY21" fmla="*/ 2034099 h 3357396"/>
              <a:gd name="connsiteX22" fmla="*/ 2520086 w 3859699"/>
              <a:gd name="connsiteY22" fmla="*/ 2035644 h 3357396"/>
              <a:gd name="connsiteX23" fmla="*/ 2152738 w 3859699"/>
              <a:gd name="connsiteY23" fmla="*/ 2108846 h 3357396"/>
              <a:gd name="connsiteX24" fmla="*/ 2155724 w 3859699"/>
              <a:gd name="connsiteY24" fmla="*/ 2089696 h 3357396"/>
              <a:gd name="connsiteX25" fmla="*/ 2156548 w 3859699"/>
              <a:gd name="connsiteY25" fmla="*/ 2085270 h 3357396"/>
              <a:gd name="connsiteX26" fmla="*/ 2210496 w 3859699"/>
              <a:gd name="connsiteY26" fmla="*/ 1907979 h 3357396"/>
              <a:gd name="connsiteX27" fmla="*/ 2245215 w 3859699"/>
              <a:gd name="connsiteY27" fmla="*/ 1880963 h 3357396"/>
              <a:gd name="connsiteX28" fmla="*/ 2934484 w 3859699"/>
              <a:gd name="connsiteY28" fmla="*/ 1597669 h 3357396"/>
              <a:gd name="connsiteX29" fmla="*/ 2934690 w 3859699"/>
              <a:gd name="connsiteY29" fmla="*/ 1597669 h 3357396"/>
              <a:gd name="connsiteX30" fmla="*/ 2894640 w 3859699"/>
              <a:gd name="connsiteY30" fmla="*/ 1741808 h 3357396"/>
              <a:gd name="connsiteX31" fmla="*/ 2847487 w 3859699"/>
              <a:gd name="connsiteY31" fmla="*/ 1880284 h 3357396"/>
              <a:gd name="connsiteX32" fmla="*/ 2934484 w 3859699"/>
              <a:gd name="connsiteY32" fmla="*/ 1597669 h 3357396"/>
              <a:gd name="connsiteX33" fmla="*/ 1963298 w 3859699"/>
              <a:gd name="connsiteY33" fmla="*/ 1789167 h 3357396"/>
              <a:gd name="connsiteX34" fmla="*/ 2158914 w 3859699"/>
              <a:gd name="connsiteY34" fmla="*/ 1835395 h 3357396"/>
              <a:gd name="connsiteX35" fmla="*/ 2170961 w 3859699"/>
              <a:gd name="connsiteY35" fmla="*/ 1901596 h 3357396"/>
              <a:gd name="connsiteX36" fmla="*/ 2147487 w 3859699"/>
              <a:gd name="connsiteY36" fmla="*/ 2055515 h 3357396"/>
              <a:gd name="connsiteX37" fmla="*/ 2136059 w 3859699"/>
              <a:gd name="connsiteY37" fmla="*/ 2082592 h 3357396"/>
              <a:gd name="connsiteX38" fmla="*/ 2136059 w 3859699"/>
              <a:gd name="connsiteY38" fmla="*/ 2082489 h 3357396"/>
              <a:gd name="connsiteX39" fmla="*/ 2101466 w 3859699"/>
              <a:gd name="connsiteY39" fmla="*/ 2103081 h 3357396"/>
              <a:gd name="connsiteX40" fmla="*/ 1963298 w 3859699"/>
              <a:gd name="connsiteY40" fmla="*/ 1789167 h 3357396"/>
              <a:gd name="connsiteX41" fmla="*/ 2803936 w 3859699"/>
              <a:gd name="connsiteY41" fmla="*/ 1468253 h 3357396"/>
              <a:gd name="connsiteX42" fmla="*/ 2803833 w 3859699"/>
              <a:gd name="connsiteY42" fmla="*/ 1471753 h 3357396"/>
              <a:gd name="connsiteX43" fmla="*/ 2805377 w 3859699"/>
              <a:gd name="connsiteY43" fmla="*/ 1469694 h 3357396"/>
              <a:gd name="connsiteX44" fmla="*/ 2801053 w 3859699"/>
              <a:gd name="connsiteY44" fmla="*/ 1431703 h 3357396"/>
              <a:gd name="connsiteX45" fmla="*/ 2818041 w 3859699"/>
              <a:gd name="connsiteY45" fmla="*/ 1465370 h 3357396"/>
              <a:gd name="connsiteX46" fmla="*/ 2801053 w 3859699"/>
              <a:gd name="connsiteY46" fmla="*/ 1431703 h 3357396"/>
              <a:gd name="connsiteX47" fmla="*/ 3002126 w 3859699"/>
              <a:gd name="connsiteY47" fmla="*/ 1352736 h 3357396"/>
              <a:gd name="connsiteX48" fmla="*/ 2821644 w 3859699"/>
              <a:gd name="connsiteY48" fmla="*/ 1933718 h 3357396"/>
              <a:gd name="connsiteX49" fmla="*/ 2777006 w 3859699"/>
              <a:gd name="connsiteY49" fmla="*/ 1914522 h 3357396"/>
              <a:gd name="connsiteX50" fmla="*/ 2772530 w 3859699"/>
              <a:gd name="connsiteY50" fmla="*/ 1912892 h 3357396"/>
              <a:gd name="connsiteX51" fmla="*/ 2771823 w 3859699"/>
              <a:gd name="connsiteY51" fmla="*/ 1925735 h 3357396"/>
              <a:gd name="connsiteX52" fmla="*/ 2713335 w 3859699"/>
              <a:gd name="connsiteY52" fmla="*/ 1897477 h 3357396"/>
              <a:gd name="connsiteX53" fmla="*/ 2393347 w 3859699"/>
              <a:gd name="connsiteY53" fmla="*/ 1575224 h 3357396"/>
              <a:gd name="connsiteX54" fmla="*/ 2550149 w 3859699"/>
              <a:gd name="connsiteY54" fmla="*/ 1660060 h 3357396"/>
              <a:gd name="connsiteX55" fmla="*/ 2548295 w 3859699"/>
              <a:gd name="connsiteY55" fmla="*/ 1657487 h 3357396"/>
              <a:gd name="connsiteX56" fmla="*/ 2734337 w 3859699"/>
              <a:gd name="connsiteY56" fmla="*/ 1748705 h 3357396"/>
              <a:gd name="connsiteX57" fmla="*/ 2700568 w 3859699"/>
              <a:gd name="connsiteY57" fmla="*/ 1686932 h 3357396"/>
              <a:gd name="connsiteX58" fmla="*/ 2555194 w 3859699"/>
              <a:gd name="connsiteY58" fmla="*/ 1586755 h 3357396"/>
              <a:gd name="connsiteX59" fmla="*/ 2683476 w 3859699"/>
              <a:gd name="connsiteY59" fmla="*/ 1653676 h 3357396"/>
              <a:gd name="connsiteX60" fmla="*/ 2746075 w 3859699"/>
              <a:gd name="connsiteY60" fmla="*/ 1691359 h 3357396"/>
              <a:gd name="connsiteX61" fmla="*/ 2681315 w 3859699"/>
              <a:gd name="connsiteY61" fmla="*/ 1518804 h 3357396"/>
              <a:gd name="connsiteX62" fmla="*/ 2706230 w 3859699"/>
              <a:gd name="connsiteY62" fmla="*/ 1476077 h 3357396"/>
              <a:gd name="connsiteX63" fmla="*/ 2707362 w 3859699"/>
              <a:gd name="connsiteY63" fmla="*/ 1477416 h 3357396"/>
              <a:gd name="connsiteX64" fmla="*/ 2786640 w 3859699"/>
              <a:gd name="connsiteY64" fmla="*/ 1636895 h 3357396"/>
              <a:gd name="connsiteX65" fmla="*/ 2807230 w 3859699"/>
              <a:gd name="connsiteY65" fmla="*/ 1544235 h 3357396"/>
              <a:gd name="connsiteX66" fmla="*/ 2794875 w 3859699"/>
              <a:gd name="connsiteY66" fmla="*/ 1632263 h 3357396"/>
              <a:gd name="connsiteX67" fmla="*/ 2756164 w 3859699"/>
              <a:gd name="connsiteY67" fmla="*/ 1691771 h 3357396"/>
              <a:gd name="connsiteX68" fmla="*/ 2798582 w 3859699"/>
              <a:gd name="connsiteY68" fmla="*/ 1662119 h 3357396"/>
              <a:gd name="connsiteX69" fmla="*/ 2865298 w 3859699"/>
              <a:gd name="connsiteY69" fmla="*/ 1627733 h 3357396"/>
              <a:gd name="connsiteX70" fmla="*/ 3002126 w 3859699"/>
              <a:gd name="connsiteY70" fmla="*/ 1352736 h 3357396"/>
              <a:gd name="connsiteX71" fmla="*/ 1695510 w 3859699"/>
              <a:gd name="connsiteY71" fmla="*/ 1723996 h 3357396"/>
              <a:gd name="connsiteX72" fmla="*/ 1075096 w 3859699"/>
              <a:gd name="connsiteY72" fmla="*/ 2194506 h 3357396"/>
              <a:gd name="connsiteX73" fmla="*/ 797115 w 3859699"/>
              <a:gd name="connsiteY73" fmla="*/ 2390123 h 3357396"/>
              <a:gd name="connsiteX74" fmla="*/ 802673 w 3859699"/>
              <a:gd name="connsiteY74" fmla="*/ 2399697 h 3357396"/>
              <a:gd name="connsiteX75" fmla="*/ 1710232 w 3859699"/>
              <a:gd name="connsiteY75" fmla="*/ 1728629 h 3357396"/>
              <a:gd name="connsiteX76" fmla="*/ 1695510 w 3859699"/>
              <a:gd name="connsiteY76" fmla="*/ 1723996 h 3357396"/>
              <a:gd name="connsiteX77" fmla="*/ 2541294 w 3859699"/>
              <a:gd name="connsiteY77" fmla="*/ 1460737 h 3357396"/>
              <a:gd name="connsiteX78" fmla="*/ 2655267 w 3859699"/>
              <a:gd name="connsiteY78" fmla="*/ 1557516 h 3357396"/>
              <a:gd name="connsiteX79" fmla="*/ 2658047 w 3859699"/>
              <a:gd name="connsiteY79" fmla="*/ 1599213 h 3357396"/>
              <a:gd name="connsiteX80" fmla="*/ 2639309 w 3859699"/>
              <a:gd name="connsiteY80" fmla="*/ 1576872 h 3357396"/>
              <a:gd name="connsiteX81" fmla="*/ 2622528 w 3859699"/>
              <a:gd name="connsiteY81" fmla="*/ 1574194 h 3357396"/>
              <a:gd name="connsiteX82" fmla="*/ 2596171 w 3859699"/>
              <a:gd name="connsiteY82" fmla="*/ 1547529 h 3357396"/>
              <a:gd name="connsiteX83" fmla="*/ 2582992 w 3859699"/>
              <a:gd name="connsiteY83" fmla="*/ 1539498 h 3357396"/>
              <a:gd name="connsiteX84" fmla="*/ 2588140 w 3859699"/>
              <a:gd name="connsiteY84" fmla="*/ 1554016 h 3357396"/>
              <a:gd name="connsiteX85" fmla="*/ 2624483 w 3859699"/>
              <a:gd name="connsiteY85" fmla="*/ 1583152 h 3357396"/>
              <a:gd name="connsiteX86" fmla="*/ 2606569 w 3859699"/>
              <a:gd name="connsiteY86" fmla="*/ 1584903 h 3357396"/>
              <a:gd name="connsiteX87" fmla="*/ 2541294 w 3859699"/>
              <a:gd name="connsiteY87" fmla="*/ 1460840 h 3357396"/>
              <a:gd name="connsiteX88" fmla="*/ 2263004 w 3859699"/>
              <a:gd name="connsiteY88" fmla="*/ 1472885 h 3357396"/>
              <a:gd name="connsiteX89" fmla="*/ 2408173 w 3859699"/>
              <a:gd name="connsiteY89" fmla="*/ 1662017 h 3357396"/>
              <a:gd name="connsiteX90" fmla="*/ 2410437 w 3859699"/>
              <a:gd name="connsiteY90" fmla="*/ 1664487 h 3357396"/>
              <a:gd name="connsiteX91" fmla="*/ 2558488 w 3859699"/>
              <a:gd name="connsiteY91" fmla="*/ 1828085 h 3357396"/>
              <a:gd name="connsiteX92" fmla="*/ 2681315 w 3859699"/>
              <a:gd name="connsiteY92" fmla="*/ 1970473 h 3357396"/>
              <a:gd name="connsiteX93" fmla="*/ 2384287 w 3859699"/>
              <a:gd name="connsiteY93" fmla="*/ 1873900 h 3357396"/>
              <a:gd name="connsiteX94" fmla="*/ 2293891 w 3859699"/>
              <a:gd name="connsiteY94" fmla="*/ 1830041 h 3357396"/>
              <a:gd name="connsiteX95" fmla="*/ 2285757 w 3859699"/>
              <a:gd name="connsiteY95" fmla="*/ 1830556 h 3357396"/>
              <a:gd name="connsiteX96" fmla="*/ 2282257 w 3859699"/>
              <a:gd name="connsiteY96" fmla="*/ 1815216 h 3357396"/>
              <a:gd name="connsiteX97" fmla="*/ 2276698 w 3859699"/>
              <a:gd name="connsiteY97" fmla="*/ 1810171 h 3357396"/>
              <a:gd name="connsiteX98" fmla="*/ 2248075 w 3859699"/>
              <a:gd name="connsiteY98" fmla="*/ 1803478 h 3357396"/>
              <a:gd name="connsiteX99" fmla="*/ 2223468 w 3859699"/>
              <a:gd name="connsiteY99" fmla="*/ 1792565 h 3357396"/>
              <a:gd name="connsiteX100" fmla="*/ 2227278 w 3859699"/>
              <a:gd name="connsiteY100" fmla="*/ 1707009 h 3357396"/>
              <a:gd name="connsiteX101" fmla="*/ 2229131 w 3859699"/>
              <a:gd name="connsiteY101" fmla="*/ 1663664 h 3357396"/>
              <a:gd name="connsiteX102" fmla="*/ 2231603 w 3859699"/>
              <a:gd name="connsiteY102" fmla="*/ 1645851 h 3357396"/>
              <a:gd name="connsiteX103" fmla="*/ 2263004 w 3859699"/>
              <a:gd name="connsiteY103" fmla="*/ 1472885 h 3357396"/>
              <a:gd name="connsiteX104" fmla="*/ 2654441 w 3859699"/>
              <a:gd name="connsiteY104" fmla="*/ 1313317 h 3357396"/>
              <a:gd name="connsiteX105" fmla="*/ 2723424 w 3859699"/>
              <a:gd name="connsiteY105" fmla="*/ 1392683 h 3357396"/>
              <a:gd name="connsiteX106" fmla="*/ 2713128 w 3859699"/>
              <a:gd name="connsiteY106" fmla="*/ 1425937 h 3357396"/>
              <a:gd name="connsiteX107" fmla="*/ 2697274 w 3859699"/>
              <a:gd name="connsiteY107" fmla="*/ 1438087 h 3357396"/>
              <a:gd name="connsiteX108" fmla="*/ 2675446 w 3859699"/>
              <a:gd name="connsiteY108" fmla="*/ 1420276 h 3357396"/>
              <a:gd name="connsiteX109" fmla="*/ 2676387 w 3859699"/>
              <a:gd name="connsiteY109" fmla="*/ 1450651 h 3357396"/>
              <a:gd name="connsiteX110" fmla="*/ 2684546 w 3859699"/>
              <a:gd name="connsiteY110" fmla="*/ 1451260 h 3357396"/>
              <a:gd name="connsiteX111" fmla="*/ 2684610 w 3859699"/>
              <a:gd name="connsiteY111" fmla="*/ 1451162 h 3357396"/>
              <a:gd name="connsiteX112" fmla="*/ 2684609 w 3859699"/>
              <a:gd name="connsiteY112" fmla="*/ 1451265 h 3357396"/>
              <a:gd name="connsiteX113" fmla="*/ 2684546 w 3859699"/>
              <a:gd name="connsiteY113" fmla="*/ 1451260 h 3357396"/>
              <a:gd name="connsiteX114" fmla="*/ 2667146 w 3859699"/>
              <a:gd name="connsiteY114" fmla="*/ 1477957 h 3357396"/>
              <a:gd name="connsiteX115" fmla="*/ 2676784 w 3859699"/>
              <a:gd name="connsiteY115" fmla="*/ 1512936 h 3357396"/>
              <a:gd name="connsiteX116" fmla="*/ 2620262 w 3859699"/>
              <a:gd name="connsiteY116" fmla="*/ 1411833 h 3357396"/>
              <a:gd name="connsiteX117" fmla="*/ 2627675 w 3859699"/>
              <a:gd name="connsiteY117" fmla="*/ 1382387 h 3357396"/>
              <a:gd name="connsiteX118" fmla="*/ 2654441 w 3859699"/>
              <a:gd name="connsiteY118" fmla="*/ 1313317 h 3357396"/>
              <a:gd name="connsiteX119" fmla="*/ 2300789 w 3859699"/>
              <a:gd name="connsiteY119" fmla="*/ 1402361 h 3357396"/>
              <a:gd name="connsiteX120" fmla="*/ 2473550 w 3859699"/>
              <a:gd name="connsiteY120" fmla="*/ 1546396 h 3357396"/>
              <a:gd name="connsiteX121" fmla="*/ 2473550 w 3859699"/>
              <a:gd name="connsiteY121" fmla="*/ 1546294 h 3357396"/>
              <a:gd name="connsiteX122" fmla="*/ 2604819 w 3859699"/>
              <a:gd name="connsiteY122" fmla="*/ 1665002 h 3357396"/>
              <a:gd name="connsiteX123" fmla="*/ 2528528 w 3859699"/>
              <a:gd name="connsiteY123" fmla="*/ 1629276 h 3357396"/>
              <a:gd name="connsiteX124" fmla="*/ 2441118 w 3859699"/>
              <a:gd name="connsiteY124" fmla="*/ 1554942 h 3357396"/>
              <a:gd name="connsiteX125" fmla="*/ 2300789 w 3859699"/>
              <a:gd name="connsiteY125" fmla="*/ 1402361 h 3357396"/>
              <a:gd name="connsiteX126" fmla="*/ 2768313 w 3859699"/>
              <a:gd name="connsiteY126" fmla="*/ 1246074 h 3357396"/>
              <a:gd name="connsiteX127" fmla="*/ 2753281 w 3859699"/>
              <a:gd name="connsiteY127" fmla="*/ 1365709 h 3357396"/>
              <a:gd name="connsiteX128" fmla="*/ 2838117 w 3859699"/>
              <a:gd name="connsiteY128" fmla="*/ 1288388 h 3357396"/>
              <a:gd name="connsiteX129" fmla="*/ 2825144 w 3859699"/>
              <a:gd name="connsiteY129" fmla="*/ 1452398 h 3357396"/>
              <a:gd name="connsiteX130" fmla="*/ 2813613 w 3859699"/>
              <a:gd name="connsiteY130" fmla="*/ 1435822 h 3357396"/>
              <a:gd name="connsiteX131" fmla="*/ 2812584 w 3859699"/>
              <a:gd name="connsiteY131" fmla="*/ 1342338 h 3357396"/>
              <a:gd name="connsiteX132" fmla="*/ 2729086 w 3859699"/>
              <a:gd name="connsiteY132" fmla="*/ 1381461 h 3357396"/>
              <a:gd name="connsiteX133" fmla="*/ 2697067 w 3859699"/>
              <a:gd name="connsiteY133" fmla="*/ 1302905 h 3357396"/>
              <a:gd name="connsiteX134" fmla="*/ 2739896 w 3859699"/>
              <a:gd name="connsiteY134" fmla="*/ 1383520 h 3357396"/>
              <a:gd name="connsiteX135" fmla="*/ 2739896 w 3859699"/>
              <a:gd name="connsiteY135" fmla="*/ 1383417 h 3357396"/>
              <a:gd name="connsiteX136" fmla="*/ 2750192 w 3859699"/>
              <a:gd name="connsiteY136" fmla="*/ 1342955 h 3357396"/>
              <a:gd name="connsiteX137" fmla="*/ 2768313 w 3859699"/>
              <a:gd name="connsiteY137" fmla="*/ 1246074 h 3357396"/>
              <a:gd name="connsiteX138" fmla="*/ 2575991 w 3859699"/>
              <a:gd name="connsiteY138" fmla="*/ 1285402 h 3357396"/>
              <a:gd name="connsiteX139" fmla="*/ 2604304 w 3859699"/>
              <a:gd name="connsiteY139" fmla="*/ 1347176 h 3357396"/>
              <a:gd name="connsiteX140" fmla="*/ 2601937 w 3859699"/>
              <a:gd name="connsiteY140" fmla="*/ 1448794 h 3357396"/>
              <a:gd name="connsiteX141" fmla="*/ 2602657 w 3859699"/>
              <a:gd name="connsiteY141" fmla="*/ 1458266 h 3357396"/>
              <a:gd name="connsiteX142" fmla="*/ 2600906 w 3859699"/>
              <a:gd name="connsiteY142" fmla="*/ 1457133 h 3357396"/>
              <a:gd name="connsiteX143" fmla="*/ 2594317 w 3859699"/>
              <a:gd name="connsiteY143" fmla="*/ 1423466 h 3357396"/>
              <a:gd name="connsiteX144" fmla="*/ 2587728 w 3859699"/>
              <a:gd name="connsiteY144" fmla="*/ 1388358 h 3357396"/>
              <a:gd name="connsiteX145" fmla="*/ 2585257 w 3859699"/>
              <a:gd name="connsiteY145" fmla="*/ 1384961 h 3357396"/>
              <a:gd name="connsiteX146" fmla="*/ 2581346 w 3859699"/>
              <a:gd name="connsiteY146" fmla="*/ 1386506 h 3357396"/>
              <a:gd name="connsiteX147" fmla="*/ 2568373 w 3859699"/>
              <a:gd name="connsiteY147" fmla="*/ 1416672 h 3357396"/>
              <a:gd name="connsiteX148" fmla="*/ 2558077 w 3859699"/>
              <a:gd name="connsiteY148" fmla="*/ 1434586 h 3357396"/>
              <a:gd name="connsiteX149" fmla="*/ 2554782 w 3859699"/>
              <a:gd name="connsiteY149" fmla="*/ 1436440 h 3357396"/>
              <a:gd name="connsiteX150" fmla="*/ 2544487 w 3859699"/>
              <a:gd name="connsiteY150" fmla="*/ 1423879 h 3357396"/>
              <a:gd name="connsiteX151" fmla="*/ 2557768 w 3859699"/>
              <a:gd name="connsiteY151" fmla="*/ 1432116 h 3357396"/>
              <a:gd name="connsiteX152" fmla="*/ 2557768 w 3859699"/>
              <a:gd name="connsiteY152" fmla="*/ 1432012 h 3357396"/>
              <a:gd name="connsiteX153" fmla="*/ 2557767 w 3859699"/>
              <a:gd name="connsiteY153" fmla="*/ 1390830 h 3357396"/>
              <a:gd name="connsiteX154" fmla="*/ 2558591 w 3859699"/>
              <a:gd name="connsiteY154" fmla="*/ 1357574 h 3357396"/>
              <a:gd name="connsiteX155" fmla="*/ 2562607 w 3859699"/>
              <a:gd name="connsiteY155" fmla="*/ 1308362 h 3357396"/>
              <a:gd name="connsiteX156" fmla="*/ 2573932 w 3859699"/>
              <a:gd name="connsiteY156" fmla="*/ 1288388 h 3357396"/>
              <a:gd name="connsiteX157" fmla="*/ 2575991 w 3859699"/>
              <a:gd name="connsiteY157" fmla="*/ 1285402 h 3357396"/>
              <a:gd name="connsiteX158" fmla="*/ 2241795 w 3859699"/>
              <a:gd name="connsiteY158" fmla="*/ 1342749 h 3357396"/>
              <a:gd name="connsiteX159" fmla="*/ 2375638 w 3859699"/>
              <a:gd name="connsiteY159" fmla="*/ 1566782 h 3357396"/>
              <a:gd name="connsiteX160" fmla="*/ 2241795 w 3859699"/>
              <a:gd name="connsiteY160" fmla="*/ 1342852 h 3357396"/>
              <a:gd name="connsiteX161" fmla="*/ 2805776 w 3859699"/>
              <a:gd name="connsiteY161" fmla="*/ 1148029 h 3357396"/>
              <a:gd name="connsiteX162" fmla="*/ 2807952 w 3859699"/>
              <a:gd name="connsiteY162" fmla="*/ 1147956 h 3357396"/>
              <a:gd name="connsiteX163" fmla="*/ 2807952 w 3859699"/>
              <a:gd name="connsiteY163" fmla="*/ 1147853 h 3357396"/>
              <a:gd name="connsiteX164" fmla="*/ 2757709 w 3859699"/>
              <a:gd name="connsiteY164" fmla="*/ 1197067 h 3357396"/>
              <a:gd name="connsiteX165" fmla="*/ 2805776 w 3859699"/>
              <a:gd name="connsiteY165" fmla="*/ 1148029 h 3357396"/>
              <a:gd name="connsiteX166" fmla="*/ 1665749 w 3859699"/>
              <a:gd name="connsiteY166" fmla="*/ 1414840 h 3357396"/>
              <a:gd name="connsiteX167" fmla="*/ 1669976 w 3859699"/>
              <a:gd name="connsiteY167" fmla="*/ 1494919 h 3357396"/>
              <a:gd name="connsiteX168" fmla="*/ 1680272 w 3859699"/>
              <a:gd name="connsiteY168" fmla="*/ 1545264 h 3357396"/>
              <a:gd name="connsiteX169" fmla="*/ 1645988 w 3859699"/>
              <a:gd name="connsiteY169" fmla="*/ 1549074 h 3357396"/>
              <a:gd name="connsiteX170" fmla="*/ 1658652 w 3859699"/>
              <a:gd name="connsiteY170" fmla="*/ 1444471 h 3357396"/>
              <a:gd name="connsiteX171" fmla="*/ 1658652 w 3859699"/>
              <a:gd name="connsiteY171" fmla="*/ 1444367 h 3357396"/>
              <a:gd name="connsiteX172" fmla="*/ 1665749 w 3859699"/>
              <a:gd name="connsiteY172" fmla="*/ 1414840 h 3357396"/>
              <a:gd name="connsiteX173" fmla="*/ 2598950 w 3859699"/>
              <a:gd name="connsiteY173" fmla="*/ 1100802 h 3357396"/>
              <a:gd name="connsiteX174" fmla="*/ 2624071 w 3859699"/>
              <a:gd name="connsiteY174" fmla="*/ 1146103 h 3357396"/>
              <a:gd name="connsiteX175" fmla="*/ 2632823 w 3859699"/>
              <a:gd name="connsiteY175" fmla="*/ 1169165 h 3357396"/>
              <a:gd name="connsiteX176" fmla="*/ 2655988 w 3859699"/>
              <a:gd name="connsiteY176" fmla="*/ 1194903 h 3357396"/>
              <a:gd name="connsiteX177" fmla="*/ 2666284 w 3859699"/>
              <a:gd name="connsiteY177" fmla="*/ 1194080 h 3357396"/>
              <a:gd name="connsiteX178" fmla="*/ 2687492 w 3859699"/>
              <a:gd name="connsiteY178" fmla="*/ 1151148 h 3357396"/>
              <a:gd name="connsiteX179" fmla="*/ 2716835 w 3859699"/>
              <a:gd name="connsiteY179" fmla="*/ 1245455 h 3357396"/>
              <a:gd name="connsiteX180" fmla="*/ 2708907 w 3859699"/>
              <a:gd name="connsiteY180" fmla="*/ 1233101 h 3357396"/>
              <a:gd name="connsiteX181" fmla="*/ 2697517 w 3859699"/>
              <a:gd name="connsiteY181" fmla="*/ 1231504 h 3357396"/>
              <a:gd name="connsiteX182" fmla="*/ 2694287 w 3859699"/>
              <a:gd name="connsiteY182" fmla="*/ 1238352 h 3357396"/>
              <a:gd name="connsiteX183" fmla="*/ 2686256 w 3859699"/>
              <a:gd name="connsiteY183" fmla="*/ 1256370 h 3357396"/>
              <a:gd name="connsiteX184" fmla="*/ 2669063 w 3859699"/>
              <a:gd name="connsiteY184" fmla="*/ 1254001 h 3357396"/>
              <a:gd name="connsiteX185" fmla="*/ 2657674 w 3859699"/>
              <a:gd name="connsiteY185" fmla="*/ 1255618 h 3357396"/>
              <a:gd name="connsiteX186" fmla="*/ 2656605 w 3859699"/>
              <a:gd name="connsiteY186" fmla="*/ 1263473 h 3357396"/>
              <a:gd name="connsiteX187" fmla="*/ 2657635 w 3859699"/>
              <a:gd name="connsiteY187" fmla="*/ 1266459 h 3357396"/>
              <a:gd name="connsiteX188" fmla="*/ 2655473 w 3859699"/>
              <a:gd name="connsiteY188" fmla="*/ 1268724 h 3357396"/>
              <a:gd name="connsiteX189" fmla="*/ 2629322 w 3859699"/>
              <a:gd name="connsiteY189" fmla="*/ 1293536 h 3357396"/>
              <a:gd name="connsiteX190" fmla="*/ 2628704 w 3859699"/>
              <a:gd name="connsiteY190" fmla="*/ 1210142 h 3357396"/>
              <a:gd name="connsiteX191" fmla="*/ 2624381 w 3859699"/>
              <a:gd name="connsiteY191" fmla="*/ 1199846 h 3357396"/>
              <a:gd name="connsiteX192" fmla="*/ 2621085 w 3859699"/>
              <a:gd name="connsiteY192" fmla="*/ 1199126 h 3357396"/>
              <a:gd name="connsiteX193" fmla="*/ 2613878 w 3859699"/>
              <a:gd name="connsiteY193" fmla="*/ 1203552 h 3357396"/>
              <a:gd name="connsiteX194" fmla="*/ 2598847 w 3859699"/>
              <a:gd name="connsiteY194" fmla="*/ 1224143 h 3357396"/>
              <a:gd name="connsiteX195" fmla="*/ 2594419 w 3859699"/>
              <a:gd name="connsiteY195" fmla="*/ 1229497 h 3357396"/>
              <a:gd name="connsiteX196" fmla="*/ 2592670 w 3859699"/>
              <a:gd name="connsiteY196" fmla="*/ 1155780 h 3357396"/>
              <a:gd name="connsiteX197" fmla="*/ 2592670 w 3859699"/>
              <a:gd name="connsiteY197" fmla="*/ 1155678 h 3357396"/>
              <a:gd name="connsiteX198" fmla="*/ 2598950 w 3859699"/>
              <a:gd name="connsiteY198" fmla="*/ 1100802 h 3357396"/>
              <a:gd name="connsiteX199" fmla="*/ 2393346 w 3859699"/>
              <a:gd name="connsiteY199" fmla="*/ 1158355 h 3357396"/>
              <a:gd name="connsiteX200" fmla="*/ 2398700 w 3859699"/>
              <a:gd name="connsiteY200" fmla="*/ 1160208 h 3357396"/>
              <a:gd name="connsiteX201" fmla="*/ 2423822 w 3859699"/>
              <a:gd name="connsiteY201" fmla="*/ 1172048 h 3357396"/>
              <a:gd name="connsiteX202" fmla="*/ 2467578 w 3859699"/>
              <a:gd name="connsiteY202" fmla="*/ 1259664 h 3357396"/>
              <a:gd name="connsiteX203" fmla="*/ 2534191 w 3859699"/>
              <a:gd name="connsiteY203" fmla="*/ 1430364 h 3357396"/>
              <a:gd name="connsiteX204" fmla="*/ 2532750 w 3859699"/>
              <a:gd name="connsiteY204" fmla="*/ 1436337 h 3357396"/>
              <a:gd name="connsiteX205" fmla="*/ 2532750 w 3859699"/>
              <a:gd name="connsiteY205" fmla="*/ 1436233 h 3357396"/>
              <a:gd name="connsiteX206" fmla="*/ 2524512 w 3859699"/>
              <a:gd name="connsiteY206" fmla="*/ 1445602 h 3357396"/>
              <a:gd name="connsiteX207" fmla="*/ 2393346 w 3859699"/>
              <a:gd name="connsiteY207" fmla="*/ 1158355 h 3357396"/>
              <a:gd name="connsiteX208" fmla="*/ 2769136 w 3859699"/>
              <a:gd name="connsiteY208" fmla="*/ 957385 h 3357396"/>
              <a:gd name="connsiteX209" fmla="*/ 2776137 w 3859699"/>
              <a:gd name="connsiteY209" fmla="*/ 1087006 h 3357396"/>
              <a:gd name="connsiteX210" fmla="*/ 2767592 w 3859699"/>
              <a:gd name="connsiteY210" fmla="*/ 1099670 h 3357396"/>
              <a:gd name="connsiteX211" fmla="*/ 2763577 w 3859699"/>
              <a:gd name="connsiteY211" fmla="*/ 1099670 h 3357396"/>
              <a:gd name="connsiteX212" fmla="*/ 2769136 w 3859699"/>
              <a:gd name="connsiteY212" fmla="*/ 1118304 h 3357396"/>
              <a:gd name="connsiteX213" fmla="*/ 2744015 w 3859699"/>
              <a:gd name="connsiteY213" fmla="*/ 1168960 h 3357396"/>
              <a:gd name="connsiteX214" fmla="*/ 2769136 w 3859699"/>
              <a:gd name="connsiteY214" fmla="*/ 957487 h 3357396"/>
              <a:gd name="connsiteX215" fmla="*/ 808131 w 3859699"/>
              <a:gd name="connsiteY215" fmla="*/ 1516642 h 3357396"/>
              <a:gd name="connsiteX216" fmla="*/ 1494745 w 3859699"/>
              <a:gd name="connsiteY216" fmla="*/ 1557825 h 3357396"/>
              <a:gd name="connsiteX217" fmla="*/ 1384274 w 3859699"/>
              <a:gd name="connsiteY217" fmla="*/ 1570076 h 3357396"/>
              <a:gd name="connsiteX218" fmla="*/ 1343606 w 3859699"/>
              <a:gd name="connsiteY218" fmla="*/ 1570694 h 3357396"/>
              <a:gd name="connsiteX219" fmla="*/ 1207395 w 3859699"/>
              <a:gd name="connsiteY219" fmla="*/ 1561119 h 3357396"/>
              <a:gd name="connsiteX220" fmla="*/ 985010 w 3859699"/>
              <a:gd name="connsiteY220" fmla="*/ 1546499 h 3357396"/>
              <a:gd name="connsiteX221" fmla="*/ 985009 w 3859699"/>
              <a:gd name="connsiteY221" fmla="*/ 1548558 h 3357396"/>
              <a:gd name="connsiteX222" fmla="*/ 954843 w 3859699"/>
              <a:gd name="connsiteY222" fmla="*/ 1534866 h 3357396"/>
              <a:gd name="connsiteX223" fmla="*/ 1627147 w 3859699"/>
              <a:gd name="connsiteY223" fmla="*/ 1234645 h 3357396"/>
              <a:gd name="connsiteX224" fmla="*/ 1613763 w 3859699"/>
              <a:gd name="connsiteY224" fmla="*/ 1488638 h 3357396"/>
              <a:gd name="connsiteX225" fmla="*/ 1627147 w 3859699"/>
              <a:gd name="connsiteY225" fmla="*/ 1234748 h 3357396"/>
              <a:gd name="connsiteX226" fmla="*/ 1735730 w 3859699"/>
              <a:gd name="connsiteY226" fmla="*/ 943844 h 3357396"/>
              <a:gd name="connsiteX227" fmla="*/ 1741017 w 3859699"/>
              <a:gd name="connsiteY227" fmla="*/ 946573 h 3357396"/>
              <a:gd name="connsiteX228" fmla="*/ 1743692 w 3859699"/>
              <a:gd name="connsiteY228" fmla="*/ 1404112 h 3357396"/>
              <a:gd name="connsiteX229" fmla="*/ 1743693 w 3859699"/>
              <a:gd name="connsiteY229" fmla="*/ 1413789 h 3357396"/>
              <a:gd name="connsiteX230" fmla="*/ 1745444 w 3859699"/>
              <a:gd name="connsiteY230" fmla="*/ 1582637 h 3357396"/>
              <a:gd name="connsiteX231" fmla="*/ 1740810 w 3859699"/>
              <a:gd name="connsiteY231" fmla="*/ 1589329 h 3357396"/>
              <a:gd name="connsiteX232" fmla="*/ 1737310 w 3859699"/>
              <a:gd name="connsiteY232" fmla="*/ 1590153 h 3357396"/>
              <a:gd name="connsiteX233" fmla="*/ 1732676 w 3859699"/>
              <a:gd name="connsiteY233" fmla="*/ 1588712 h 3357396"/>
              <a:gd name="connsiteX234" fmla="*/ 1698702 w 3859699"/>
              <a:gd name="connsiteY234" fmla="*/ 1293330 h 3357396"/>
              <a:gd name="connsiteX235" fmla="*/ 1698701 w 3859699"/>
              <a:gd name="connsiteY235" fmla="*/ 1293227 h 3357396"/>
              <a:gd name="connsiteX236" fmla="*/ 1718778 w 3859699"/>
              <a:gd name="connsiteY236" fmla="*/ 1051281 h 3357396"/>
              <a:gd name="connsiteX237" fmla="*/ 1726808 w 3859699"/>
              <a:gd name="connsiteY237" fmla="*/ 951103 h 3357396"/>
              <a:gd name="connsiteX238" fmla="*/ 1735730 w 3859699"/>
              <a:gd name="connsiteY238" fmla="*/ 943844 h 3357396"/>
              <a:gd name="connsiteX239" fmla="*/ 1594716 w 3859699"/>
              <a:gd name="connsiteY239" fmla="*/ 939264 h 3357396"/>
              <a:gd name="connsiteX240" fmla="*/ 1597290 w 3859699"/>
              <a:gd name="connsiteY240" fmla="*/ 1349956 h 3357396"/>
              <a:gd name="connsiteX241" fmla="*/ 1597290 w 3859699"/>
              <a:gd name="connsiteY241" fmla="*/ 1349853 h 3357396"/>
              <a:gd name="connsiteX242" fmla="*/ 1593069 w 3859699"/>
              <a:gd name="connsiteY242" fmla="*/ 1197272 h 3357396"/>
              <a:gd name="connsiteX243" fmla="*/ 1594716 w 3859699"/>
              <a:gd name="connsiteY243" fmla="*/ 939264 h 3357396"/>
              <a:gd name="connsiteX244" fmla="*/ 1513792 w 3859699"/>
              <a:gd name="connsiteY244" fmla="*/ 661283 h 3357396"/>
              <a:gd name="connsiteX245" fmla="*/ 1529646 w 3859699"/>
              <a:gd name="connsiteY245" fmla="*/ 797597 h 3357396"/>
              <a:gd name="connsiteX246" fmla="*/ 1537678 w 3859699"/>
              <a:gd name="connsiteY246" fmla="*/ 804494 h 3357396"/>
              <a:gd name="connsiteX247" fmla="*/ 1545708 w 3859699"/>
              <a:gd name="connsiteY247" fmla="*/ 797597 h 3357396"/>
              <a:gd name="connsiteX248" fmla="*/ 1548076 w 3859699"/>
              <a:gd name="connsiteY248" fmla="*/ 780609 h 3357396"/>
              <a:gd name="connsiteX249" fmla="*/ 1545502 w 3859699"/>
              <a:gd name="connsiteY249" fmla="*/ 870490 h 3357396"/>
              <a:gd name="connsiteX250" fmla="*/ 1544267 w 3859699"/>
              <a:gd name="connsiteY250" fmla="*/ 870489 h 3357396"/>
              <a:gd name="connsiteX251" fmla="*/ 1533972 w 3859699"/>
              <a:gd name="connsiteY251" fmla="*/ 1008965 h 3357396"/>
              <a:gd name="connsiteX252" fmla="*/ 1526662 w 3859699"/>
              <a:gd name="connsiteY252" fmla="*/ 880167 h 3357396"/>
              <a:gd name="connsiteX253" fmla="*/ 1513792 w 3859699"/>
              <a:gd name="connsiteY253" fmla="*/ 661283 h 3357396"/>
              <a:gd name="connsiteX254" fmla="*/ 1135016 w 3859699"/>
              <a:gd name="connsiteY254" fmla="*/ 705451 h 3357396"/>
              <a:gd name="connsiteX255" fmla="*/ 1235914 w 3859699"/>
              <a:gd name="connsiteY255" fmla="*/ 944206 h 3357396"/>
              <a:gd name="connsiteX256" fmla="*/ 1332589 w 3859699"/>
              <a:gd name="connsiteY256" fmla="*/ 1174725 h 3357396"/>
              <a:gd name="connsiteX257" fmla="*/ 1135016 w 3859699"/>
              <a:gd name="connsiteY257" fmla="*/ 705451 h 3357396"/>
              <a:gd name="connsiteX258" fmla="*/ 308176 w 3859699"/>
              <a:gd name="connsiteY258" fmla="*/ 823130 h 3357396"/>
              <a:gd name="connsiteX259" fmla="*/ 552181 w 3859699"/>
              <a:gd name="connsiteY259" fmla="*/ 1003097 h 3357396"/>
              <a:gd name="connsiteX260" fmla="*/ 998702 w 3859699"/>
              <a:gd name="connsiteY260" fmla="*/ 1305788 h 3357396"/>
              <a:gd name="connsiteX261" fmla="*/ 836443 w 3859699"/>
              <a:gd name="connsiteY261" fmla="*/ 1214261 h 3357396"/>
              <a:gd name="connsiteX262" fmla="*/ 827899 w 3859699"/>
              <a:gd name="connsiteY262" fmla="*/ 1208289 h 3357396"/>
              <a:gd name="connsiteX263" fmla="*/ 764786 w 3859699"/>
              <a:gd name="connsiteY263" fmla="*/ 1166076 h 3357396"/>
              <a:gd name="connsiteX264" fmla="*/ 308176 w 3859699"/>
              <a:gd name="connsiteY264" fmla="*/ 823130 h 3357396"/>
              <a:gd name="connsiteX265" fmla="*/ 1555284 w 3859699"/>
              <a:gd name="connsiteY265" fmla="*/ 71961 h 3357396"/>
              <a:gd name="connsiteX266" fmla="*/ 1557137 w 3859699"/>
              <a:gd name="connsiteY266" fmla="*/ 256252 h 3357396"/>
              <a:gd name="connsiteX267" fmla="*/ 1557754 w 3859699"/>
              <a:gd name="connsiteY267" fmla="*/ 373211 h 3357396"/>
              <a:gd name="connsiteX268" fmla="*/ 1551166 w 3859699"/>
              <a:gd name="connsiteY268" fmla="*/ 289405 h 3357396"/>
              <a:gd name="connsiteX269" fmla="*/ 1542825 w 3859699"/>
              <a:gd name="connsiteY269" fmla="*/ 282095 h 3357396"/>
              <a:gd name="connsiteX270" fmla="*/ 1534898 w 3859699"/>
              <a:gd name="connsiteY270" fmla="*/ 289919 h 3357396"/>
              <a:gd name="connsiteX271" fmla="*/ 1536957 w 3859699"/>
              <a:gd name="connsiteY271" fmla="*/ 481830 h 3357396"/>
              <a:gd name="connsiteX272" fmla="*/ 1536956 w 3859699"/>
              <a:gd name="connsiteY272" fmla="*/ 728925 h 3357396"/>
              <a:gd name="connsiteX273" fmla="*/ 1555284 w 3859699"/>
              <a:gd name="connsiteY273" fmla="*/ 71961 h 3357396"/>
              <a:gd name="connsiteX274" fmla="*/ 693540 w 3859699"/>
              <a:gd name="connsiteY274" fmla="*/ 231441 h 3357396"/>
              <a:gd name="connsiteX275" fmla="*/ 689834 w 3859699"/>
              <a:gd name="connsiteY275" fmla="*/ 238235 h 3357396"/>
              <a:gd name="connsiteX276" fmla="*/ 689834 w 3859699"/>
              <a:gd name="connsiteY276" fmla="*/ 269122 h 3357396"/>
              <a:gd name="connsiteX277" fmla="*/ 690658 w 3859699"/>
              <a:gd name="connsiteY277" fmla="*/ 272623 h 3357396"/>
              <a:gd name="connsiteX278" fmla="*/ 721338 w 3859699"/>
              <a:gd name="connsiteY278" fmla="*/ 333469 h 3357396"/>
              <a:gd name="connsiteX279" fmla="*/ 1034016 w 3859699"/>
              <a:gd name="connsiteY279" fmla="*/ 1003303 h 3357396"/>
              <a:gd name="connsiteX280" fmla="*/ 1051313 w 3859699"/>
              <a:gd name="connsiteY280" fmla="*/ 1031924 h 3357396"/>
              <a:gd name="connsiteX281" fmla="*/ 1053268 w 3859699"/>
              <a:gd name="connsiteY281" fmla="*/ 1034190 h 3357396"/>
              <a:gd name="connsiteX282" fmla="*/ 1161578 w 3859699"/>
              <a:gd name="connsiteY282" fmla="*/ 1158458 h 3357396"/>
              <a:gd name="connsiteX283" fmla="*/ 1270609 w 3859699"/>
              <a:gd name="connsiteY283" fmla="*/ 1279740 h 3357396"/>
              <a:gd name="connsiteX284" fmla="*/ 1278434 w 3859699"/>
              <a:gd name="connsiteY284" fmla="*/ 1273769 h 3357396"/>
              <a:gd name="connsiteX285" fmla="*/ 1281831 w 3859699"/>
              <a:gd name="connsiteY285" fmla="*/ 1261620 h 3357396"/>
              <a:gd name="connsiteX286" fmla="*/ 1281831 w 3859699"/>
              <a:gd name="connsiteY286" fmla="*/ 1256781 h 3357396"/>
              <a:gd name="connsiteX287" fmla="*/ 1209762 w 3859699"/>
              <a:gd name="connsiteY287" fmla="*/ 1142912 h 3357396"/>
              <a:gd name="connsiteX288" fmla="*/ 1169403 w 3859699"/>
              <a:gd name="connsiteY288" fmla="*/ 1088448 h 3357396"/>
              <a:gd name="connsiteX289" fmla="*/ 926530 w 3859699"/>
              <a:gd name="connsiteY289" fmla="*/ 711629 h 3357396"/>
              <a:gd name="connsiteX290" fmla="*/ 893173 w 3859699"/>
              <a:gd name="connsiteY290" fmla="*/ 654487 h 3357396"/>
              <a:gd name="connsiteX291" fmla="*/ 769625 w 3859699"/>
              <a:gd name="connsiteY291" fmla="*/ 374961 h 3357396"/>
              <a:gd name="connsiteX292" fmla="*/ 701262 w 3859699"/>
              <a:gd name="connsiteY292" fmla="*/ 230822 h 3357396"/>
              <a:gd name="connsiteX293" fmla="*/ 693540 w 3859699"/>
              <a:gd name="connsiteY293" fmla="*/ 231441 h 3357396"/>
              <a:gd name="connsiteX294" fmla="*/ 233327 w 3859699"/>
              <a:gd name="connsiteY294" fmla="*/ 166165 h 3357396"/>
              <a:gd name="connsiteX295" fmla="*/ 229311 w 3859699"/>
              <a:gd name="connsiteY295" fmla="*/ 176461 h 3357396"/>
              <a:gd name="connsiteX296" fmla="*/ 840047 w 3859699"/>
              <a:gd name="connsiteY296" fmla="*/ 1042735 h 3357396"/>
              <a:gd name="connsiteX297" fmla="*/ 870934 w 3859699"/>
              <a:gd name="connsiteY297" fmla="*/ 1075886 h 3357396"/>
              <a:gd name="connsiteX298" fmla="*/ 404130 w 3859699"/>
              <a:gd name="connsiteY298" fmla="*/ 528880 h 3357396"/>
              <a:gd name="connsiteX299" fmla="*/ 232503 w 3859699"/>
              <a:gd name="connsiteY299" fmla="*/ 305466 h 3357396"/>
              <a:gd name="connsiteX300" fmla="*/ 221060 w 3859699"/>
              <a:gd name="connsiteY300" fmla="*/ 304286 h 3357396"/>
              <a:gd name="connsiteX301" fmla="*/ 218809 w 3859699"/>
              <a:gd name="connsiteY301" fmla="*/ 314011 h 3357396"/>
              <a:gd name="connsiteX302" fmla="*/ 1074890 w 3859699"/>
              <a:gd name="connsiteY302" fmla="*/ 1319481 h 3357396"/>
              <a:gd name="connsiteX303" fmla="*/ 196160 w 3859699"/>
              <a:gd name="connsiteY303" fmla="*/ 477814 h 3357396"/>
              <a:gd name="connsiteX304" fmla="*/ 83525 w 3859699"/>
              <a:gd name="connsiteY304" fmla="*/ 338103 h 3357396"/>
              <a:gd name="connsiteX305" fmla="*/ 74774 w 3859699"/>
              <a:gd name="connsiteY305" fmla="*/ 335529 h 3357396"/>
              <a:gd name="connsiteX306" fmla="*/ 64478 w 3859699"/>
              <a:gd name="connsiteY306" fmla="*/ 345825 h 3357396"/>
              <a:gd name="connsiteX307" fmla="*/ 438415 w 3859699"/>
              <a:gd name="connsiteY307" fmla="*/ 848456 h 3357396"/>
              <a:gd name="connsiteX308" fmla="*/ 521913 w 3859699"/>
              <a:gd name="connsiteY308" fmla="*/ 947501 h 3357396"/>
              <a:gd name="connsiteX309" fmla="*/ 343387 w 3859699"/>
              <a:gd name="connsiteY309" fmla="*/ 803362 h 3357396"/>
              <a:gd name="connsiteX310" fmla="*/ 59331 w 3859699"/>
              <a:gd name="connsiteY310" fmla="*/ 584477 h 3357396"/>
              <a:gd name="connsiteX311" fmla="*/ 49035 w 3859699"/>
              <a:gd name="connsiteY311" fmla="*/ 585918 h 3357396"/>
              <a:gd name="connsiteX312" fmla="*/ 49035 w 3859699"/>
              <a:gd name="connsiteY312" fmla="*/ 596214 h 3357396"/>
              <a:gd name="connsiteX313" fmla="*/ 1343606 w 3859699"/>
              <a:gd name="connsiteY313" fmla="*/ 1459811 h 3357396"/>
              <a:gd name="connsiteX314" fmla="*/ 1356784 w 3859699"/>
              <a:gd name="connsiteY314" fmla="*/ 1471856 h 3357396"/>
              <a:gd name="connsiteX315" fmla="*/ 1358329 w 3859699"/>
              <a:gd name="connsiteY315" fmla="*/ 1474018 h 3357396"/>
              <a:gd name="connsiteX316" fmla="*/ 39151 w 3859699"/>
              <a:gd name="connsiteY316" fmla="*/ 853089 h 3357396"/>
              <a:gd name="connsiteX317" fmla="*/ 14853 w 3859699"/>
              <a:gd name="connsiteY317" fmla="*/ 837544 h 3357396"/>
              <a:gd name="connsiteX318" fmla="*/ 5999 w 3859699"/>
              <a:gd name="connsiteY318" fmla="*/ 837544 h 3357396"/>
              <a:gd name="connsiteX319" fmla="*/ 234 w 3859699"/>
              <a:gd name="connsiteY319" fmla="*/ 851134 h 3357396"/>
              <a:gd name="connsiteX320" fmla="*/ 1236428 w 3859699"/>
              <a:gd name="connsiteY320" fmla="*/ 1489462 h 3357396"/>
              <a:gd name="connsiteX321" fmla="*/ 532826 w 3859699"/>
              <a:gd name="connsiteY321" fmla="*/ 1384035 h 3357396"/>
              <a:gd name="connsiteX322" fmla="*/ 384878 w 3859699"/>
              <a:gd name="connsiteY322" fmla="*/ 1345323 h 3357396"/>
              <a:gd name="connsiteX323" fmla="*/ 377054 w 3859699"/>
              <a:gd name="connsiteY323" fmla="*/ 1347485 h 3357396"/>
              <a:gd name="connsiteX324" fmla="*/ 374994 w 3859699"/>
              <a:gd name="connsiteY324" fmla="*/ 1355310 h 3357396"/>
              <a:gd name="connsiteX325" fmla="*/ 631766 w 3859699"/>
              <a:gd name="connsiteY325" fmla="*/ 1464753 h 3357396"/>
              <a:gd name="connsiteX326" fmla="*/ 771685 w 3859699"/>
              <a:gd name="connsiteY326" fmla="*/ 1514171 h 3357396"/>
              <a:gd name="connsiteX327" fmla="*/ 781979 w 3859699"/>
              <a:gd name="connsiteY327" fmla="*/ 1520246 h 3357396"/>
              <a:gd name="connsiteX328" fmla="*/ 453446 w 3859699"/>
              <a:gd name="connsiteY328" fmla="*/ 1533733 h 3357396"/>
              <a:gd name="connsiteX329" fmla="*/ 198527 w 3859699"/>
              <a:gd name="connsiteY329" fmla="*/ 1547941 h 3357396"/>
              <a:gd name="connsiteX330" fmla="*/ 198527 w 3859699"/>
              <a:gd name="connsiteY330" fmla="*/ 1558237 h 3357396"/>
              <a:gd name="connsiteX331" fmla="*/ 205014 w 3859699"/>
              <a:gd name="connsiteY331" fmla="*/ 1562253 h 3357396"/>
              <a:gd name="connsiteX332" fmla="*/ 937752 w 3859699"/>
              <a:gd name="connsiteY332" fmla="*/ 1578313 h 3357396"/>
              <a:gd name="connsiteX333" fmla="*/ 1291510 w 3859699"/>
              <a:gd name="connsiteY333" fmla="*/ 1584490 h 3357396"/>
              <a:gd name="connsiteX334" fmla="*/ 1281214 w 3859699"/>
              <a:gd name="connsiteY334" fmla="*/ 1586344 h 3357396"/>
              <a:gd name="connsiteX335" fmla="*/ 1190510 w 3859699"/>
              <a:gd name="connsiteY335" fmla="*/ 1609611 h 3357396"/>
              <a:gd name="connsiteX336" fmla="*/ 1186288 w 3859699"/>
              <a:gd name="connsiteY336" fmla="*/ 1615686 h 3357396"/>
              <a:gd name="connsiteX337" fmla="*/ 645357 w 3859699"/>
              <a:gd name="connsiteY337" fmla="*/ 1592933 h 3357396"/>
              <a:gd name="connsiteX338" fmla="*/ 635171 w 3859699"/>
              <a:gd name="connsiteY338" fmla="*/ 1598277 h 3357396"/>
              <a:gd name="connsiteX339" fmla="*/ 637841 w 3859699"/>
              <a:gd name="connsiteY339" fmla="*/ 1607038 h 3357396"/>
              <a:gd name="connsiteX340" fmla="*/ 1208630 w 3859699"/>
              <a:gd name="connsiteY340" fmla="*/ 1660679 h 3357396"/>
              <a:gd name="connsiteX341" fmla="*/ 296336 w 3859699"/>
              <a:gd name="connsiteY341" fmla="*/ 1765693 h 3357396"/>
              <a:gd name="connsiteX342" fmla="*/ 288821 w 3859699"/>
              <a:gd name="connsiteY342" fmla="*/ 1770326 h 3357396"/>
              <a:gd name="connsiteX343" fmla="*/ 290158 w 3859699"/>
              <a:gd name="connsiteY343" fmla="*/ 1788447 h 3357396"/>
              <a:gd name="connsiteX344" fmla="*/ 1306130 w 3859699"/>
              <a:gd name="connsiteY344" fmla="*/ 1694756 h 3357396"/>
              <a:gd name="connsiteX345" fmla="*/ 1464991 w 3859699"/>
              <a:gd name="connsiteY345" fmla="*/ 1671179 h 3357396"/>
              <a:gd name="connsiteX346" fmla="*/ 1082612 w 3859699"/>
              <a:gd name="connsiteY346" fmla="*/ 1815318 h 3357396"/>
              <a:gd name="connsiteX347" fmla="*/ 197189 w 3859699"/>
              <a:gd name="connsiteY347" fmla="*/ 2194712 h 3357396"/>
              <a:gd name="connsiteX348" fmla="*/ 193894 w 3859699"/>
              <a:gd name="connsiteY348" fmla="*/ 2205007 h 3357396"/>
              <a:gd name="connsiteX349" fmla="*/ 204190 w 3859699"/>
              <a:gd name="connsiteY349" fmla="*/ 2209537 h 3357396"/>
              <a:gd name="connsiteX350" fmla="*/ 1027016 w 3859699"/>
              <a:gd name="connsiteY350" fmla="*/ 1897683 h 3357396"/>
              <a:gd name="connsiteX351" fmla="*/ 1411557 w 3859699"/>
              <a:gd name="connsiteY351" fmla="*/ 1740263 h 3357396"/>
              <a:gd name="connsiteX352" fmla="*/ 987687 w 3859699"/>
              <a:gd name="connsiteY352" fmla="*/ 1956472 h 3357396"/>
              <a:gd name="connsiteX353" fmla="*/ 450254 w 3859699"/>
              <a:gd name="connsiteY353" fmla="*/ 2242483 h 3357396"/>
              <a:gd name="connsiteX354" fmla="*/ 448146 w 3859699"/>
              <a:gd name="connsiteY354" fmla="*/ 2253790 h 3357396"/>
              <a:gd name="connsiteX355" fmla="*/ 456741 w 3859699"/>
              <a:gd name="connsiteY355" fmla="*/ 2257104 h 3357396"/>
              <a:gd name="connsiteX356" fmla="*/ 932605 w 3859699"/>
              <a:gd name="connsiteY356" fmla="*/ 2025349 h 3357396"/>
              <a:gd name="connsiteX357" fmla="*/ 1600482 w 3859699"/>
              <a:gd name="connsiteY357" fmla="*/ 1713804 h 3357396"/>
              <a:gd name="connsiteX358" fmla="*/ 1695921 w 3859699"/>
              <a:gd name="connsiteY358" fmla="*/ 1723584 h 3357396"/>
              <a:gd name="connsiteX359" fmla="*/ 1929426 w 3859699"/>
              <a:gd name="connsiteY359" fmla="*/ 1782887 h 3357396"/>
              <a:gd name="connsiteX360" fmla="*/ 1961960 w 3859699"/>
              <a:gd name="connsiteY360" fmla="*/ 1860001 h 3357396"/>
              <a:gd name="connsiteX361" fmla="*/ 2053901 w 3859699"/>
              <a:gd name="connsiteY361" fmla="*/ 2064163 h 3357396"/>
              <a:gd name="connsiteX362" fmla="*/ 1902658 w 3859699"/>
              <a:gd name="connsiteY362" fmla="*/ 1994873 h 3357396"/>
              <a:gd name="connsiteX363" fmla="*/ 1691700 w 3859699"/>
              <a:gd name="connsiteY363" fmla="*/ 1913127 h 3357396"/>
              <a:gd name="connsiteX364" fmla="*/ 1682726 w 3859699"/>
              <a:gd name="connsiteY364" fmla="*/ 1920321 h 3357396"/>
              <a:gd name="connsiteX365" fmla="*/ 1685832 w 3859699"/>
              <a:gd name="connsiteY365" fmla="*/ 1927644 h 3357396"/>
              <a:gd name="connsiteX366" fmla="*/ 2036707 w 3859699"/>
              <a:gd name="connsiteY366" fmla="*/ 2094124 h 3357396"/>
              <a:gd name="connsiteX367" fmla="*/ 1211101 w 3859699"/>
              <a:gd name="connsiteY367" fmla="*/ 2345543 h 3357396"/>
              <a:gd name="connsiteX368" fmla="*/ 1211822 w 3859699"/>
              <a:gd name="connsiteY368" fmla="*/ 2355118 h 3357396"/>
              <a:gd name="connsiteX369" fmla="*/ 1221191 w 3859699"/>
              <a:gd name="connsiteY369" fmla="*/ 2357382 h 3357396"/>
              <a:gd name="connsiteX370" fmla="*/ 2035059 w 3859699"/>
              <a:gd name="connsiteY370" fmla="*/ 2144675 h 3357396"/>
              <a:gd name="connsiteX371" fmla="*/ 1368521 w 3859699"/>
              <a:gd name="connsiteY371" fmla="*/ 2622289 h 3357396"/>
              <a:gd name="connsiteX372" fmla="*/ 1366771 w 3859699"/>
              <a:gd name="connsiteY372" fmla="*/ 2630216 h 3357396"/>
              <a:gd name="connsiteX373" fmla="*/ 1372639 w 3859699"/>
              <a:gd name="connsiteY373" fmla="*/ 2635673 h 3357396"/>
              <a:gd name="connsiteX374" fmla="*/ 1693862 w 3859699"/>
              <a:gd name="connsiteY374" fmla="*/ 2410611 h 3357396"/>
              <a:gd name="connsiteX375" fmla="*/ 2110731 w 3859699"/>
              <a:gd name="connsiteY375" fmla="*/ 2164443 h 3357396"/>
              <a:gd name="connsiteX376" fmla="*/ 2110731 w 3859699"/>
              <a:gd name="connsiteY376" fmla="*/ 2169178 h 3357396"/>
              <a:gd name="connsiteX377" fmla="*/ 2056165 w 3859699"/>
              <a:gd name="connsiteY377" fmla="*/ 2194094 h 3357396"/>
              <a:gd name="connsiteX378" fmla="*/ 2006334 w 3859699"/>
              <a:gd name="connsiteY378" fmla="*/ 2223951 h 3357396"/>
              <a:gd name="connsiteX379" fmla="*/ 2009628 w 3859699"/>
              <a:gd name="connsiteY379" fmla="*/ 2238365 h 3357396"/>
              <a:gd name="connsiteX380" fmla="*/ 2035574 w 3859699"/>
              <a:gd name="connsiteY380" fmla="*/ 2238879 h 3357396"/>
              <a:gd name="connsiteX381" fmla="*/ 2070888 w 3859699"/>
              <a:gd name="connsiteY381" fmla="*/ 2232702 h 3357396"/>
              <a:gd name="connsiteX382" fmla="*/ 2076550 w 3859699"/>
              <a:gd name="connsiteY382" fmla="*/ 2246292 h 3357396"/>
              <a:gd name="connsiteX383" fmla="*/ 2149340 w 3859699"/>
              <a:gd name="connsiteY383" fmla="*/ 2213758 h 3357396"/>
              <a:gd name="connsiteX384" fmla="*/ 2163651 w 3859699"/>
              <a:gd name="connsiteY384" fmla="*/ 2203463 h 3357396"/>
              <a:gd name="connsiteX385" fmla="*/ 2187125 w 3859699"/>
              <a:gd name="connsiteY385" fmla="*/ 2207170 h 3357396"/>
              <a:gd name="connsiteX386" fmla="*/ 2188052 w 3859699"/>
              <a:gd name="connsiteY386" fmla="*/ 2186579 h 3357396"/>
              <a:gd name="connsiteX387" fmla="*/ 2188052 w 3859699"/>
              <a:gd name="connsiteY387" fmla="*/ 2153529 h 3357396"/>
              <a:gd name="connsiteX388" fmla="*/ 2263210 w 3859699"/>
              <a:gd name="connsiteY388" fmla="*/ 2138600 h 3357396"/>
              <a:gd name="connsiteX389" fmla="*/ 2216056 w 3859699"/>
              <a:gd name="connsiteY389" fmla="*/ 2173194 h 3357396"/>
              <a:gd name="connsiteX390" fmla="*/ 2220483 w 3859699"/>
              <a:gd name="connsiteY390" fmla="*/ 2186063 h 3357396"/>
              <a:gd name="connsiteX391" fmla="*/ 2274227 w 3859699"/>
              <a:gd name="connsiteY391" fmla="*/ 2184211 h 3357396"/>
              <a:gd name="connsiteX392" fmla="*/ 2260430 w 3859699"/>
              <a:gd name="connsiteY392" fmla="*/ 2209022 h 3357396"/>
              <a:gd name="connsiteX393" fmla="*/ 2340735 w 3859699"/>
              <a:gd name="connsiteY393" fmla="*/ 2173708 h 3357396"/>
              <a:gd name="connsiteX394" fmla="*/ 2537382 w 3859699"/>
              <a:gd name="connsiteY394" fmla="*/ 2068076 h 3357396"/>
              <a:gd name="connsiteX395" fmla="*/ 1780037 w 3859699"/>
              <a:gd name="connsiteY395" fmla="*/ 2626407 h 3357396"/>
              <a:gd name="connsiteX396" fmla="*/ 1780964 w 3859699"/>
              <a:gd name="connsiteY396" fmla="*/ 2636703 h 3357396"/>
              <a:gd name="connsiteX397" fmla="*/ 1791259 w 3859699"/>
              <a:gd name="connsiteY397" fmla="*/ 2637732 h 3357396"/>
              <a:gd name="connsiteX398" fmla="*/ 2055958 w 3859699"/>
              <a:gd name="connsiteY398" fmla="*/ 2441189 h 3357396"/>
              <a:gd name="connsiteX399" fmla="*/ 2614290 w 3859699"/>
              <a:gd name="connsiteY399" fmla="*/ 2080842 h 3357396"/>
              <a:gd name="connsiteX400" fmla="*/ 2123087 w 3859699"/>
              <a:gd name="connsiteY400" fmla="*/ 2544145 h 3357396"/>
              <a:gd name="connsiteX401" fmla="*/ 2031662 w 3859699"/>
              <a:gd name="connsiteY401" fmla="*/ 2615287 h 3357396"/>
              <a:gd name="connsiteX402" fmla="*/ 2029911 w 3859699"/>
              <a:gd name="connsiteY402" fmla="*/ 2623833 h 3357396"/>
              <a:gd name="connsiteX403" fmla="*/ 2037015 w 3859699"/>
              <a:gd name="connsiteY403" fmla="*/ 2628981 h 3357396"/>
              <a:gd name="connsiteX404" fmla="*/ 2038148 w 3859699"/>
              <a:gd name="connsiteY404" fmla="*/ 2628981 h 3357396"/>
              <a:gd name="connsiteX405" fmla="*/ 2041649 w 3859699"/>
              <a:gd name="connsiteY405" fmla="*/ 2631555 h 3357396"/>
              <a:gd name="connsiteX406" fmla="*/ 2048031 w 3859699"/>
              <a:gd name="connsiteY406" fmla="*/ 2631555 h 3357396"/>
              <a:gd name="connsiteX407" fmla="*/ 2362460 w 3859699"/>
              <a:gd name="connsiteY407" fmla="*/ 2418332 h 3357396"/>
              <a:gd name="connsiteX408" fmla="*/ 2426705 w 3859699"/>
              <a:gd name="connsiteY408" fmla="*/ 2364692 h 3357396"/>
              <a:gd name="connsiteX409" fmla="*/ 2277418 w 3859699"/>
              <a:gd name="connsiteY409" fmla="*/ 2678914 h 3357396"/>
              <a:gd name="connsiteX410" fmla="*/ 2280684 w 3859699"/>
              <a:gd name="connsiteY410" fmla="*/ 2689944 h 3357396"/>
              <a:gd name="connsiteX411" fmla="*/ 2289567 w 3859699"/>
              <a:gd name="connsiteY411" fmla="*/ 2689211 h 3357396"/>
              <a:gd name="connsiteX412" fmla="*/ 2307173 w 3859699"/>
              <a:gd name="connsiteY412" fmla="*/ 2674487 h 3357396"/>
              <a:gd name="connsiteX413" fmla="*/ 2149238 w 3859699"/>
              <a:gd name="connsiteY413" fmla="*/ 2867325 h 3357396"/>
              <a:gd name="connsiteX414" fmla="*/ 2150575 w 3859699"/>
              <a:gd name="connsiteY414" fmla="*/ 2877621 h 3357396"/>
              <a:gd name="connsiteX415" fmla="*/ 2173535 w 3859699"/>
              <a:gd name="connsiteY415" fmla="*/ 2886269 h 3357396"/>
              <a:gd name="connsiteX416" fmla="*/ 2245605 w 3859699"/>
              <a:gd name="connsiteY416" fmla="*/ 2820273 h 3357396"/>
              <a:gd name="connsiteX417" fmla="*/ 2224293 w 3859699"/>
              <a:gd name="connsiteY417" fmla="*/ 2887607 h 3357396"/>
              <a:gd name="connsiteX418" fmla="*/ 2117425 w 3859699"/>
              <a:gd name="connsiteY418" fmla="*/ 3348748 h 3357396"/>
              <a:gd name="connsiteX419" fmla="*/ 2123910 w 3859699"/>
              <a:gd name="connsiteY419" fmla="*/ 3357396 h 3357396"/>
              <a:gd name="connsiteX420" fmla="*/ 2126897 w 3859699"/>
              <a:gd name="connsiteY420" fmla="*/ 3357396 h 3357396"/>
              <a:gd name="connsiteX421" fmla="*/ 2134618 w 3859699"/>
              <a:gd name="connsiteY421" fmla="*/ 3351836 h 3357396"/>
              <a:gd name="connsiteX422" fmla="*/ 2193405 w 3859699"/>
              <a:gd name="connsiteY422" fmla="*/ 3161161 h 3357396"/>
              <a:gd name="connsiteX423" fmla="*/ 2554885 w 3859699"/>
              <a:gd name="connsiteY423" fmla="*/ 2464972 h 3357396"/>
              <a:gd name="connsiteX424" fmla="*/ 2688728 w 3859699"/>
              <a:gd name="connsiteY424" fmla="*/ 2265236 h 3357396"/>
              <a:gd name="connsiteX425" fmla="*/ 2691507 w 3859699"/>
              <a:gd name="connsiteY425" fmla="*/ 2259883 h 3357396"/>
              <a:gd name="connsiteX426" fmla="*/ 2591228 w 3859699"/>
              <a:gd name="connsiteY426" fmla="*/ 2523245 h 3357396"/>
              <a:gd name="connsiteX427" fmla="*/ 2584022 w 3859699"/>
              <a:gd name="connsiteY427" fmla="*/ 2532023 h 3357396"/>
              <a:gd name="connsiteX428" fmla="*/ 2588551 w 3859699"/>
              <a:gd name="connsiteY428" fmla="*/ 2538483 h 3357396"/>
              <a:gd name="connsiteX429" fmla="*/ 2601112 w 3859699"/>
              <a:gd name="connsiteY429" fmla="*/ 2538482 h 3357396"/>
              <a:gd name="connsiteX430" fmla="*/ 2612540 w 3859699"/>
              <a:gd name="connsiteY430" fmla="*/ 2529629 h 3357396"/>
              <a:gd name="connsiteX431" fmla="*/ 2437000 w 3859699"/>
              <a:gd name="connsiteY431" fmla="*/ 2812346 h 3357396"/>
              <a:gd name="connsiteX432" fmla="*/ 2267226 w 3859699"/>
              <a:gd name="connsiteY432" fmla="*/ 3100109 h 3357396"/>
              <a:gd name="connsiteX433" fmla="*/ 2271855 w 3859699"/>
              <a:gd name="connsiteY433" fmla="*/ 3110639 h 3357396"/>
              <a:gd name="connsiteX434" fmla="*/ 2281537 w 3859699"/>
              <a:gd name="connsiteY434" fmla="*/ 3107624 h 3357396"/>
              <a:gd name="connsiteX435" fmla="*/ 2340839 w 3859699"/>
              <a:gd name="connsiteY435" fmla="*/ 3024023 h 3357396"/>
              <a:gd name="connsiteX436" fmla="*/ 2756781 w 3859699"/>
              <a:gd name="connsiteY436" fmla="*/ 2176591 h 3357396"/>
              <a:gd name="connsiteX437" fmla="*/ 2756782 w 3859699"/>
              <a:gd name="connsiteY437" fmla="*/ 2174532 h 3357396"/>
              <a:gd name="connsiteX438" fmla="*/ 2759047 w 3859699"/>
              <a:gd name="connsiteY438" fmla="*/ 2132217 h 3357396"/>
              <a:gd name="connsiteX439" fmla="*/ 3492712 w 3859699"/>
              <a:gd name="connsiteY439" fmla="*/ 2296948 h 3357396"/>
              <a:gd name="connsiteX440" fmla="*/ 3844205 w 3859699"/>
              <a:gd name="connsiteY440" fmla="*/ 2387754 h 3357396"/>
              <a:gd name="connsiteX441" fmla="*/ 3845336 w 3859699"/>
              <a:gd name="connsiteY441" fmla="*/ 2302713 h 3357396"/>
              <a:gd name="connsiteX442" fmla="*/ 3841218 w 3859699"/>
              <a:gd name="connsiteY442" fmla="*/ 2298388 h 3357396"/>
              <a:gd name="connsiteX443" fmla="*/ 3492299 w 3859699"/>
              <a:gd name="connsiteY443" fmla="*/ 2224878 h 3357396"/>
              <a:gd name="connsiteX444" fmla="*/ 3181784 w 3859699"/>
              <a:gd name="connsiteY444" fmla="*/ 2090520 h 3357396"/>
              <a:gd name="connsiteX445" fmla="*/ 3227086 w 3859699"/>
              <a:gd name="connsiteY445" fmla="*/ 1968620 h 3357396"/>
              <a:gd name="connsiteX446" fmla="*/ 3542337 w 3859699"/>
              <a:gd name="connsiteY446" fmla="*/ 671372 h 3357396"/>
              <a:gd name="connsiteX447" fmla="*/ 3534596 w 3859699"/>
              <a:gd name="connsiteY447" fmla="*/ 662864 h 3357396"/>
              <a:gd name="connsiteX448" fmla="*/ 3526276 w 3859699"/>
              <a:gd name="connsiteY448" fmla="*/ 669210 h 3357396"/>
              <a:gd name="connsiteX449" fmla="*/ 3469857 w 3859699"/>
              <a:gd name="connsiteY449" fmla="*/ 943073 h 3357396"/>
              <a:gd name="connsiteX450" fmla="*/ 3175710 w 3859699"/>
              <a:gd name="connsiteY450" fmla="*/ 1935469 h 3357396"/>
              <a:gd name="connsiteX451" fmla="*/ 3122379 w 3859699"/>
              <a:gd name="connsiteY451" fmla="*/ 2086196 h 3357396"/>
              <a:gd name="connsiteX452" fmla="*/ 3012422 w 3859699"/>
              <a:gd name="connsiteY452" fmla="*/ 2051911 h 3357396"/>
              <a:gd name="connsiteX453" fmla="*/ 2941692 w 3859699"/>
              <a:gd name="connsiteY453" fmla="*/ 2025966 h 3357396"/>
              <a:gd name="connsiteX454" fmla="*/ 3107348 w 3859699"/>
              <a:gd name="connsiteY454" fmla="*/ 1826849 h 3357396"/>
              <a:gd name="connsiteX455" fmla="*/ 3372357 w 3859699"/>
              <a:gd name="connsiteY455" fmla="*/ 1030483 h 3357396"/>
              <a:gd name="connsiteX456" fmla="*/ 3364120 w 3859699"/>
              <a:gd name="connsiteY456" fmla="*/ 1024820 h 3357396"/>
              <a:gd name="connsiteX457" fmla="*/ 3356604 w 3859699"/>
              <a:gd name="connsiteY457" fmla="*/ 1031307 h 3357396"/>
              <a:gd name="connsiteX458" fmla="*/ 3024365 w 3859699"/>
              <a:gd name="connsiteY458" fmla="*/ 1868958 h 3357396"/>
              <a:gd name="connsiteX459" fmla="*/ 2896390 w 3859699"/>
              <a:gd name="connsiteY459" fmla="*/ 2002184 h 3357396"/>
              <a:gd name="connsiteX460" fmla="*/ 2896906 w 3859699"/>
              <a:gd name="connsiteY460" fmla="*/ 2001257 h 3357396"/>
              <a:gd name="connsiteX461" fmla="*/ 3435366 w 3859699"/>
              <a:gd name="connsiteY461" fmla="*/ 796669 h 3357396"/>
              <a:gd name="connsiteX462" fmla="*/ 3448235 w 3859699"/>
              <a:gd name="connsiteY462" fmla="*/ 741382 h 3357396"/>
              <a:gd name="connsiteX463" fmla="*/ 3467283 w 3859699"/>
              <a:gd name="connsiteY463" fmla="*/ 677549 h 3357396"/>
              <a:gd name="connsiteX464" fmla="*/ 3465326 w 3859699"/>
              <a:gd name="connsiteY464" fmla="*/ 666327 h 3357396"/>
              <a:gd name="connsiteX465" fmla="*/ 3456575 w 3859699"/>
              <a:gd name="connsiteY465" fmla="*/ 659841 h 3357396"/>
              <a:gd name="connsiteX466" fmla="*/ 3445456 w 3859699"/>
              <a:gd name="connsiteY466" fmla="*/ 661076 h 3357396"/>
              <a:gd name="connsiteX467" fmla="*/ 3368033 w 3859699"/>
              <a:gd name="connsiteY467" fmla="*/ 820968 h 3357396"/>
              <a:gd name="connsiteX468" fmla="*/ 3363399 w 3859699"/>
              <a:gd name="connsiteY468" fmla="*/ 834043 h 3357396"/>
              <a:gd name="connsiteX469" fmla="*/ 2859841 w 3859699"/>
              <a:gd name="connsiteY469" fmla="*/ 1951014 h 3357396"/>
              <a:gd name="connsiteX470" fmla="*/ 2857164 w 3859699"/>
              <a:gd name="connsiteY470" fmla="*/ 1943498 h 3357396"/>
              <a:gd name="connsiteX471" fmla="*/ 2862312 w 3859699"/>
              <a:gd name="connsiteY471" fmla="*/ 1940513 h 3357396"/>
              <a:gd name="connsiteX472" fmla="*/ 2970210 w 3859699"/>
              <a:gd name="connsiteY472" fmla="*/ 1694344 h 3357396"/>
              <a:gd name="connsiteX473" fmla="*/ 3097257 w 3859699"/>
              <a:gd name="connsiteY473" fmla="*/ 1436233 h 3357396"/>
              <a:gd name="connsiteX474" fmla="*/ 3099419 w 3859699"/>
              <a:gd name="connsiteY474" fmla="*/ 1428100 h 3357396"/>
              <a:gd name="connsiteX475" fmla="*/ 3093242 w 3859699"/>
              <a:gd name="connsiteY475" fmla="*/ 1422437 h 3357396"/>
              <a:gd name="connsiteX476" fmla="*/ 3063694 w 3859699"/>
              <a:gd name="connsiteY476" fmla="*/ 1427174 h 3357396"/>
              <a:gd name="connsiteX477" fmla="*/ 3047633 w 3859699"/>
              <a:gd name="connsiteY477" fmla="*/ 1452501 h 3357396"/>
              <a:gd name="connsiteX478" fmla="*/ 3041558 w 3859699"/>
              <a:gd name="connsiteY478" fmla="*/ 1455384 h 3357396"/>
              <a:gd name="connsiteX479" fmla="*/ 3041558 w 3859699"/>
              <a:gd name="connsiteY479" fmla="*/ 1452191 h 3357396"/>
              <a:gd name="connsiteX480" fmla="*/ 3028895 w 3859699"/>
              <a:gd name="connsiteY480" fmla="*/ 1432527 h 3357396"/>
              <a:gd name="connsiteX481" fmla="*/ 3017615 w 3859699"/>
              <a:gd name="connsiteY481" fmla="*/ 1434775 h 3357396"/>
              <a:gd name="connsiteX482" fmla="*/ 3016746 w 3859699"/>
              <a:gd name="connsiteY482" fmla="*/ 1442102 h 3357396"/>
              <a:gd name="connsiteX483" fmla="*/ 3000170 w 3859699"/>
              <a:gd name="connsiteY483" fmla="*/ 1482461 h 3357396"/>
              <a:gd name="connsiteX484" fmla="*/ 2990390 w 3859699"/>
              <a:gd name="connsiteY484" fmla="*/ 1494404 h 3357396"/>
              <a:gd name="connsiteX485" fmla="*/ 3003259 w 3859699"/>
              <a:gd name="connsiteY485" fmla="*/ 1454045 h 3357396"/>
              <a:gd name="connsiteX486" fmla="*/ 3046912 w 3859699"/>
              <a:gd name="connsiteY486" fmla="*/ 1323188 h 3357396"/>
              <a:gd name="connsiteX487" fmla="*/ 3049795 w 3859699"/>
              <a:gd name="connsiteY487" fmla="*/ 1317010 h 3357396"/>
              <a:gd name="connsiteX488" fmla="*/ 3093654 w 3859699"/>
              <a:gd name="connsiteY488" fmla="*/ 1223114 h 3357396"/>
              <a:gd name="connsiteX489" fmla="*/ 3228732 w 3859699"/>
              <a:gd name="connsiteY489" fmla="*/ 917231 h 3357396"/>
              <a:gd name="connsiteX490" fmla="*/ 3228732 w 3859699"/>
              <a:gd name="connsiteY490" fmla="*/ 913628 h 3357396"/>
              <a:gd name="connsiteX491" fmla="*/ 3217511 w 3859699"/>
              <a:gd name="connsiteY491" fmla="*/ 899317 h 3357396"/>
              <a:gd name="connsiteX492" fmla="*/ 3127630 w 3859699"/>
              <a:gd name="connsiteY492" fmla="*/ 1053752 h 3357396"/>
              <a:gd name="connsiteX493" fmla="*/ 3045780 w 3859699"/>
              <a:gd name="connsiteY493" fmla="*/ 1218481 h 3357396"/>
              <a:gd name="connsiteX494" fmla="*/ 3044648 w 3859699"/>
              <a:gd name="connsiteY494" fmla="*/ 1221055 h 3357396"/>
              <a:gd name="connsiteX495" fmla="*/ 2962797 w 3859699"/>
              <a:gd name="connsiteY495" fmla="*/ 1362518 h 3357396"/>
              <a:gd name="connsiteX496" fmla="*/ 3138647 w 3859699"/>
              <a:gd name="connsiteY496" fmla="*/ 592920 h 3357396"/>
              <a:gd name="connsiteX497" fmla="*/ 3131851 w 3859699"/>
              <a:gd name="connsiteY497" fmla="*/ 584477 h 3357396"/>
              <a:gd name="connsiteX498" fmla="*/ 3122688 w 3859699"/>
              <a:gd name="connsiteY498" fmla="*/ 590139 h 3357396"/>
              <a:gd name="connsiteX499" fmla="*/ 3064312 w 3859699"/>
              <a:gd name="connsiteY499" fmla="*/ 888713 h 3357396"/>
              <a:gd name="connsiteX500" fmla="*/ 2900096 w 3859699"/>
              <a:gd name="connsiteY500" fmla="*/ 1408642 h 3357396"/>
              <a:gd name="connsiteX501" fmla="*/ 3000170 w 3859699"/>
              <a:gd name="connsiteY501" fmla="*/ 578814 h 3357396"/>
              <a:gd name="connsiteX502" fmla="*/ 3000170 w 3859699"/>
              <a:gd name="connsiteY502" fmla="*/ 576035 h 3357396"/>
              <a:gd name="connsiteX503" fmla="*/ 2987198 w 3859699"/>
              <a:gd name="connsiteY503" fmla="*/ 563062 h 3357396"/>
              <a:gd name="connsiteX504" fmla="*/ 2948794 w 3859699"/>
              <a:gd name="connsiteY504" fmla="*/ 812010 h 3357396"/>
              <a:gd name="connsiteX505" fmla="*/ 2877961 w 3859699"/>
              <a:gd name="connsiteY505" fmla="*/ 1278092 h 3357396"/>
              <a:gd name="connsiteX506" fmla="*/ 2831528 w 3859699"/>
              <a:gd name="connsiteY506" fmla="*/ 1118923 h 3357396"/>
              <a:gd name="connsiteX507" fmla="*/ 2827615 w 3859699"/>
              <a:gd name="connsiteY507" fmla="*/ 1113364 h 3357396"/>
              <a:gd name="connsiteX508" fmla="*/ 2821438 w 3859699"/>
              <a:gd name="connsiteY508" fmla="*/ 1042528 h 3357396"/>
              <a:gd name="connsiteX509" fmla="*/ 2789934 w 3859699"/>
              <a:gd name="connsiteY509" fmla="*/ 918981 h 3357396"/>
              <a:gd name="connsiteX510" fmla="*/ 2782726 w 3859699"/>
              <a:gd name="connsiteY510" fmla="*/ 918981 h 3357396"/>
              <a:gd name="connsiteX511" fmla="*/ 2767798 w 3859699"/>
              <a:gd name="connsiteY511" fmla="*/ 923511 h 3357396"/>
              <a:gd name="connsiteX512" fmla="*/ 2767798 w 3859699"/>
              <a:gd name="connsiteY512" fmla="*/ 879343 h 3357396"/>
              <a:gd name="connsiteX513" fmla="*/ 2768622 w 3859699"/>
              <a:gd name="connsiteY513" fmla="*/ 827248 h 3357396"/>
              <a:gd name="connsiteX514" fmla="*/ 2760179 w 3859699"/>
              <a:gd name="connsiteY514" fmla="*/ 821276 h 3357396"/>
              <a:gd name="connsiteX515" fmla="*/ 2732381 w 3859699"/>
              <a:gd name="connsiteY515" fmla="*/ 789256 h 3357396"/>
              <a:gd name="connsiteX516" fmla="*/ 2727439 w 3859699"/>
              <a:gd name="connsiteY516" fmla="*/ 782771 h 3357396"/>
              <a:gd name="connsiteX517" fmla="*/ 2719409 w 3859699"/>
              <a:gd name="connsiteY517" fmla="*/ 783800 h 3357396"/>
              <a:gd name="connsiteX518" fmla="*/ 2690170 w 3859699"/>
              <a:gd name="connsiteY518" fmla="*/ 968606 h 3357396"/>
              <a:gd name="connsiteX519" fmla="*/ 2694700 w 3859699"/>
              <a:gd name="connsiteY519" fmla="*/ 971592 h 3357396"/>
              <a:gd name="connsiteX520" fmla="*/ 2704995 w 3859699"/>
              <a:gd name="connsiteY520" fmla="*/ 972210 h 3357396"/>
              <a:gd name="connsiteX521" fmla="*/ 2677299 w 3859699"/>
              <a:gd name="connsiteY521" fmla="*/ 1084226 h 3357396"/>
              <a:gd name="connsiteX522" fmla="*/ 2658252 w 3859699"/>
              <a:gd name="connsiteY522" fmla="*/ 972107 h 3357396"/>
              <a:gd name="connsiteX523" fmla="*/ 2652899 w 3859699"/>
              <a:gd name="connsiteY523" fmla="*/ 882328 h 3357396"/>
              <a:gd name="connsiteX524" fmla="*/ 2657326 w 3859699"/>
              <a:gd name="connsiteY524" fmla="*/ 877181 h 3357396"/>
              <a:gd name="connsiteX525" fmla="*/ 2654855 w 3859699"/>
              <a:gd name="connsiteY525" fmla="*/ 843205 h 3357396"/>
              <a:gd name="connsiteX526" fmla="*/ 2651251 w 3859699"/>
              <a:gd name="connsiteY526" fmla="*/ 829513 h 3357396"/>
              <a:gd name="connsiteX527" fmla="*/ 2651252 w 3859699"/>
              <a:gd name="connsiteY527" fmla="*/ 824261 h 3357396"/>
              <a:gd name="connsiteX528" fmla="*/ 2643736 w 3859699"/>
              <a:gd name="connsiteY528" fmla="*/ 815922 h 3357396"/>
              <a:gd name="connsiteX529" fmla="*/ 2638588 w 3859699"/>
              <a:gd name="connsiteY529" fmla="*/ 815923 h 3357396"/>
              <a:gd name="connsiteX530" fmla="*/ 2609864 w 3859699"/>
              <a:gd name="connsiteY530" fmla="*/ 831983 h 3357396"/>
              <a:gd name="connsiteX531" fmla="*/ 2625616 w 3859699"/>
              <a:gd name="connsiteY531" fmla="*/ 876358 h 3357396"/>
              <a:gd name="connsiteX532" fmla="*/ 2625616 w 3859699"/>
              <a:gd name="connsiteY532" fmla="*/ 914863 h 3357396"/>
              <a:gd name="connsiteX533" fmla="*/ 2624586 w 3859699"/>
              <a:gd name="connsiteY533" fmla="*/ 966341 h 3357396"/>
              <a:gd name="connsiteX534" fmla="*/ 2611099 w 3859699"/>
              <a:gd name="connsiteY534" fmla="*/ 1028115 h 3357396"/>
              <a:gd name="connsiteX535" fmla="*/ 2581962 w 3859699"/>
              <a:gd name="connsiteY535" fmla="*/ 1072901 h 3357396"/>
              <a:gd name="connsiteX536" fmla="*/ 2576712 w 3859699"/>
              <a:gd name="connsiteY536" fmla="*/ 1076917 h 3357396"/>
              <a:gd name="connsiteX537" fmla="*/ 2554164 w 3859699"/>
              <a:gd name="connsiteY537" fmla="*/ 1204068 h 3357396"/>
              <a:gd name="connsiteX538" fmla="*/ 2534705 w 3859699"/>
              <a:gd name="connsiteY538" fmla="*/ 1315981 h 3357396"/>
              <a:gd name="connsiteX539" fmla="*/ 2370696 w 3859699"/>
              <a:gd name="connsiteY539" fmla="*/ 520747 h 3357396"/>
              <a:gd name="connsiteX540" fmla="*/ 2363900 w 3859699"/>
              <a:gd name="connsiteY540" fmla="*/ 513540 h 3357396"/>
              <a:gd name="connsiteX541" fmla="*/ 2350619 w 3859699"/>
              <a:gd name="connsiteY541" fmla="*/ 517864 h 3357396"/>
              <a:gd name="connsiteX542" fmla="*/ 2382330 w 3859699"/>
              <a:gd name="connsiteY542" fmla="*/ 849177 h 3357396"/>
              <a:gd name="connsiteX543" fmla="*/ 2423512 w 3859699"/>
              <a:gd name="connsiteY543" fmla="*/ 1145382 h 3357396"/>
              <a:gd name="connsiteX544" fmla="*/ 2375535 w 3859699"/>
              <a:gd name="connsiteY544" fmla="*/ 1069092 h 3357396"/>
              <a:gd name="connsiteX545" fmla="*/ 2355973 w 3859699"/>
              <a:gd name="connsiteY545" fmla="*/ 1025232 h 3357396"/>
              <a:gd name="connsiteX546" fmla="*/ 2319116 w 3859699"/>
              <a:gd name="connsiteY546" fmla="*/ 965106 h 3357396"/>
              <a:gd name="connsiteX547" fmla="*/ 2263210 w 3859699"/>
              <a:gd name="connsiteY547" fmla="*/ 733043 h 3357396"/>
              <a:gd name="connsiteX548" fmla="*/ 2241280 w 3859699"/>
              <a:gd name="connsiteY548" fmla="*/ 605789 h 3357396"/>
              <a:gd name="connsiteX549" fmla="*/ 2236235 w 3859699"/>
              <a:gd name="connsiteY549" fmla="*/ 599921 h 3357396"/>
              <a:gd name="connsiteX550" fmla="*/ 2228514 w 3859699"/>
              <a:gd name="connsiteY550" fmla="*/ 600950 h 3357396"/>
              <a:gd name="connsiteX551" fmla="*/ 2234485 w 3859699"/>
              <a:gd name="connsiteY551" fmla="*/ 767430 h 3357396"/>
              <a:gd name="connsiteX552" fmla="*/ 2247766 w 3859699"/>
              <a:gd name="connsiteY552" fmla="*/ 827351 h 3357396"/>
              <a:gd name="connsiteX553" fmla="*/ 2208335 w 3859699"/>
              <a:gd name="connsiteY553" fmla="*/ 734690 h 3357396"/>
              <a:gd name="connsiteX554" fmla="*/ 2124631 w 3859699"/>
              <a:gd name="connsiteY554" fmla="*/ 571710 h 3357396"/>
              <a:gd name="connsiteX555" fmla="*/ 2114335 w 3859699"/>
              <a:gd name="connsiteY555" fmla="*/ 570577 h 3357396"/>
              <a:gd name="connsiteX556" fmla="*/ 2110938 w 3859699"/>
              <a:gd name="connsiteY556" fmla="*/ 580049 h 3357396"/>
              <a:gd name="connsiteX557" fmla="*/ 2437412 w 3859699"/>
              <a:gd name="connsiteY557" fmla="*/ 1329365 h 3357396"/>
              <a:gd name="connsiteX558" fmla="*/ 2543046 w 3859699"/>
              <a:gd name="connsiteY558" fmla="*/ 1546911 h 3357396"/>
              <a:gd name="connsiteX559" fmla="*/ 2371417 w 3859699"/>
              <a:gd name="connsiteY559" fmla="*/ 1295698 h 3357396"/>
              <a:gd name="connsiteX560" fmla="*/ 2280198 w 3859699"/>
              <a:gd name="connsiteY560" fmla="*/ 1172151 h 3357396"/>
              <a:gd name="connsiteX561" fmla="*/ 2269903 w 3859699"/>
              <a:gd name="connsiteY561" fmla="*/ 1190683 h 3357396"/>
              <a:gd name="connsiteX562" fmla="*/ 2270520 w 3859699"/>
              <a:gd name="connsiteY562" fmla="*/ 1194080 h 3357396"/>
              <a:gd name="connsiteX563" fmla="*/ 2354223 w 3859699"/>
              <a:gd name="connsiteY563" fmla="*/ 1355515 h 3357396"/>
              <a:gd name="connsiteX564" fmla="*/ 2396641 w 3859699"/>
              <a:gd name="connsiteY564" fmla="*/ 1431498 h 3357396"/>
              <a:gd name="connsiteX565" fmla="*/ 2224498 w 3859699"/>
              <a:gd name="connsiteY565" fmla="*/ 1229806 h 3357396"/>
              <a:gd name="connsiteX566" fmla="*/ 2148723 w 3859699"/>
              <a:gd name="connsiteY566" fmla="*/ 1122527 h 3357396"/>
              <a:gd name="connsiteX567" fmla="*/ 2142031 w 3859699"/>
              <a:gd name="connsiteY567" fmla="*/ 1119541 h 3357396"/>
              <a:gd name="connsiteX568" fmla="*/ 2135751 w 3859699"/>
              <a:gd name="connsiteY568" fmla="*/ 1123041 h 3357396"/>
              <a:gd name="connsiteX569" fmla="*/ 2214512 w 3859699"/>
              <a:gd name="connsiteY569" fmla="*/ 1294153 h 3357396"/>
              <a:gd name="connsiteX570" fmla="*/ 2093436 w 3859699"/>
              <a:gd name="connsiteY570" fmla="*/ 1162164 h 3357396"/>
              <a:gd name="connsiteX571" fmla="*/ 1972256 w 3859699"/>
              <a:gd name="connsiteY571" fmla="*/ 987139 h 3357396"/>
              <a:gd name="connsiteX572" fmla="*/ 1965359 w 3859699"/>
              <a:gd name="connsiteY572" fmla="*/ 980859 h 3357396"/>
              <a:gd name="connsiteX573" fmla="*/ 1957122 w 3859699"/>
              <a:gd name="connsiteY573" fmla="*/ 985080 h 3357396"/>
              <a:gd name="connsiteX574" fmla="*/ 2129985 w 3859699"/>
              <a:gd name="connsiteY574" fmla="*/ 1257707 h 3357396"/>
              <a:gd name="connsiteX575" fmla="*/ 2261254 w 3859699"/>
              <a:gd name="connsiteY575" fmla="*/ 1428100 h 3357396"/>
              <a:gd name="connsiteX576" fmla="*/ 2254974 w 3859699"/>
              <a:gd name="connsiteY576" fmla="*/ 1435616 h 3357396"/>
              <a:gd name="connsiteX577" fmla="*/ 2023528 w 3859699"/>
              <a:gd name="connsiteY577" fmla="*/ 1246588 h 3357396"/>
              <a:gd name="connsiteX578" fmla="*/ 1858799 w 3859699"/>
              <a:gd name="connsiteY578" fmla="*/ 1105126 h 3357396"/>
              <a:gd name="connsiteX579" fmla="*/ 1848502 w 3859699"/>
              <a:gd name="connsiteY579" fmla="*/ 1105744 h 3357396"/>
              <a:gd name="connsiteX580" fmla="*/ 1846444 w 3859699"/>
              <a:gd name="connsiteY580" fmla="*/ 1115421 h 3357396"/>
              <a:gd name="connsiteX581" fmla="*/ 2055239 w 3859699"/>
              <a:gd name="connsiteY581" fmla="*/ 1314334 h 3357396"/>
              <a:gd name="connsiteX582" fmla="*/ 2219350 w 3859699"/>
              <a:gd name="connsiteY582" fmla="*/ 1461046 h 3357396"/>
              <a:gd name="connsiteX583" fmla="*/ 2204216 w 3859699"/>
              <a:gd name="connsiteY583" fmla="*/ 1607861 h 3357396"/>
              <a:gd name="connsiteX584" fmla="*/ 2196700 w 3859699"/>
              <a:gd name="connsiteY584" fmla="*/ 1646161 h 3357396"/>
              <a:gd name="connsiteX585" fmla="*/ 2195671 w 3859699"/>
              <a:gd name="connsiteY585" fmla="*/ 1694653 h 3357396"/>
              <a:gd name="connsiteX586" fmla="*/ 2193405 w 3859699"/>
              <a:gd name="connsiteY586" fmla="*/ 1778769 h 3357396"/>
              <a:gd name="connsiteX587" fmla="*/ 1978330 w 3859699"/>
              <a:gd name="connsiteY587" fmla="*/ 1739440 h 3357396"/>
              <a:gd name="connsiteX588" fmla="*/ 1942398 w 3859699"/>
              <a:gd name="connsiteY588" fmla="*/ 1613112 h 3357396"/>
              <a:gd name="connsiteX589" fmla="*/ 1938281 w 3859699"/>
              <a:gd name="connsiteY589" fmla="*/ 1606008 h 3357396"/>
              <a:gd name="connsiteX590" fmla="*/ 1930147 w 3859699"/>
              <a:gd name="connsiteY590" fmla="*/ 1606008 h 3357396"/>
              <a:gd name="connsiteX591" fmla="*/ 1906982 w 3859699"/>
              <a:gd name="connsiteY591" fmla="*/ 1678078 h 3357396"/>
              <a:gd name="connsiteX592" fmla="*/ 1801864 w 3859699"/>
              <a:gd name="connsiteY592" fmla="*/ 1623820 h 3357396"/>
              <a:gd name="connsiteX593" fmla="*/ 1792289 w 3859699"/>
              <a:gd name="connsiteY593" fmla="*/ 1629071 h 3357396"/>
              <a:gd name="connsiteX594" fmla="*/ 1915836 w 3859699"/>
              <a:gd name="connsiteY594" fmla="*/ 1702375 h 3357396"/>
              <a:gd name="connsiteX595" fmla="*/ 1915836 w 3859699"/>
              <a:gd name="connsiteY595" fmla="*/ 1707935 h 3357396"/>
              <a:gd name="connsiteX596" fmla="*/ 1841296 w 3859699"/>
              <a:gd name="connsiteY596" fmla="*/ 1679519 h 3357396"/>
              <a:gd name="connsiteX597" fmla="*/ 1878669 w 3859699"/>
              <a:gd name="connsiteY597" fmla="*/ 1712259 h 3357396"/>
              <a:gd name="connsiteX598" fmla="*/ 1832647 w 3859699"/>
              <a:gd name="connsiteY598" fmla="*/ 1696403 h 3357396"/>
              <a:gd name="connsiteX599" fmla="*/ 1796716 w 3859699"/>
              <a:gd name="connsiteY599" fmla="*/ 1697845 h 3357396"/>
              <a:gd name="connsiteX600" fmla="*/ 1739267 w 3859699"/>
              <a:gd name="connsiteY600" fmla="*/ 1690741 h 3357396"/>
              <a:gd name="connsiteX601" fmla="*/ 1681919 w 3859699"/>
              <a:gd name="connsiteY601" fmla="*/ 1690740 h 3357396"/>
              <a:gd name="connsiteX602" fmla="*/ 1666786 w 3859699"/>
              <a:gd name="connsiteY602" fmla="*/ 1654604 h 3357396"/>
              <a:gd name="connsiteX603" fmla="*/ 1665858 w 3859699"/>
              <a:gd name="connsiteY603" fmla="*/ 1653368 h 3357396"/>
              <a:gd name="connsiteX604" fmla="*/ 1677698 w 3859699"/>
              <a:gd name="connsiteY604" fmla="*/ 1617952 h 3357396"/>
              <a:gd name="connsiteX605" fmla="*/ 1633942 w 3859699"/>
              <a:gd name="connsiteY605" fmla="*/ 1576769 h 3357396"/>
              <a:gd name="connsiteX606" fmla="*/ 1630029 w 3859699"/>
              <a:gd name="connsiteY606" fmla="*/ 1573165 h 3357396"/>
              <a:gd name="connsiteX607" fmla="*/ 1655151 w 3859699"/>
              <a:gd name="connsiteY607" fmla="*/ 1583461 h 3357396"/>
              <a:gd name="connsiteX608" fmla="*/ 1686037 w 3859699"/>
              <a:gd name="connsiteY608" fmla="*/ 1627526 h 3357396"/>
              <a:gd name="connsiteX609" fmla="*/ 1690053 w 3859699"/>
              <a:gd name="connsiteY609" fmla="*/ 1633601 h 3357396"/>
              <a:gd name="connsiteX610" fmla="*/ 1697363 w 3859699"/>
              <a:gd name="connsiteY610" fmla="*/ 1633601 h 3357396"/>
              <a:gd name="connsiteX611" fmla="*/ 1720631 w 3859699"/>
              <a:gd name="connsiteY611" fmla="*/ 1636174 h 3357396"/>
              <a:gd name="connsiteX612" fmla="*/ 1751518 w 3859699"/>
              <a:gd name="connsiteY612" fmla="*/ 1673856 h 3357396"/>
              <a:gd name="connsiteX613" fmla="*/ 1760372 w 3859699"/>
              <a:gd name="connsiteY613" fmla="*/ 1680239 h 3357396"/>
              <a:gd name="connsiteX614" fmla="*/ 1767579 w 3859699"/>
              <a:gd name="connsiteY614" fmla="*/ 1672209 h 3357396"/>
              <a:gd name="connsiteX615" fmla="*/ 1828528 w 3859699"/>
              <a:gd name="connsiteY615" fmla="*/ 254193 h 3357396"/>
              <a:gd name="connsiteX616" fmla="*/ 1828529 w 3859699"/>
              <a:gd name="connsiteY616" fmla="*/ 250178 h 3357396"/>
              <a:gd name="connsiteX617" fmla="*/ 1818234 w 3859699"/>
              <a:gd name="connsiteY617" fmla="*/ 243383 h 3357396"/>
              <a:gd name="connsiteX618" fmla="*/ 1720116 w 3859699"/>
              <a:gd name="connsiteY618" fmla="*/ 823644 h 3357396"/>
              <a:gd name="connsiteX619" fmla="*/ 1666682 w 3859699"/>
              <a:gd name="connsiteY619" fmla="*/ 1199434 h 3357396"/>
              <a:gd name="connsiteX620" fmla="*/ 1692318 w 3859699"/>
              <a:gd name="connsiteY620" fmla="*/ 659532 h 3357396"/>
              <a:gd name="connsiteX621" fmla="*/ 1705085 w 3859699"/>
              <a:gd name="connsiteY621" fmla="*/ 36647 h 3357396"/>
              <a:gd name="connsiteX622" fmla="*/ 1695307 w 3859699"/>
              <a:gd name="connsiteY622" fmla="*/ 30589 h 3357396"/>
              <a:gd name="connsiteX623" fmla="*/ 1689127 w 3859699"/>
              <a:gd name="connsiteY623" fmla="*/ 39735 h 3357396"/>
              <a:gd name="connsiteX624" fmla="*/ 1657519 w 3859699"/>
              <a:gd name="connsiteY624" fmla="*/ 463915 h 3357396"/>
              <a:gd name="connsiteX625" fmla="*/ 1626632 w 3859699"/>
              <a:gd name="connsiteY625" fmla="*/ 811496 h 3357396"/>
              <a:gd name="connsiteX626" fmla="*/ 1632192 w 3859699"/>
              <a:gd name="connsiteY626" fmla="*/ 819114 h 3357396"/>
              <a:gd name="connsiteX627" fmla="*/ 1635486 w 3859699"/>
              <a:gd name="connsiteY627" fmla="*/ 819114 h 3357396"/>
              <a:gd name="connsiteX628" fmla="*/ 1630133 w 3859699"/>
              <a:gd name="connsiteY628" fmla="*/ 844957 h 3357396"/>
              <a:gd name="connsiteX629" fmla="*/ 1622823 w 3859699"/>
              <a:gd name="connsiteY629" fmla="*/ 469475 h 3357396"/>
              <a:gd name="connsiteX630" fmla="*/ 1607071 w 3859699"/>
              <a:gd name="connsiteY630" fmla="*/ 55179 h 3357396"/>
              <a:gd name="connsiteX631" fmla="*/ 1598525 w 3859699"/>
              <a:gd name="connsiteY631" fmla="*/ 49311 h 3357396"/>
              <a:gd name="connsiteX632" fmla="*/ 1591113 w 3859699"/>
              <a:gd name="connsiteY632" fmla="*/ 56620 h 3357396"/>
              <a:gd name="connsiteX633" fmla="*/ 1581331 w 3859699"/>
              <a:gd name="connsiteY633" fmla="*/ 331102 h 3357396"/>
              <a:gd name="connsiteX634" fmla="*/ 1578552 w 3859699"/>
              <a:gd name="connsiteY634" fmla="*/ 503142 h 3357396"/>
              <a:gd name="connsiteX635" fmla="*/ 1574433 w 3859699"/>
              <a:gd name="connsiteY635" fmla="*/ 255120 h 3357396"/>
              <a:gd name="connsiteX636" fmla="*/ 1569388 w 3859699"/>
              <a:gd name="connsiteY636" fmla="*/ 7305 h 3357396"/>
              <a:gd name="connsiteX637" fmla="*/ 1560468 w 3859699"/>
              <a:gd name="connsiteY637" fmla="*/ 42 h 3357396"/>
              <a:gd name="connsiteX638" fmla="*/ 1553430 w 3859699"/>
              <a:gd name="connsiteY638" fmla="*/ 6070 h 3357396"/>
              <a:gd name="connsiteX639" fmla="*/ 1510806 w 3859699"/>
              <a:gd name="connsiteY639" fmla="*/ 604554 h 3357396"/>
              <a:gd name="connsiteX640" fmla="*/ 1467977 w 3859699"/>
              <a:gd name="connsiteY640" fmla="*/ 275094 h 3357396"/>
              <a:gd name="connsiteX641" fmla="*/ 1459431 w 3859699"/>
              <a:gd name="connsiteY641" fmla="*/ 268607 h 3357396"/>
              <a:gd name="connsiteX642" fmla="*/ 1451916 w 3859699"/>
              <a:gd name="connsiteY642" fmla="*/ 276329 h 3357396"/>
              <a:gd name="connsiteX643" fmla="*/ 1471272 w 3859699"/>
              <a:gd name="connsiteY643" fmla="*/ 814379 h 3357396"/>
              <a:gd name="connsiteX644" fmla="*/ 1483420 w 3859699"/>
              <a:gd name="connsiteY644" fmla="*/ 898699 h 3357396"/>
              <a:gd name="connsiteX645" fmla="*/ 1474875 w 3859699"/>
              <a:gd name="connsiteY645" fmla="*/ 896949 h 3357396"/>
              <a:gd name="connsiteX646" fmla="*/ 1469624 w 3859699"/>
              <a:gd name="connsiteY646" fmla="*/ 904876 h 3357396"/>
              <a:gd name="connsiteX647" fmla="*/ 1475801 w 3859699"/>
              <a:gd name="connsiteY647" fmla="*/ 1056016 h 3357396"/>
              <a:gd name="connsiteX648" fmla="*/ 1534486 w 3859699"/>
              <a:gd name="connsiteY648" fmla="*/ 1466709 h 3357396"/>
              <a:gd name="connsiteX649" fmla="*/ 1375110 w 3859699"/>
              <a:gd name="connsiteY649" fmla="*/ 1231556 h 3357396"/>
              <a:gd name="connsiteX650" fmla="*/ 1069124 w 3859699"/>
              <a:gd name="connsiteY650" fmla="*/ 524762 h 3357396"/>
              <a:gd name="connsiteX651" fmla="*/ 1057902 w 3859699"/>
              <a:gd name="connsiteY651" fmla="*/ 529499 h 3357396"/>
              <a:gd name="connsiteX652" fmla="*/ 1263815 w 3859699"/>
              <a:gd name="connsiteY652" fmla="*/ 1103376 h 3357396"/>
              <a:gd name="connsiteX653" fmla="*/ 925398 w 3859699"/>
              <a:gd name="connsiteY653" fmla="*/ 342015 h 3357396"/>
              <a:gd name="connsiteX654" fmla="*/ 916853 w 3859699"/>
              <a:gd name="connsiteY654" fmla="*/ 335735 h 3357396"/>
              <a:gd name="connsiteX655" fmla="*/ 895541 w 3859699"/>
              <a:gd name="connsiteY655" fmla="*/ 350251 h 3357396"/>
              <a:gd name="connsiteX656" fmla="*/ 1062329 w 3859699"/>
              <a:gd name="connsiteY656" fmla="*/ 825498 h 3357396"/>
              <a:gd name="connsiteX657" fmla="*/ 1373669 w 3859699"/>
              <a:gd name="connsiteY657" fmla="*/ 1396183 h 3357396"/>
              <a:gd name="connsiteX658" fmla="*/ 511925 w 3859699"/>
              <a:gd name="connsiteY658" fmla="*/ 327807 h 3357396"/>
              <a:gd name="connsiteX659" fmla="*/ 500738 w 3859699"/>
              <a:gd name="connsiteY659" fmla="*/ 325133 h 3357396"/>
              <a:gd name="connsiteX660" fmla="*/ 497204 w 3859699"/>
              <a:gd name="connsiteY660" fmla="*/ 334396 h 3357396"/>
              <a:gd name="connsiteX661" fmla="*/ 1125236 w 3859699"/>
              <a:gd name="connsiteY661" fmla="*/ 1205406 h 3357396"/>
              <a:gd name="connsiteX662" fmla="*/ 1265462 w 3859699"/>
              <a:gd name="connsiteY662" fmla="*/ 1352118 h 3357396"/>
              <a:gd name="connsiteX663" fmla="*/ 296026 w 3859699"/>
              <a:gd name="connsiteY663" fmla="*/ 244207 h 3357396"/>
              <a:gd name="connsiteX664" fmla="*/ 243622 w 3859699"/>
              <a:gd name="connsiteY664" fmla="*/ 168740 h 3357396"/>
              <a:gd name="connsiteX665" fmla="*/ 233327 w 3859699"/>
              <a:gd name="connsiteY665" fmla="*/ 166165 h 335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Lst>
            <a:rect l="l" t="t" r="r" b="b"/>
            <a:pathLst>
              <a:path w="3859699" h="3357396">
                <a:moveTo>
                  <a:pt x="2669063" y="2093712"/>
                </a:moveTo>
                <a:cubicBezTo>
                  <a:pt x="2686571" y="2096503"/>
                  <a:pt x="2703658" y="2101484"/>
                  <a:pt x="2719923" y="2108537"/>
                </a:cubicBezTo>
                <a:cubicBezTo>
                  <a:pt x="2707362" y="2117763"/>
                  <a:pt x="2694302" y="2126287"/>
                  <a:pt x="2680800" y="2134071"/>
                </a:cubicBezTo>
                <a:lnTo>
                  <a:pt x="2681005" y="2134071"/>
                </a:lnTo>
                <a:cubicBezTo>
                  <a:pt x="2679618" y="2134895"/>
                  <a:pt x="2678507" y="2136114"/>
                  <a:pt x="2677815" y="2137571"/>
                </a:cubicBezTo>
                <a:cubicBezTo>
                  <a:pt x="2565901" y="2370561"/>
                  <a:pt x="2508451" y="2432026"/>
                  <a:pt x="2466445" y="2477326"/>
                </a:cubicBezTo>
                <a:cubicBezTo>
                  <a:pt x="2457385" y="2487004"/>
                  <a:pt x="2448840" y="2496167"/>
                  <a:pt x="2440500" y="2506155"/>
                </a:cubicBezTo>
                <a:cubicBezTo>
                  <a:pt x="2434941" y="2511095"/>
                  <a:pt x="2422998" y="2523657"/>
                  <a:pt x="2392831" y="2555470"/>
                </a:cubicBezTo>
                <a:lnTo>
                  <a:pt x="2363284" y="2586356"/>
                </a:lnTo>
                <a:cubicBezTo>
                  <a:pt x="2385934" y="2547234"/>
                  <a:pt x="2423203" y="2480724"/>
                  <a:pt x="2459753" y="2414318"/>
                </a:cubicBezTo>
                <a:cubicBezTo>
                  <a:pt x="2515040" y="2313832"/>
                  <a:pt x="2533058" y="2280475"/>
                  <a:pt x="2536867" y="2267296"/>
                </a:cubicBezTo>
                <a:cubicBezTo>
                  <a:pt x="2563122" y="2216745"/>
                  <a:pt x="2633029" y="2125217"/>
                  <a:pt x="2669063" y="2093712"/>
                </a:cubicBezTo>
                <a:close/>
                <a:moveTo>
                  <a:pt x="2772328" y="1912818"/>
                </a:moveTo>
                <a:lnTo>
                  <a:pt x="2772530" y="1912892"/>
                </a:lnTo>
                <a:lnTo>
                  <a:pt x="2772534" y="1912818"/>
                </a:lnTo>
                <a:close/>
                <a:moveTo>
                  <a:pt x="2245215" y="1880963"/>
                </a:moveTo>
                <a:cubicBezTo>
                  <a:pt x="2253069" y="1877903"/>
                  <a:pt x="2263158" y="1875342"/>
                  <a:pt x="2276388" y="1873797"/>
                </a:cubicBezTo>
                <a:cubicBezTo>
                  <a:pt x="2345781" y="1875650"/>
                  <a:pt x="2363181" y="1909729"/>
                  <a:pt x="2393347" y="1926202"/>
                </a:cubicBezTo>
                <a:cubicBezTo>
                  <a:pt x="2421951" y="1940258"/>
                  <a:pt x="2452122" y="1950868"/>
                  <a:pt x="2483227" y="1957809"/>
                </a:cubicBezTo>
                <a:cubicBezTo>
                  <a:pt x="2542632" y="1974488"/>
                  <a:pt x="2562504" y="1990446"/>
                  <a:pt x="2601318" y="2019583"/>
                </a:cubicBezTo>
                <a:cubicBezTo>
                  <a:pt x="2593803" y="2022261"/>
                  <a:pt x="2532029" y="2031629"/>
                  <a:pt x="2524410" y="2034203"/>
                </a:cubicBezTo>
                <a:lnTo>
                  <a:pt x="2524410" y="2034099"/>
                </a:lnTo>
                <a:lnTo>
                  <a:pt x="2520086" y="2035644"/>
                </a:lnTo>
                <a:cubicBezTo>
                  <a:pt x="2410643" y="2073018"/>
                  <a:pt x="2259504" y="2115538"/>
                  <a:pt x="2152738" y="2108846"/>
                </a:cubicBezTo>
                <a:cubicBezTo>
                  <a:pt x="2153458" y="2103493"/>
                  <a:pt x="2154488" y="2097109"/>
                  <a:pt x="2155724" y="2089696"/>
                </a:cubicBezTo>
                <a:cubicBezTo>
                  <a:pt x="2156145" y="2088251"/>
                  <a:pt x="2156420" y="2086769"/>
                  <a:pt x="2156548" y="2085270"/>
                </a:cubicBezTo>
                <a:cubicBezTo>
                  <a:pt x="2167565" y="2025246"/>
                  <a:pt x="2194436" y="1916318"/>
                  <a:pt x="2210496" y="1907979"/>
                </a:cubicBezTo>
                <a:cubicBezTo>
                  <a:pt x="2218219" y="1903808"/>
                  <a:pt x="2221654" y="1890141"/>
                  <a:pt x="2245215" y="1880963"/>
                </a:cubicBezTo>
                <a:close/>
                <a:moveTo>
                  <a:pt x="2934484" y="1597669"/>
                </a:moveTo>
                <a:lnTo>
                  <a:pt x="2934690" y="1597669"/>
                </a:lnTo>
                <a:cubicBezTo>
                  <a:pt x="2932940" y="1624643"/>
                  <a:pt x="2916364" y="1685593"/>
                  <a:pt x="2894640" y="1741808"/>
                </a:cubicBezTo>
                <a:cubicBezTo>
                  <a:pt x="2885786" y="1754573"/>
                  <a:pt x="2858606" y="1827570"/>
                  <a:pt x="2847487" y="1880284"/>
                </a:cubicBezTo>
                <a:cubicBezTo>
                  <a:pt x="2845530" y="1768988"/>
                  <a:pt x="2910186" y="1641631"/>
                  <a:pt x="2934484" y="1597669"/>
                </a:cubicBezTo>
                <a:close/>
                <a:moveTo>
                  <a:pt x="1963298" y="1789167"/>
                </a:moveTo>
                <a:cubicBezTo>
                  <a:pt x="2042987" y="1806360"/>
                  <a:pt x="2104658" y="1817789"/>
                  <a:pt x="2158914" y="1835395"/>
                </a:cubicBezTo>
                <a:cubicBezTo>
                  <a:pt x="2178786" y="1832924"/>
                  <a:pt x="2187949" y="1849191"/>
                  <a:pt x="2170961" y="1901596"/>
                </a:cubicBezTo>
                <a:lnTo>
                  <a:pt x="2147487" y="2055515"/>
                </a:lnTo>
                <a:cubicBezTo>
                  <a:pt x="2152429" y="2112449"/>
                  <a:pt x="2142339" y="2079195"/>
                  <a:pt x="2136059" y="2082592"/>
                </a:cubicBezTo>
                <a:lnTo>
                  <a:pt x="2136059" y="2082489"/>
                </a:lnTo>
                <a:cubicBezTo>
                  <a:pt x="2128337" y="2086711"/>
                  <a:pt x="2109909" y="2109979"/>
                  <a:pt x="2101466" y="2103081"/>
                </a:cubicBezTo>
                <a:cubicBezTo>
                  <a:pt x="2065225" y="2007023"/>
                  <a:pt x="1978536" y="1857119"/>
                  <a:pt x="1963298" y="1789167"/>
                </a:cubicBezTo>
                <a:close/>
                <a:moveTo>
                  <a:pt x="2803936" y="1468253"/>
                </a:moveTo>
                <a:cubicBezTo>
                  <a:pt x="2803832" y="1469385"/>
                  <a:pt x="2803832" y="1470724"/>
                  <a:pt x="2803833" y="1471753"/>
                </a:cubicBezTo>
                <a:lnTo>
                  <a:pt x="2805377" y="1469694"/>
                </a:lnTo>
                <a:close/>
                <a:moveTo>
                  <a:pt x="2801053" y="1431703"/>
                </a:moveTo>
                <a:cubicBezTo>
                  <a:pt x="2802906" y="1459707"/>
                  <a:pt x="2811349" y="1467224"/>
                  <a:pt x="2818041" y="1465370"/>
                </a:cubicBezTo>
                <a:cubicBezTo>
                  <a:pt x="2801156" y="1493477"/>
                  <a:pt x="2788184" y="1495330"/>
                  <a:pt x="2801053" y="1431703"/>
                </a:cubicBezTo>
                <a:close/>
                <a:moveTo>
                  <a:pt x="3002126" y="1352736"/>
                </a:moveTo>
                <a:cubicBezTo>
                  <a:pt x="3005421" y="1512420"/>
                  <a:pt x="2780564" y="1684255"/>
                  <a:pt x="2821644" y="1933718"/>
                </a:cubicBezTo>
                <a:cubicBezTo>
                  <a:pt x="2821373" y="2112990"/>
                  <a:pt x="2790678" y="1942276"/>
                  <a:pt x="2777006" y="1914522"/>
                </a:cubicBezTo>
                <a:lnTo>
                  <a:pt x="2772530" y="1912892"/>
                </a:lnTo>
                <a:lnTo>
                  <a:pt x="2771823" y="1925735"/>
                </a:lnTo>
                <a:cubicBezTo>
                  <a:pt x="2775291" y="1961371"/>
                  <a:pt x="2807295" y="2025039"/>
                  <a:pt x="2713335" y="1897477"/>
                </a:cubicBezTo>
                <a:cubicBezTo>
                  <a:pt x="2637662" y="1826540"/>
                  <a:pt x="2394170" y="1614657"/>
                  <a:pt x="2393347" y="1575224"/>
                </a:cubicBezTo>
                <a:cubicBezTo>
                  <a:pt x="2393346" y="1558340"/>
                  <a:pt x="2468093" y="1609611"/>
                  <a:pt x="2550149" y="1660060"/>
                </a:cubicBezTo>
                <a:lnTo>
                  <a:pt x="2548295" y="1657487"/>
                </a:lnTo>
                <a:cubicBezTo>
                  <a:pt x="2645486" y="1715759"/>
                  <a:pt x="2809702" y="2061692"/>
                  <a:pt x="2734337" y="1748705"/>
                </a:cubicBezTo>
                <a:cubicBezTo>
                  <a:pt x="2783654" y="1709068"/>
                  <a:pt x="2695626" y="1744484"/>
                  <a:pt x="2700568" y="1686932"/>
                </a:cubicBezTo>
                <a:cubicBezTo>
                  <a:pt x="2673181" y="1677769"/>
                  <a:pt x="2633028" y="1691874"/>
                  <a:pt x="2555194" y="1586755"/>
                </a:cubicBezTo>
                <a:cubicBezTo>
                  <a:pt x="2581035" y="1590462"/>
                  <a:pt x="2704892" y="1734703"/>
                  <a:pt x="2683476" y="1653676"/>
                </a:cubicBezTo>
                <a:cubicBezTo>
                  <a:pt x="2698920" y="1674268"/>
                  <a:pt x="2708290" y="1706391"/>
                  <a:pt x="2746075" y="1691359"/>
                </a:cubicBezTo>
                <a:cubicBezTo>
                  <a:pt x="2705510" y="1629585"/>
                  <a:pt x="2681521" y="1608273"/>
                  <a:pt x="2681315" y="1518804"/>
                </a:cubicBezTo>
                <a:cubicBezTo>
                  <a:pt x="2690478" y="1502434"/>
                  <a:pt x="2706230" y="1476077"/>
                  <a:pt x="2706230" y="1476077"/>
                </a:cubicBezTo>
                <a:cubicBezTo>
                  <a:pt x="2706662" y="1476475"/>
                  <a:pt x="2707042" y="1476924"/>
                  <a:pt x="2707362" y="1477416"/>
                </a:cubicBezTo>
                <a:cubicBezTo>
                  <a:pt x="2780667" y="1377857"/>
                  <a:pt x="2777477" y="1552162"/>
                  <a:pt x="2786640" y="1636895"/>
                </a:cubicBezTo>
                <a:cubicBezTo>
                  <a:pt x="2810216" y="1586550"/>
                  <a:pt x="2909363" y="1485138"/>
                  <a:pt x="2807230" y="1544235"/>
                </a:cubicBezTo>
                <a:cubicBezTo>
                  <a:pt x="2896082" y="1455074"/>
                  <a:pt x="2854900" y="1578828"/>
                  <a:pt x="2794875" y="1632263"/>
                </a:cubicBezTo>
                <a:cubicBezTo>
                  <a:pt x="2772122" y="1659443"/>
                  <a:pt x="2763989" y="1668708"/>
                  <a:pt x="2756164" y="1691771"/>
                </a:cubicBezTo>
                <a:cubicBezTo>
                  <a:pt x="2771252" y="1683318"/>
                  <a:pt x="2785461" y="1673385"/>
                  <a:pt x="2798582" y="1662119"/>
                </a:cubicBezTo>
                <a:cubicBezTo>
                  <a:pt x="2803936" y="1709891"/>
                  <a:pt x="2849339" y="1638543"/>
                  <a:pt x="2865298" y="1627733"/>
                </a:cubicBezTo>
                <a:cubicBezTo>
                  <a:pt x="2846148" y="1570797"/>
                  <a:pt x="2968253" y="1394434"/>
                  <a:pt x="3002126" y="1352736"/>
                </a:cubicBezTo>
                <a:close/>
                <a:moveTo>
                  <a:pt x="1695510" y="1723996"/>
                </a:moveTo>
                <a:cubicBezTo>
                  <a:pt x="1609129" y="1823349"/>
                  <a:pt x="1164256" y="2129232"/>
                  <a:pt x="1075096" y="2194506"/>
                </a:cubicBezTo>
                <a:cubicBezTo>
                  <a:pt x="982436" y="2262251"/>
                  <a:pt x="886892" y="2332262"/>
                  <a:pt x="797115" y="2390123"/>
                </a:cubicBezTo>
                <a:lnTo>
                  <a:pt x="802673" y="2399697"/>
                </a:lnTo>
                <a:cubicBezTo>
                  <a:pt x="982023" y="2307860"/>
                  <a:pt x="1633531" y="1853103"/>
                  <a:pt x="1710232" y="1728629"/>
                </a:cubicBezTo>
                <a:cubicBezTo>
                  <a:pt x="1705084" y="1728629"/>
                  <a:pt x="1700761" y="1724201"/>
                  <a:pt x="1695510" y="1723996"/>
                </a:cubicBezTo>
                <a:close/>
                <a:moveTo>
                  <a:pt x="2541294" y="1460737"/>
                </a:moveTo>
                <a:cubicBezTo>
                  <a:pt x="2585462" y="1462384"/>
                  <a:pt x="2636940" y="1511598"/>
                  <a:pt x="2655267" y="1557516"/>
                </a:cubicBezTo>
                <a:cubicBezTo>
                  <a:pt x="2659591" y="1568326"/>
                  <a:pt x="2664739" y="1586344"/>
                  <a:pt x="2658047" y="1599213"/>
                </a:cubicBezTo>
                <a:cubicBezTo>
                  <a:pt x="2652946" y="1590876"/>
                  <a:pt x="2646631" y="1583346"/>
                  <a:pt x="2639309" y="1576872"/>
                </a:cubicBezTo>
                <a:cubicBezTo>
                  <a:pt x="2638382" y="1576254"/>
                  <a:pt x="2622528" y="1574194"/>
                  <a:pt x="2622528" y="1574194"/>
                </a:cubicBezTo>
                <a:cubicBezTo>
                  <a:pt x="2616906" y="1562654"/>
                  <a:pt x="2607645" y="1553284"/>
                  <a:pt x="2596171" y="1547529"/>
                </a:cubicBezTo>
                <a:lnTo>
                  <a:pt x="2582992" y="1539498"/>
                </a:lnTo>
                <a:lnTo>
                  <a:pt x="2588140" y="1554016"/>
                </a:lnTo>
                <a:cubicBezTo>
                  <a:pt x="2592463" y="1566370"/>
                  <a:pt x="2624483" y="1583152"/>
                  <a:pt x="2624483" y="1583152"/>
                </a:cubicBezTo>
                <a:cubicBezTo>
                  <a:pt x="2619156" y="1586628"/>
                  <a:pt x="2612468" y="1587282"/>
                  <a:pt x="2606569" y="1584903"/>
                </a:cubicBezTo>
                <a:cubicBezTo>
                  <a:pt x="2576197" y="1573680"/>
                  <a:pt x="2546339" y="1499551"/>
                  <a:pt x="2541294" y="1460840"/>
                </a:cubicBezTo>
                <a:close/>
                <a:moveTo>
                  <a:pt x="2263004" y="1472885"/>
                </a:moveTo>
                <a:cubicBezTo>
                  <a:pt x="2272373" y="1472062"/>
                  <a:pt x="2307069" y="1486992"/>
                  <a:pt x="2408173" y="1662017"/>
                </a:cubicBezTo>
                <a:lnTo>
                  <a:pt x="2410437" y="1664487"/>
                </a:lnTo>
                <a:cubicBezTo>
                  <a:pt x="2459444" y="1705052"/>
                  <a:pt x="2507525" y="1764869"/>
                  <a:pt x="2558488" y="1828085"/>
                </a:cubicBezTo>
                <a:cubicBezTo>
                  <a:pt x="2596951" y="1877631"/>
                  <a:pt x="2637948" y="1925158"/>
                  <a:pt x="2681315" y="1970473"/>
                </a:cubicBezTo>
                <a:cubicBezTo>
                  <a:pt x="2586697" y="1934541"/>
                  <a:pt x="2460988" y="1915906"/>
                  <a:pt x="2384287" y="1873900"/>
                </a:cubicBezTo>
                <a:cubicBezTo>
                  <a:pt x="2380683" y="1871841"/>
                  <a:pt x="2312217" y="1830042"/>
                  <a:pt x="2293891" y="1830041"/>
                </a:cubicBezTo>
                <a:cubicBezTo>
                  <a:pt x="2291170" y="1829987"/>
                  <a:pt x="2288450" y="1830159"/>
                  <a:pt x="2285757" y="1830556"/>
                </a:cubicBezTo>
                <a:cubicBezTo>
                  <a:pt x="2285414" y="1825289"/>
                  <a:pt x="2284233" y="1820110"/>
                  <a:pt x="2282257" y="1815216"/>
                </a:cubicBezTo>
                <a:cubicBezTo>
                  <a:pt x="2281323" y="1812738"/>
                  <a:pt x="2279254" y="1810860"/>
                  <a:pt x="2276698" y="1810171"/>
                </a:cubicBezTo>
                <a:cubicBezTo>
                  <a:pt x="2265269" y="1807288"/>
                  <a:pt x="2256106" y="1805228"/>
                  <a:pt x="2248075" y="1803478"/>
                </a:cubicBezTo>
                <a:cubicBezTo>
                  <a:pt x="2223057" y="1798021"/>
                  <a:pt x="2223057" y="1797301"/>
                  <a:pt x="2223468" y="1792565"/>
                </a:cubicBezTo>
                <a:cubicBezTo>
                  <a:pt x="2223881" y="1787829"/>
                  <a:pt x="2225837" y="1742322"/>
                  <a:pt x="2227278" y="1707009"/>
                </a:cubicBezTo>
                <a:cubicBezTo>
                  <a:pt x="2228307" y="1683843"/>
                  <a:pt x="2229131" y="1664487"/>
                  <a:pt x="2229131" y="1663664"/>
                </a:cubicBezTo>
                <a:cubicBezTo>
                  <a:pt x="2229852" y="1660472"/>
                  <a:pt x="2230470" y="1655118"/>
                  <a:pt x="2231603" y="1645851"/>
                </a:cubicBezTo>
                <a:cubicBezTo>
                  <a:pt x="2247973" y="1510671"/>
                  <a:pt x="2258166" y="1479064"/>
                  <a:pt x="2263004" y="1472885"/>
                </a:cubicBezTo>
                <a:close/>
                <a:moveTo>
                  <a:pt x="2654441" y="1313317"/>
                </a:moveTo>
                <a:cubicBezTo>
                  <a:pt x="2668769" y="1302146"/>
                  <a:pt x="2685780" y="1333419"/>
                  <a:pt x="2723424" y="1392683"/>
                </a:cubicBezTo>
                <a:cubicBezTo>
                  <a:pt x="2723633" y="1404583"/>
                  <a:pt x="2720026" y="1416237"/>
                  <a:pt x="2713128" y="1425937"/>
                </a:cubicBezTo>
                <a:cubicBezTo>
                  <a:pt x="2710952" y="1432938"/>
                  <a:pt x="2704598" y="1437807"/>
                  <a:pt x="2697274" y="1438087"/>
                </a:cubicBezTo>
                <a:cubicBezTo>
                  <a:pt x="2689346" y="1439939"/>
                  <a:pt x="2681314" y="1435513"/>
                  <a:pt x="2675446" y="1420276"/>
                </a:cubicBezTo>
                <a:cubicBezTo>
                  <a:pt x="2676991" y="1425218"/>
                  <a:pt x="2671933" y="1444580"/>
                  <a:pt x="2676387" y="1450651"/>
                </a:cubicBezTo>
                <a:lnTo>
                  <a:pt x="2684546" y="1451260"/>
                </a:lnTo>
                <a:lnTo>
                  <a:pt x="2684610" y="1451162"/>
                </a:lnTo>
                <a:lnTo>
                  <a:pt x="2684609" y="1451265"/>
                </a:lnTo>
                <a:lnTo>
                  <a:pt x="2684546" y="1451260"/>
                </a:lnTo>
                <a:lnTo>
                  <a:pt x="2667146" y="1477957"/>
                </a:lnTo>
                <a:cubicBezTo>
                  <a:pt x="2664765" y="1488149"/>
                  <a:pt x="2666901" y="1499706"/>
                  <a:pt x="2676784" y="1512936"/>
                </a:cubicBezTo>
                <a:cubicBezTo>
                  <a:pt x="2629116" y="1500169"/>
                  <a:pt x="2620776" y="1452089"/>
                  <a:pt x="2620262" y="1411833"/>
                </a:cubicBezTo>
                <a:cubicBezTo>
                  <a:pt x="2621909" y="1404935"/>
                  <a:pt x="2627675" y="1382387"/>
                  <a:pt x="2627675" y="1382387"/>
                </a:cubicBezTo>
                <a:cubicBezTo>
                  <a:pt x="2638215" y="1342003"/>
                  <a:pt x="2645846" y="1320020"/>
                  <a:pt x="2654441" y="1313317"/>
                </a:cubicBezTo>
                <a:close/>
                <a:moveTo>
                  <a:pt x="2300789" y="1402361"/>
                </a:moveTo>
                <a:cubicBezTo>
                  <a:pt x="2361534" y="1434689"/>
                  <a:pt x="2418468" y="1491418"/>
                  <a:pt x="2473550" y="1546396"/>
                </a:cubicBezTo>
                <a:lnTo>
                  <a:pt x="2473550" y="1546294"/>
                </a:lnTo>
                <a:cubicBezTo>
                  <a:pt x="2514285" y="1589082"/>
                  <a:pt x="2558163" y="1628761"/>
                  <a:pt x="2604819" y="1665002"/>
                </a:cubicBezTo>
                <a:cubicBezTo>
                  <a:pt x="2599671" y="1666340"/>
                  <a:pt x="2530175" y="1628864"/>
                  <a:pt x="2528528" y="1629276"/>
                </a:cubicBezTo>
                <a:cubicBezTo>
                  <a:pt x="2510099" y="1604259"/>
                  <a:pt x="2476535" y="1580269"/>
                  <a:pt x="2441118" y="1554942"/>
                </a:cubicBezTo>
                <a:cubicBezTo>
                  <a:pt x="2382640" y="1513039"/>
                  <a:pt x="2316747" y="1465886"/>
                  <a:pt x="2300789" y="1402361"/>
                </a:cubicBezTo>
                <a:close/>
                <a:moveTo>
                  <a:pt x="2768313" y="1246074"/>
                </a:moveTo>
                <a:cubicBezTo>
                  <a:pt x="2801568" y="1276961"/>
                  <a:pt x="2761827" y="1343058"/>
                  <a:pt x="2753281" y="1365709"/>
                </a:cubicBezTo>
                <a:cubicBezTo>
                  <a:pt x="2799199" y="1338322"/>
                  <a:pt x="2832145" y="1268620"/>
                  <a:pt x="2838117" y="1288388"/>
                </a:cubicBezTo>
                <a:cubicBezTo>
                  <a:pt x="2876829" y="1308979"/>
                  <a:pt x="2850266" y="1402361"/>
                  <a:pt x="2825144" y="1452398"/>
                </a:cubicBezTo>
                <a:cubicBezTo>
                  <a:pt x="2824311" y="1445293"/>
                  <a:pt x="2819985" y="1439075"/>
                  <a:pt x="2813613" y="1435822"/>
                </a:cubicBezTo>
                <a:cubicBezTo>
                  <a:pt x="2789111" y="1421099"/>
                  <a:pt x="2837087" y="1373328"/>
                  <a:pt x="2812584" y="1342338"/>
                </a:cubicBezTo>
                <a:cubicBezTo>
                  <a:pt x="2788492" y="1393816"/>
                  <a:pt x="2776549" y="1477313"/>
                  <a:pt x="2729086" y="1381461"/>
                </a:cubicBezTo>
                <a:cubicBezTo>
                  <a:pt x="2725380" y="1374459"/>
                  <a:pt x="2660414" y="1241132"/>
                  <a:pt x="2697067" y="1302905"/>
                </a:cubicBezTo>
                <a:cubicBezTo>
                  <a:pt x="2728367" y="1310215"/>
                  <a:pt x="2727748" y="1388770"/>
                  <a:pt x="2739896" y="1383520"/>
                </a:cubicBezTo>
                <a:lnTo>
                  <a:pt x="2739896" y="1383417"/>
                </a:lnTo>
                <a:cubicBezTo>
                  <a:pt x="2753756" y="1374970"/>
                  <a:pt x="2758328" y="1356999"/>
                  <a:pt x="2750192" y="1342955"/>
                </a:cubicBezTo>
                <a:cubicBezTo>
                  <a:pt x="2778093" y="1318864"/>
                  <a:pt x="2757399" y="1274593"/>
                  <a:pt x="2768313" y="1246074"/>
                </a:cubicBezTo>
                <a:close/>
                <a:moveTo>
                  <a:pt x="2575991" y="1285402"/>
                </a:moveTo>
                <a:cubicBezTo>
                  <a:pt x="2618614" y="1306921"/>
                  <a:pt x="2612642" y="1323909"/>
                  <a:pt x="2604304" y="1347176"/>
                </a:cubicBezTo>
                <a:cubicBezTo>
                  <a:pt x="2598126" y="1364884"/>
                  <a:pt x="2600597" y="1430674"/>
                  <a:pt x="2601937" y="1448794"/>
                </a:cubicBezTo>
                <a:cubicBezTo>
                  <a:pt x="2601937" y="1451883"/>
                  <a:pt x="2602451" y="1455590"/>
                  <a:pt x="2602657" y="1458266"/>
                </a:cubicBezTo>
                <a:lnTo>
                  <a:pt x="2600906" y="1457133"/>
                </a:lnTo>
                <a:cubicBezTo>
                  <a:pt x="2595450" y="1452089"/>
                  <a:pt x="2594832" y="1436542"/>
                  <a:pt x="2594317" y="1423466"/>
                </a:cubicBezTo>
                <a:cubicBezTo>
                  <a:pt x="2595276" y="1411387"/>
                  <a:pt x="2593002" y="1399270"/>
                  <a:pt x="2587728" y="1388358"/>
                </a:cubicBezTo>
                <a:lnTo>
                  <a:pt x="2585257" y="1384961"/>
                </a:lnTo>
                <a:lnTo>
                  <a:pt x="2581346" y="1386506"/>
                </a:lnTo>
                <a:cubicBezTo>
                  <a:pt x="2564460" y="1392889"/>
                  <a:pt x="2566828" y="1407097"/>
                  <a:pt x="2568373" y="1416672"/>
                </a:cubicBezTo>
                <a:cubicBezTo>
                  <a:pt x="2569917" y="1426246"/>
                  <a:pt x="2570945" y="1432424"/>
                  <a:pt x="2558077" y="1434586"/>
                </a:cubicBezTo>
                <a:lnTo>
                  <a:pt x="2554782" y="1436440"/>
                </a:lnTo>
                <a:cubicBezTo>
                  <a:pt x="2553546" y="1435513"/>
                  <a:pt x="2544487" y="1423879"/>
                  <a:pt x="2544487" y="1423879"/>
                </a:cubicBezTo>
                <a:cubicBezTo>
                  <a:pt x="2544487" y="1423879"/>
                  <a:pt x="2556944" y="1432424"/>
                  <a:pt x="2557768" y="1432116"/>
                </a:cubicBezTo>
                <a:lnTo>
                  <a:pt x="2557768" y="1432012"/>
                </a:lnTo>
                <a:cubicBezTo>
                  <a:pt x="2564356" y="1429747"/>
                  <a:pt x="2563430" y="1423879"/>
                  <a:pt x="2557767" y="1390830"/>
                </a:cubicBezTo>
                <a:cubicBezTo>
                  <a:pt x="2557174" y="1379740"/>
                  <a:pt x="2557450" y="1368621"/>
                  <a:pt x="2558591" y="1357574"/>
                </a:cubicBezTo>
                <a:cubicBezTo>
                  <a:pt x="2563430" y="1341205"/>
                  <a:pt x="2569608" y="1320819"/>
                  <a:pt x="2562607" y="1308362"/>
                </a:cubicBezTo>
                <a:cubicBezTo>
                  <a:pt x="2560959" y="1305479"/>
                  <a:pt x="2571770" y="1292198"/>
                  <a:pt x="2573932" y="1288388"/>
                </a:cubicBezTo>
                <a:cubicBezTo>
                  <a:pt x="2574552" y="1287349"/>
                  <a:pt x="2575240" y="1286352"/>
                  <a:pt x="2575991" y="1285402"/>
                </a:cubicBezTo>
                <a:close/>
                <a:moveTo>
                  <a:pt x="2241795" y="1342749"/>
                </a:moveTo>
                <a:cubicBezTo>
                  <a:pt x="2287405" y="1413377"/>
                  <a:pt x="2332809" y="1491829"/>
                  <a:pt x="2375638" y="1566782"/>
                </a:cubicBezTo>
                <a:cubicBezTo>
                  <a:pt x="2321276" y="1498414"/>
                  <a:pt x="2276267" y="1423108"/>
                  <a:pt x="2241795" y="1342852"/>
                </a:cubicBezTo>
                <a:close/>
                <a:moveTo>
                  <a:pt x="2805776" y="1148029"/>
                </a:moveTo>
                <a:cubicBezTo>
                  <a:pt x="2807314" y="1147647"/>
                  <a:pt x="2807926" y="1147956"/>
                  <a:pt x="2807952" y="1147956"/>
                </a:cubicBezTo>
                <a:lnTo>
                  <a:pt x="2807952" y="1147853"/>
                </a:lnTo>
                <a:cubicBezTo>
                  <a:pt x="2838838" y="1169782"/>
                  <a:pt x="2746795" y="1270371"/>
                  <a:pt x="2757709" y="1197067"/>
                </a:cubicBezTo>
                <a:cubicBezTo>
                  <a:pt x="2788208" y="1156528"/>
                  <a:pt x="2801163" y="1149172"/>
                  <a:pt x="2805776" y="1148029"/>
                </a:cubicBezTo>
                <a:close/>
                <a:moveTo>
                  <a:pt x="1665749" y="1414840"/>
                </a:moveTo>
                <a:cubicBezTo>
                  <a:pt x="1670517" y="1413011"/>
                  <a:pt x="1669204" y="1480634"/>
                  <a:pt x="1669976" y="1494919"/>
                </a:cubicBezTo>
                <a:cubicBezTo>
                  <a:pt x="1670366" y="1512182"/>
                  <a:pt x="1673853" y="1529234"/>
                  <a:pt x="1680272" y="1545264"/>
                </a:cubicBezTo>
                <a:cubicBezTo>
                  <a:pt x="1668433" y="1552472"/>
                  <a:pt x="1654224" y="1557928"/>
                  <a:pt x="1645988" y="1549074"/>
                </a:cubicBezTo>
                <a:cubicBezTo>
                  <a:pt x="1630338" y="1532909"/>
                  <a:pt x="1645576" y="1527041"/>
                  <a:pt x="1658652" y="1444471"/>
                </a:cubicBezTo>
                <a:lnTo>
                  <a:pt x="1658652" y="1444367"/>
                </a:lnTo>
                <a:cubicBezTo>
                  <a:pt x="1661895" y="1423776"/>
                  <a:pt x="1664160" y="1415449"/>
                  <a:pt x="1665749" y="1414840"/>
                </a:cubicBezTo>
                <a:close/>
                <a:moveTo>
                  <a:pt x="2598950" y="1100802"/>
                </a:moveTo>
                <a:cubicBezTo>
                  <a:pt x="2609245" y="1106053"/>
                  <a:pt x="2616144" y="1123453"/>
                  <a:pt x="2624071" y="1146103"/>
                </a:cubicBezTo>
                <a:cubicBezTo>
                  <a:pt x="2626749" y="1153927"/>
                  <a:pt x="2629425" y="1161547"/>
                  <a:pt x="2632823" y="1169165"/>
                </a:cubicBezTo>
                <a:cubicBezTo>
                  <a:pt x="2639309" y="1180078"/>
                  <a:pt x="2648780" y="1193463"/>
                  <a:pt x="2655988" y="1194903"/>
                </a:cubicBezTo>
                <a:cubicBezTo>
                  <a:pt x="2659371" y="1196175"/>
                  <a:pt x="2663145" y="1195873"/>
                  <a:pt x="2666284" y="1194080"/>
                </a:cubicBezTo>
                <a:cubicBezTo>
                  <a:pt x="2676579" y="1188418"/>
                  <a:pt x="2683683" y="1166694"/>
                  <a:pt x="2687492" y="1151148"/>
                </a:cubicBezTo>
                <a:cubicBezTo>
                  <a:pt x="2715291" y="1176269"/>
                  <a:pt x="2719718" y="1207774"/>
                  <a:pt x="2716835" y="1245455"/>
                </a:cubicBezTo>
                <a:cubicBezTo>
                  <a:pt x="2714539" y="1241125"/>
                  <a:pt x="2711887" y="1236993"/>
                  <a:pt x="2708907" y="1233101"/>
                </a:cubicBezTo>
                <a:cubicBezTo>
                  <a:pt x="2706203" y="1229514"/>
                  <a:pt x="2701103" y="1228800"/>
                  <a:pt x="2697517" y="1231504"/>
                </a:cubicBezTo>
                <a:cubicBezTo>
                  <a:pt x="2695378" y="1233117"/>
                  <a:pt x="2694171" y="1235677"/>
                  <a:pt x="2694287" y="1238352"/>
                </a:cubicBezTo>
                <a:cubicBezTo>
                  <a:pt x="2695373" y="1245412"/>
                  <a:pt x="2692234" y="1252457"/>
                  <a:pt x="2686256" y="1256370"/>
                </a:cubicBezTo>
                <a:cubicBezTo>
                  <a:pt x="2680541" y="1258908"/>
                  <a:pt x="2673880" y="1257991"/>
                  <a:pt x="2669063" y="1254001"/>
                </a:cubicBezTo>
                <a:cubicBezTo>
                  <a:pt x="2665472" y="1251303"/>
                  <a:pt x="2660372" y="1252027"/>
                  <a:pt x="2657674" y="1255618"/>
                </a:cubicBezTo>
                <a:cubicBezTo>
                  <a:pt x="2655979" y="1257874"/>
                  <a:pt x="2655575" y="1260847"/>
                  <a:pt x="2656605" y="1263473"/>
                </a:cubicBezTo>
                <a:cubicBezTo>
                  <a:pt x="2657119" y="1264811"/>
                  <a:pt x="2657429" y="1265738"/>
                  <a:pt x="2657635" y="1266459"/>
                </a:cubicBezTo>
                <a:cubicBezTo>
                  <a:pt x="2656741" y="1267026"/>
                  <a:pt x="2655997" y="1267803"/>
                  <a:pt x="2655473" y="1268724"/>
                </a:cubicBezTo>
                <a:cubicBezTo>
                  <a:pt x="2640132" y="1292198"/>
                  <a:pt x="2631484" y="1294669"/>
                  <a:pt x="2629322" y="1293536"/>
                </a:cubicBezTo>
                <a:cubicBezTo>
                  <a:pt x="2619748" y="1288697"/>
                  <a:pt x="2616041" y="1242675"/>
                  <a:pt x="2628704" y="1210142"/>
                </a:cubicBezTo>
                <a:cubicBezTo>
                  <a:pt x="2630164" y="1206107"/>
                  <a:pt x="2628283" y="1201628"/>
                  <a:pt x="2624381" y="1199846"/>
                </a:cubicBezTo>
                <a:cubicBezTo>
                  <a:pt x="2623336" y="1199403"/>
                  <a:pt x="2622218" y="1199157"/>
                  <a:pt x="2621085" y="1199126"/>
                </a:cubicBezTo>
                <a:cubicBezTo>
                  <a:pt x="2618044" y="1199138"/>
                  <a:pt x="2615264" y="1200846"/>
                  <a:pt x="2613878" y="1203552"/>
                </a:cubicBezTo>
                <a:cubicBezTo>
                  <a:pt x="2609636" y="1210946"/>
                  <a:pt x="2604596" y="1217850"/>
                  <a:pt x="2598847" y="1224143"/>
                </a:cubicBezTo>
                <a:cubicBezTo>
                  <a:pt x="2597303" y="1225997"/>
                  <a:pt x="2595758" y="1227747"/>
                  <a:pt x="2594419" y="1229497"/>
                </a:cubicBezTo>
                <a:cubicBezTo>
                  <a:pt x="2581654" y="1210553"/>
                  <a:pt x="2587007" y="1183784"/>
                  <a:pt x="2592670" y="1155780"/>
                </a:cubicBezTo>
                <a:lnTo>
                  <a:pt x="2592670" y="1155678"/>
                </a:lnTo>
                <a:cubicBezTo>
                  <a:pt x="2597154" y="1137739"/>
                  <a:pt x="2599264" y="1119290"/>
                  <a:pt x="2598950" y="1100802"/>
                </a:cubicBezTo>
                <a:close/>
                <a:moveTo>
                  <a:pt x="2393346" y="1158355"/>
                </a:moveTo>
                <a:cubicBezTo>
                  <a:pt x="2394922" y="1159461"/>
                  <a:pt x="2396777" y="1160103"/>
                  <a:pt x="2398700" y="1160208"/>
                </a:cubicBezTo>
                <a:lnTo>
                  <a:pt x="2423822" y="1172048"/>
                </a:lnTo>
                <a:lnTo>
                  <a:pt x="2467578" y="1259664"/>
                </a:lnTo>
                <a:cubicBezTo>
                  <a:pt x="2467578" y="1259664"/>
                  <a:pt x="2520086" y="1426041"/>
                  <a:pt x="2534191" y="1430364"/>
                </a:cubicBezTo>
                <a:cubicBezTo>
                  <a:pt x="2533881" y="1432630"/>
                  <a:pt x="2533264" y="1434483"/>
                  <a:pt x="2532750" y="1436337"/>
                </a:cubicBezTo>
                <a:lnTo>
                  <a:pt x="2532750" y="1436233"/>
                </a:lnTo>
                <a:cubicBezTo>
                  <a:pt x="2530689" y="1444367"/>
                  <a:pt x="2529867" y="1446529"/>
                  <a:pt x="2524512" y="1445602"/>
                </a:cubicBezTo>
                <a:cubicBezTo>
                  <a:pt x="2514217" y="1423982"/>
                  <a:pt x="2396229" y="1211171"/>
                  <a:pt x="2393346" y="1158355"/>
                </a:cubicBezTo>
                <a:close/>
                <a:moveTo>
                  <a:pt x="2769136" y="957385"/>
                </a:moveTo>
                <a:cubicBezTo>
                  <a:pt x="2812894" y="976122"/>
                  <a:pt x="2801258" y="1052412"/>
                  <a:pt x="2776137" y="1087006"/>
                </a:cubicBezTo>
                <a:cubicBezTo>
                  <a:pt x="2777579" y="1092566"/>
                  <a:pt x="2776137" y="1097301"/>
                  <a:pt x="2767592" y="1099670"/>
                </a:cubicBezTo>
                <a:cubicBezTo>
                  <a:pt x="2766340" y="1100347"/>
                  <a:pt x="2764830" y="1100347"/>
                  <a:pt x="2763577" y="1099670"/>
                </a:cubicBezTo>
                <a:cubicBezTo>
                  <a:pt x="2760592" y="1101728"/>
                  <a:pt x="2772328" y="1117687"/>
                  <a:pt x="2769136" y="1118304"/>
                </a:cubicBezTo>
                <a:cubicBezTo>
                  <a:pt x="2786125" y="1132718"/>
                  <a:pt x="2761518" y="1154751"/>
                  <a:pt x="2744015" y="1168960"/>
                </a:cubicBezTo>
                <a:cubicBezTo>
                  <a:pt x="2754311" y="1137557"/>
                  <a:pt x="2729705" y="983947"/>
                  <a:pt x="2769136" y="957487"/>
                </a:cubicBezTo>
                <a:close/>
                <a:moveTo>
                  <a:pt x="808131" y="1516642"/>
                </a:moveTo>
                <a:cubicBezTo>
                  <a:pt x="822853" y="1510465"/>
                  <a:pt x="1433692" y="1524261"/>
                  <a:pt x="1494745" y="1557825"/>
                </a:cubicBezTo>
                <a:cubicBezTo>
                  <a:pt x="1477242" y="1570076"/>
                  <a:pt x="1419896" y="1570180"/>
                  <a:pt x="1384274" y="1570076"/>
                </a:cubicBezTo>
                <a:cubicBezTo>
                  <a:pt x="1369139" y="1570076"/>
                  <a:pt x="1343606" y="1570694"/>
                  <a:pt x="1343606" y="1570694"/>
                </a:cubicBezTo>
                <a:cubicBezTo>
                  <a:pt x="1298510" y="1567812"/>
                  <a:pt x="1252695" y="1564414"/>
                  <a:pt x="1207395" y="1561119"/>
                </a:cubicBezTo>
                <a:cubicBezTo>
                  <a:pt x="1128531" y="1555250"/>
                  <a:pt x="1054196" y="1549794"/>
                  <a:pt x="985010" y="1546499"/>
                </a:cubicBezTo>
                <a:lnTo>
                  <a:pt x="985009" y="1548558"/>
                </a:lnTo>
                <a:cubicBezTo>
                  <a:pt x="982024" y="1539705"/>
                  <a:pt x="967713" y="1537131"/>
                  <a:pt x="954843" y="1534866"/>
                </a:cubicBezTo>
                <a:close/>
                <a:moveTo>
                  <a:pt x="1627147" y="1234645"/>
                </a:moveTo>
                <a:cubicBezTo>
                  <a:pt x="1657416" y="1300537"/>
                  <a:pt x="1656386" y="1423775"/>
                  <a:pt x="1613763" y="1488638"/>
                </a:cubicBezTo>
                <a:cubicBezTo>
                  <a:pt x="1612115" y="1439734"/>
                  <a:pt x="1621073" y="1286638"/>
                  <a:pt x="1627147" y="1234748"/>
                </a:cubicBezTo>
                <a:close/>
                <a:moveTo>
                  <a:pt x="1735730" y="943844"/>
                </a:moveTo>
                <a:cubicBezTo>
                  <a:pt x="1737774" y="944054"/>
                  <a:pt x="1739662" y="945029"/>
                  <a:pt x="1741017" y="946573"/>
                </a:cubicBezTo>
                <a:cubicBezTo>
                  <a:pt x="1744928" y="951103"/>
                  <a:pt x="1753164" y="960473"/>
                  <a:pt x="1743692" y="1404112"/>
                </a:cubicBezTo>
                <a:lnTo>
                  <a:pt x="1743693" y="1413789"/>
                </a:lnTo>
                <a:cubicBezTo>
                  <a:pt x="1745444" y="1485858"/>
                  <a:pt x="1747194" y="1560193"/>
                  <a:pt x="1745444" y="1582637"/>
                </a:cubicBezTo>
                <a:cubicBezTo>
                  <a:pt x="1745228" y="1585544"/>
                  <a:pt x="1743455" y="1588105"/>
                  <a:pt x="1740810" y="1589329"/>
                </a:cubicBezTo>
                <a:cubicBezTo>
                  <a:pt x="1739718" y="1589856"/>
                  <a:pt x="1738522" y="1590136"/>
                  <a:pt x="1737310" y="1590153"/>
                </a:cubicBezTo>
                <a:cubicBezTo>
                  <a:pt x="1735658" y="1590136"/>
                  <a:pt x="1734047" y="1589635"/>
                  <a:pt x="1732676" y="1588712"/>
                </a:cubicBezTo>
                <a:cubicBezTo>
                  <a:pt x="1659269" y="1538365"/>
                  <a:pt x="1682023" y="1396699"/>
                  <a:pt x="1698702" y="1293330"/>
                </a:cubicBezTo>
                <a:lnTo>
                  <a:pt x="1698701" y="1293227"/>
                </a:lnTo>
                <a:cubicBezTo>
                  <a:pt x="1701070" y="1278401"/>
                  <a:pt x="1711777" y="1141676"/>
                  <a:pt x="1718778" y="1051281"/>
                </a:cubicBezTo>
                <a:cubicBezTo>
                  <a:pt x="1722794" y="998979"/>
                  <a:pt x="1726088" y="957693"/>
                  <a:pt x="1726808" y="951103"/>
                </a:cubicBezTo>
                <a:cubicBezTo>
                  <a:pt x="1727267" y="946635"/>
                  <a:pt x="1731262" y="943385"/>
                  <a:pt x="1735730" y="943844"/>
                </a:cubicBezTo>
                <a:close/>
                <a:moveTo>
                  <a:pt x="1594716" y="939264"/>
                </a:moveTo>
                <a:cubicBezTo>
                  <a:pt x="1617881" y="1113569"/>
                  <a:pt x="1618705" y="1251221"/>
                  <a:pt x="1597290" y="1349956"/>
                </a:cubicBezTo>
                <a:lnTo>
                  <a:pt x="1597290" y="1349853"/>
                </a:lnTo>
                <a:cubicBezTo>
                  <a:pt x="1597805" y="1302184"/>
                  <a:pt x="1595540" y="1250809"/>
                  <a:pt x="1593069" y="1197272"/>
                </a:cubicBezTo>
                <a:cubicBezTo>
                  <a:pt x="1589054" y="1107906"/>
                  <a:pt x="1584935" y="1015760"/>
                  <a:pt x="1594716" y="939264"/>
                </a:cubicBezTo>
                <a:close/>
                <a:moveTo>
                  <a:pt x="1513792" y="661283"/>
                </a:moveTo>
                <a:cubicBezTo>
                  <a:pt x="1517704" y="707510"/>
                  <a:pt x="1523059" y="753119"/>
                  <a:pt x="1529646" y="797597"/>
                </a:cubicBezTo>
                <a:cubicBezTo>
                  <a:pt x="1530256" y="801561"/>
                  <a:pt x="1533667" y="804491"/>
                  <a:pt x="1537678" y="804494"/>
                </a:cubicBezTo>
                <a:cubicBezTo>
                  <a:pt x="1541689" y="804491"/>
                  <a:pt x="1545100" y="801561"/>
                  <a:pt x="1545708" y="797597"/>
                </a:cubicBezTo>
                <a:cubicBezTo>
                  <a:pt x="1546533" y="792036"/>
                  <a:pt x="1547355" y="786374"/>
                  <a:pt x="1548076" y="780609"/>
                </a:cubicBezTo>
                <a:cubicBezTo>
                  <a:pt x="1547562" y="816746"/>
                  <a:pt x="1546533" y="847221"/>
                  <a:pt x="1545502" y="870490"/>
                </a:cubicBezTo>
                <a:lnTo>
                  <a:pt x="1544267" y="870489"/>
                </a:lnTo>
                <a:cubicBezTo>
                  <a:pt x="1531500" y="877182"/>
                  <a:pt x="1528825" y="913215"/>
                  <a:pt x="1533972" y="1008965"/>
                </a:cubicBezTo>
                <a:cubicBezTo>
                  <a:pt x="1531398" y="966753"/>
                  <a:pt x="1529132" y="923718"/>
                  <a:pt x="1526662" y="880167"/>
                </a:cubicBezTo>
                <a:cubicBezTo>
                  <a:pt x="1522750" y="807274"/>
                  <a:pt x="1518734" y="733557"/>
                  <a:pt x="1513792" y="661283"/>
                </a:cubicBezTo>
                <a:close/>
                <a:moveTo>
                  <a:pt x="1135016" y="705451"/>
                </a:moveTo>
                <a:cubicBezTo>
                  <a:pt x="1172919" y="783162"/>
                  <a:pt x="1206601" y="862864"/>
                  <a:pt x="1235914" y="944206"/>
                </a:cubicBezTo>
                <a:cubicBezTo>
                  <a:pt x="1265976" y="1022761"/>
                  <a:pt x="1296760" y="1103376"/>
                  <a:pt x="1332589" y="1174725"/>
                </a:cubicBezTo>
                <a:cubicBezTo>
                  <a:pt x="1265050" y="1052619"/>
                  <a:pt x="1206982" y="915069"/>
                  <a:pt x="1135016" y="705451"/>
                </a:cubicBezTo>
                <a:close/>
                <a:moveTo>
                  <a:pt x="308176" y="823130"/>
                </a:moveTo>
                <a:cubicBezTo>
                  <a:pt x="391055" y="879446"/>
                  <a:pt x="472906" y="942147"/>
                  <a:pt x="552181" y="1003097"/>
                </a:cubicBezTo>
                <a:cubicBezTo>
                  <a:pt x="693540" y="1111715"/>
                  <a:pt x="839636" y="1223835"/>
                  <a:pt x="998702" y="1305788"/>
                </a:cubicBezTo>
                <a:cubicBezTo>
                  <a:pt x="969463" y="1300640"/>
                  <a:pt x="914999" y="1269960"/>
                  <a:pt x="836443" y="1214261"/>
                </a:cubicBezTo>
                <a:lnTo>
                  <a:pt x="827899" y="1208289"/>
                </a:lnTo>
                <a:lnTo>
                  <a:pt x="764786" y="1166076"/>
                </a:lnTo>
                <a:cubicBezTo>
                  <a:pt x="608087" y="1061474"/>
                  <a:pt x="446548" y="953574"/>
                  <a:pt x="308176" y="823130"/>
                </a:cubicBezTo>
                <a:close/>
                <a:moveTo>
                  <a:pt x="1555284" y="71961"/>
                </a:moveTo>
                <a:cubicBezTo>
                  <a:pt x="1557034" y="126013"/>
                  <a:pt x="1557034" y="189846"/>
                  <a:pt x="1557137" y="256252"/>
                </a:cubicBezTo>
                <a:cubicBezTo>
                  <a:pt x="1557136" y="295376"/>
                  <a:pt x="1557137" y="335014"/>
                  <a:pt x="1557754" y="373211"/>
                </a:cubicBezTo>
                <a:cubicBezTo>
                  <a:pt x="1555970" y="345139"/>
                  <a:pt x="1553773" y="317203"/>
                  <a:pt x="1551166" y="289405"/>
                </a:cubicBezTo>
                <a:cubicBezTo>
                  <a:pt x="1550688" y="285181"/>
                  <a:pt x="1547076" y="282015"/>
                  <a:pt x="1542825" y="282095"/>
                </a:cubicBezTo>
                <a:cubicBezTo>
                  <a:pt x="1538531" y="282201"/>
                  <a:pt x="1535060" y="285627"/>
                  <a:pt x="1534898" y="289919"/>
                </a:cubicBezTo>
                <a:cubicBezTo>
                  <a:pt x="1532839" y="347368"/>
                  <a:pt x="1534897" y="412643"/>
                  <a:pt x="1536957" y="481830"/>
                </a:cubicBezTo>
                <a:cubicBezTo>
                  <a:pt x="1539428" y="566459"/>
                  <a:pt x="1542105" y="653458"/>
                  <a:pt x="1536956" y="728925"/>
                </a:cubicBezTo>
                <a:cubicBezTo>
                  <a:pt x="1511321" y="509422"/>
                  <a:pt x="1518117" y="268195"/>
                  <a:pt x="1555284" y="71961"/>
                </a:cubicBezTo>
                <a:close/>
                <a:moveTo>
                  <a:pt x="693540" y="231441"/>
                </a:moveTo>
                <a:cubicBezTo>
                  <a:pt x="691192" y="232894"/>
                  <a:pt x="689784" y="235476"/>
                  <a:pt x="689834" y="238235"/>
                </a:cubicBezTo>
                <a:lnTo>
                  <a:pt x="689834" y="269122"/>
                </a:lnTo>
                <a:cubicBezTo>
                  <a:pt x="689860" y="270334"/>
                  <a:pt x="690141" y="271527"/>
                  <a:pt x="690658" y="272623"/>
                </a:cubicBezTo>
                <a:lnTo>
                  <a:pt x="721338" y="333469"/>
                </a:lnTo>
                <a:cubicBezTo>
                  <a:pt x="786303" y="579638"/>
                  <a:pt x="896363" y="774328"/>
                  <a:pt x="1034016" y="1003303"/>
                </a:cubicBezTo>
                <a:lnTo>
                  <a:pt x="1051313" y="1031924"/>
                </a:lnTo>
                <a:lnTo>
                  <a:pt x="1053268" y="1034190"/>
                </a:lnTo>
                <a:cubicBezTo>
                  <a:pt x="1094451" y="1070224"/>
                  <a:pt x="1128529" y="1114908"/>
                  <a:pt x="1161578" y="1158458"/>
                </a:cubicBezTo>
                <a:cubicBezTo>
                  <a:pt x="1162505" y="1159694"/>
                  <a:pt x="1254239" y="1279740"/>
                  <a:pt x="1270609" y="1279740"/>
                </a:cubicBezTo>
                <a:cubicBezTo>
                  <a:pt x="1274286" y="1279806"/>
                  <a:pt x="1277527" y="1277334"/>
                  <a:pt x="1278434" y="1273769"/>
                </a:cubicBezTo>
                <a:lnTo>
                  <a:pt x="1281831" y="1261620"/>
                </a:lnTo>
                <a:cubicBezTo>
                  <a:pt x="1282343" y="1260048"/>
                  <a:pt x="1282343" y="1258353"/>
                  <a:pt x="1281831" y="1256781"/>
                </a:cubicBezTo>
                <a:cubicBezTo>
                  <a:pt x="1260949" y="1216925"/>
                  <a:pt x="1236846" y="1178843"/>
                  <a:pt x="1209762" y="1142912"/>
                </a:cubicBezTo>
                <a:cubicBezTo>
                  <a:pt x="1194801" y="1125925"/>
                  <a:pt x="1181299" y="1107706"/>
                  <a:pt x="1169403" y="1088448"/>
                </a:cubicBezTo>
                <a:cubicBezTo>
                  <a:pt x="1077978" y="971799"/>
                  <a:pt x="1004673" y="845471"/>
                  <a:pt x="926530" y="711629"/>
                </a:cubicBezTo>
                <a:cubicBezTo>
                  <a:pt x="915411" y="692684"/>
                  <a:pt x="904394" y="673534"/>
                  <a:pt x="893173" y="654487"/>
                </a:cubicBezTo>
                <a:cubicBezTo>
                  <a:pt x="846327" y="574491"/>
                  <a:pt x="804012" y="463915"/>
                  <a:pt x="769625" y="374961"/>
                </a:cubicBezTo>
                <a:cubicBezTo>
                  <a:pt x="733076" y="279521"/>
                  <a:pt x="716293" y="237103"/>
                  <a:pt x="701262" y="230822"/>
                </a:cubicBezTo>
                <a:cubicBezTo>
                  <a:pt x="698756" y="229671"/>
                  <a:pt x="695832" y="229906"/>
                  <a:pt x="693540" y="231441"/>
                </a:cubicBezTo>
                <a:close/>
                <a:moveTo>
                  <a:pt x="233327" y="166165"/>
                </a:moveTo>
                <a:cubicBezTo>
                  <a:pt x="229505" y="168022"/>
                  <a:pt x="227754" y="172508"/>
                  <a:pt x="229311" y="176461"/>
                </a:cubicBezTo>
                <a:cubicBezTo>
                  <a:pt x="343387" y="500155"/>
                  <a:pt x="595835" y="775975"/>
                  <a:pt x="840047" y="1042735"/>
                </a:cubicBezTo>
                <a:lnTo>
                  <a:pt x="870934" y="1075886"/>
                </a:lnTo>
                <a:cubicBezTo>
                  <a:pt x="696938" y="917746"/>
                  <a:pt x="548475" y="720482"/>
                  <a:pt x="404130" y="528880"/>
                </a:cubicBezTo>
                <a:cubicBezTo>
                  <a:pt x="348122" y="454547"/>
                  <a:pt x="290261" y="377741"/>
                  <a:pt x="232503" y="305466"/>
                </a:cubicBezTo>
                <a:cubicBezTo>
                  <a:pt x="229669" y="301980"/>
                  <a:pt x="224546" y="301452"/>
                  <a:pt x="221060" y="304286"/>
                </a:cubicBezTo>
                <a:cubicBezTo>
                  <a:pt x="218176" y="306631"/>
                  <a:pt x="217248" y="310636"/>
                  <a:pt x="218809" y="314011"/>
                </a:cubicBezTo>
                <a:cubicBezTo>
                  <a:pt x="398880" y="697420"/>
                  <a:pt x="707337" y="1058591"/>
                  <a:pt x="1074890" y="1319481"/>
                </a:cubicBezTo>
                <a:cubicBezTo>
                  <a:pt x="711661" y="1122115"/>
                  <a:pt x="428017" y="767636"/>
                  <a:pt x="196160" y="477814"/>
                </a:cubicBezTo>
                <a:cubicBezTo>
                  <a:pt x="156932" y="428807"/>
                  <a:pt x="119972" y="382580"/>
                  <a:pt x="83525" y="338103"/>
                </a:cubicBezTo>
                <a:cubicBezTo>
                  <a:pt x="81408" y="335536"/>
                  <a:pt x="77942" y="334517"/>
                  <a:pt x="74774" y="335529"/>
                </a:cubicBezTo>
                <a:cubicBezTo>
                  <a:pt x="69818" y="336993"/>
                  <a:pt x="65942" y="340869"/>
                  <a:pt x="64478" y="345825"/>
                </a:cubicBezTo>
                <a:cubicBezTo>
                  <a:pt x="51712" y="387315"/>
                  <a:pt x="211912" y="580359"/>
                  <a:pt x="438415" y="848456"/>
                </a:cubicBezTo>
                <a:cubicBezTo>
                  <a:pt x="467860" y="883359"/>
                  <a:pt x="496380" y="916922"/>
                  <a:pt x="521913" y="947501"/>
                </a:cubicBezTo>
                <a:cubicBezTo>
                  <a:pt x="461168" y="901479"/>
                  <a:pt x="401454" y="851648"/>
                  <a:pt x="343387" y="803362"/>
                </a:cubicBezTo>
                <a:cubicBezTo>
                  <a:pt x="252271" y="727071"/>
                  <a:pt x="158065" y="648310"/>
                  <a:pt x="59331" y="584477"/>
                </a:cubicBezTo>
                <a:cubicBezTo>
                  <a:pt x="56009" y="582371"/>
                  <a:pt x="51650" y="582982"/>
                  <a:pt x="49035" y="585918"/>
                </a:cubicBezTo>
                <a:cubicBezTo>
                  <a:pt x="46586" y="588914"/>
                  <a:pt x="46586" y="593219"/>
                  <a:pt x="49035" y="596214"/>
                </a:cubicBezTo>
                <a:cubicBezTo>
                  <a:pt x="440989" y="1043352"/>
                  <a:pt x="985936" y="1406685"/>
                  <a:pt x="1343606" y="1459811"/>
                </a:cubicBezTo>
                <a:cubicBezTo>
                  <a:pt x="1349062" y="1461355"/>
                  <a:pt x="1352047" y="1465165"/>
                  <a:pt x="1356784" y="1471856"/>
                </a:cubicBezTo>
                <a:lnTo>
                  <a:pt x="1358329" y="1474018"/>
                </a:lnTo>
                <a:cubicBezTo>
                  <a:pt x="1204717" y="1448177"/>
                  <a:pt x="824398" y="1357781"/>
                  <a:pt x="39151" y="853089"/>
                </a:cubicBezTo>
                <a:lnTo>
                  <a:pt x="14853" y="837544"/>
                </a:lnTo>
                <a:cubicBezTo>
                  <a:pt x="12160" y="835796"/>
                  <a:pt x="8692" y="835796"/>
                  <a:pt x="5999" y="837544"/>
                </a:cubicBezTo>
                <a:cubicBezTo>
                  <a:pt x="1505" y="840490"/>
                  <a:pt x="-771" y="845855"/>
                  <a:pt x="234" y="851134"/>
                </a:cubicBezTo>
                <a:cubicBezTo>
                  <a:pt x="10530" y="919908"/>
                  <a:pt x="765404" y="1347176"/>
                  <a:pt x="1236428" y="1489462"/>
                </a:cubicBezTo>
                <a:cubicBezTo>
                  <a:pt x="993966" y="1507376"/>
                  <a:pt x="759741" y="1444779"/>
                  <a:pt x="532826" y="1384035"/>
                </a:cubicBezTo>
                <a:cubicBezTo>
                  <a:pt x="484333" y="1371062"/>
                  <a:pt x="434193" y="1357678"/>
                  <a:pt x="384878" y="1345323"/>
                </a:cubicBezTo>
                <a:cubicBezTo>
                  <a:pt x="382071" y="1344618"/>
                  <a:pt x="379101" y="1345440"/>
                  <a:pt x="377054" y="1347485"/>
                </a:cubicBezTo>
                <a:cubicBezTo>
                  <a:pt x="375062" y="1349564"/>
                  <a:pt x="374284" y="1352521"/>
                  <a:pt x="374994" y="1355310"/>
                </a:cubicBezTo>
                <a:cubicBezTo>
                  <a:pt x="382819" y="1385270"/>
                  <a:pt x="481760" y="1418114"/>
                  <a:pt x="631766" y="1464753"/>
                </a:cubicBezTo>
                <a:cubicBezTo>
                  <a:pt x="696011" y="1484726"/>
                  <a:pt x="756653" y="1503567"/>
                  <a:pt x="771685" y="1514171"/>
                </a:cubicBezTo>
                <a:cubicBezTo>
                  <a:pt x="775349" y="1515773"/>
                  <a:pt x="778805" y="1517813"/>
                  <a:pt x="781979" y="1520246"/>
                </a:cubicBezTo>
                <a:cubicBezTo>
                  <a:pt x="756344" y="1535175"/>
                  <a:pt x="574935" y="1534351"/>
                  <a:pt x="453446" y="1533733"/>
                </a:cubicBezTo>
                <a:cubicBezTo>
                  <a:pt x="256800" y="1532909"/>
                  <a:pt x="206352" y="1534453"/>
                  <a:pt x="198527" y="1547941"/>
                </a:cubicBezTo>
                <a:cubicBezTo>
                  <a:pt x="196688" y="1551127"/>
                  <a:pt x="196689" y="1555052"/>
                  <a:pt x="198527" y="1558237"/>
                </a:cubicBezTo>
                <a:cubicBezTo>
                  <a:pt x="199846" y="1560609"/>
                  <a:pt x="202302" y="1562129"/>
                  <a:pt x="205014" y="1562253"/>
                </a:cubicBezTo>
                <a:cubicBezTo>
                  <a:pt x="516353" y="1580371"/>
                  <a:pt x="749960" y="1579240"/>
                  <a:pt x="937752" y="1578313"/>
                </a:cubicBezTo>
                <a:cubicBezTo>
                  <a:pt x="1076023" y="1577695"/>
                  <a:pt x="1189481" y="1577181"/>
                  <a:pt x="1291510" y="1584490"/>
                </a:cubicBezTo>
                <a:lnTo>
                  <a:pt x="1281214" y="1586344"/>
                </a:lnTo>
                <a:cubicBezTo>
                  <a:pt x="1245591" y="1593035"/>
                  <a:pt x="1209144" y="1600037"/>
                  <a:pt x="1190510" y="1609611"/>
                </a:cubicBezTo>
                <a:cubicBezTo>
                  <a:pt x="1188198" y="1610830"/>
                  <a:pt x="1186624" y="1613095"/>
                  <a:pt x="1186288" y="1615686"/>
                </a:cubicBezTo>
                <a:cubicBezTo>
                  <a:pt x="986759" y="1627938"/>
                  <a:pt x="757580" y="1628967"/>
                  <a:pt x="645357" y="1592933"/>
                </a:cubicBezTo>
                <a:cubicBezTo>
                  <a:pt x="641069" y="1591596"/>
                  <a:pt x="636508" y="1593989"/>
                  <a:pt x="635171" y="1598277"/>
                </a:cubicBezTo>
                <a:cubicBezTo>
                  <a:pt x="634176" y="1601469"/>
                  <a:pt x="635235" y="1604944"/>
                  <a:pt x="637841" y="1607038"/>
                </a:cubicBezTo>
                <a:cubicBezTo>
                  <a:pt x="776831" y="1717818"/>
                  <a:pt x="1004572" y="1689402"/>
                  <a:pt x="1208630" y="1660679"/>
                </a:cubicBezTo>
                <a:cubicBezTo>
                  <a:pt x="879994" y="1732748"/>
                  <a:pt x="477641" y="1770018"/>
                  <a:pt x="296336" y="1765693"/>
                </a:cubicBezTo>
                <a:cubicBezTo>
                  <a:pt x="293151" y="1765676"/>
                  <a:pt x="290235" y="1767474"/>
                  <a:pt x="288821" y="1770326"/>
                </a:cubicBezTo>
                <a:cubicBezTo>
                  <a:pt x="285701" y="1776112"/>
                  <a:pt x="286223" y="1783182"/>
                  <a:pt x="290158" y="1788447"/>
                </a:cubicBezTo>
                <a:cubicBezTo>
                  <a:pt x="323516" y="1833232"/>
                  <a:pt x="703631" y="1785769"/>
                  <a:pt x="1306130" y="1694756"/>
                </a:cubicBezTo>
                <a:cubicBezTo>
                  <a:pt x="1369447" y="1685284"/>
                  <a:pt x="1424221" y="1676945"/>
                  <a:pt x="1464991" y="1671179"/>
                </a:cubicBezTo>
                <a:cubicBezTo>
                  <a:pt x="1354519" y="1718540"/>
                  <a:pt x="1221911" y="1765693"/>
                  <a:pt x="1082612" y="1815318"/>
                </a:cubicBezTo>
                <a:cubicBezTo>
                  <a:pt x="798453" y="1916318"/>
                  <a:pt x="476406" y="2030805"/>
                  <a:pt x="197189" y="2194712"/>
                </a:cubicBezTo>
                <a:cubicBezTo>
                  <a:pt x="193639" y="2196811"/>
                  <a:pt x="192223" y="2201237"/>
                  <a:pt x="193894" y="2205007"/>
                </a:cubicBezTo>
                <a:cubicBezTo>
                  <a:pt x="195519" y="2209070"/>
                  <a:pt x="200097" y="2211084"/>
                  <a:pt x="204190" y="2209537"/>
                </a:cubicBezTo>
                <a:cubicBezTo>
                  <a:pt x="489482" y="2122334"/>
                  <a:pt x="762727" y="2008052"/>
                  <a:pt x="1027016" y="1897683"/>
                </a:cubicBezTo>
                <a:cubicBezTo>
                  <a:pt x="1152312" y="1845279"/>
                  <a:pt x="1281111" y="1791432"/>
                  <a:pt x="1411557" y="1740263"/>
                </a:cubicBezTo>
                <a:cubicBezTo>
                  <a:pt x="1287391" y="1812332"/>
                  <a:pt x="1135428" y="1885123"/>
                  <a:pt x="987687" y="1956472"/>
                </a:cubicBezTo>
                <a:cubicBezTo>
                  <a:pt x="792070" y="2050264"/>
                  <a:pt x="590482" y="2147249"/>
                  <a:pt x="450254" y="2242483"/>
                </a:cubicBezTo>
                <a:cubicBezTo>
                  <a:pt x="446551" y="2245023"/>
                  <a:pt x="445607" y="2250086"/>
                  <a:pt x="448146" y="2253790"/>
                </a:cubicBezTo>
                <a:cubicBezTo>
                  <a:pt x="450050" y="2256567"/>
                  <a:pt x="453467" y="2257883"/>
                  <a:pt x="456741" y="2257104"/>
                </a:cubicBezTo>
                <a:cubicBezTo>
                  <a:pt x="588731" y="2223951"/>
                  <a:pt x="755932" y="2127379"/>
                  <a:pt x="932605" y="2025349"/>
                </a:cubicBezTo>
                <a:cubicBezTo>
                  <a:pt x="1185054" y="1879563"/>
                  <a:pt x="1534897" y="1721834"/>
                  <a:pt x="1600482" y="1713804"/>
                </a:cubicBezTo>
                <a:cubicBezTo>
                  <a:pt x="1601098" y="1713804"/>
                  <a:pt x="1695407" y="1724100"/>
                  <a:pt x="1695921" y="1723584"/>
                </a:cubicBezTo>
                <a:cubicBezTo>
                  <a:pt x="1716513" y="1727600"/>
                  <a:pt x="1906055" y="1767237"/>
                  <a:pt x="1929426" y="1782887"/>
                </a:cubicBezTo>
                <a:cubicBezTo>
                  <a:pt x="1932927" y="1793182"/>
                  <a:pt x="1957636" y="1852589"/>
                  <a:pt x="1961960" y="1860001"/>
                </a:cubicBezTo>
                <a:cubicBezTo>
                  <a:pt x="1971741" y="1876268"/>
                  <a:pt x="1991612" y="1909626"/>
                  <a:pt x="2053901" y="2064163"/>
                </a:cubicBezTo>
                <a:cubicBezTo>
                  <a:pt x="2001495" y="2048926"/>
                  <a:pt x="1950944" y="2021540"/>
                  <a:pt x="1902658" y="1994873"/>
                </a:cubicBezTo>
                <a:cubicBezTo>
                  <a:pt x="1836251" y="1958531"/>
                  <a:pt x="1767579" y="1920950"/>
                  <a:pt x="1691700" y="1913127"/>
                </a:cubicBezTo>
                <a:cubicBezTo>
                  <a:pt x="1687235" y="1912635"/>
                  <a:pt x="1683217" y="1915856"/>
                  <a:pt x="1682726" y="1920321"/>
                </a:cubicBezTo>
                <a:cubicBezTo>
                  <a:pt x="1682416" y="1923136"/>
                  <a:pt x="1683592" y="1925910"/>
                  <a:pt x="1685832" y="1927644"/>
                </a:cubicBezTo>
                <a:cubicBezTo>
                  <a:pt x="1790375" y="2006216"/>
                  <a:pt x="1909724" y="2062844"/>
                  <a:pt x="2036707" y="2094124"/>
                </a:cubicBezTo>
                <a:cubicBezTo>
                  <a:pt x="1750591" y="2148382"/>
                  <a:pt x="1285127" y="2226010"/>
                  <a:pt x="1211101" y="2345543"/>
                </a:cubicBezTo>
                <a:cubicBezTo>
                  <a:pt x="1209263" y="2348559"/>
                  <a:pt x="1209553" y="2352410"/>
                  <a:pt x="1211822" y="2355118"/>
                </a:cubicBezTo>
                <a:cubicBezTo>
                  <a:pt x="1214148" y="2357784"/>
                  <a:pt x="1217903" y="2358691"/>
                  <a:pt x="1221191" y="2357382"/>
                </a:cubicBezTo>
                <a:cubicBezTo>
                  <a:pt x="1518117" y="2233835"/>
                  <a:pt x="1811438" y="2157545"/>
                  <a:pt x="2035059" y="2144675"/>
                </a:cubicBezTo>
                <a:cubicBezTo>
                  <a:pt x="1806187" y="2247632"/>
                  <a:pt x="1526661" y="2446852"/>
                  <a:pt x="1368521" y="2622289"/>
                </a:cubicBezTo>
                <a:cubicBezTo>
                  <a:pt x="1366584" y="2624440"/>
                  <a:pt x="1365921" y="2627450"/>
                  <a:pt x="1366771" y="2630216"/>
                </a:cubicBezTo>
                <a:cubicBezTo>
                  <a:pt x="1367615" y="2632951"/>
                  <a:pt x="1369850" y="2635030"/>
                  <a:pt x="1372639" y="2635673"/>
                </a:cubicBezTo>
                <a:cubicBezTo>
                  <a:pt x="1403526" y="2643189"/>
                  <a:pt x="1503805" y="2549808"/>
                  <a:pt x="1693862" y="2410611"/>
                </a:cubicBezTo>
                <a:cubicBezTo>
                  <a:pt x="1833677" y="2308272"/>
                  <a:pt x="2085096" y="2145911"/>
                  <a:pt x="2110731" y="2164443"/>
                </a:cubicBezTo>
                <a:cubicBezTo>
                  <a:pt x="2111485" y="2165931"/>
                  <a:pt x="2111485" y="2167690"/>
                  <a:pt x="2110731" y="2169178"/>
                </a:cubicBezTo>
                <a:cubicBezTo>
                  <a:pt x="2106717" y="2179474"/>
                  <a:pt x="2077478" y="2187813"/>
                  <a:pt x="2056165" y="2194094"/>
                </a:cubicBezTo>
                <a:cubicBezTo>
                  <a:pt x="2027028" y="2202742"/>
                  <a:pt x="2005717" y="2209022"/>
                  <a:pt x="2006334" y="2223951"/>
                </a:cubicBezTo>
                <a:cubicBezTo>
                  <a:pt x="2004912" y="2229003"/>
                  <a:pt x="2006153" y="2234432"/>
                  <a:pt x="2009628" y="2238365"/>
                </a:cubicBezTo>
                <a:cubicBezTo>
                  <a:pt x="2015497" y="2243925"/>
                  <a:pt x="2023425" y="2241968"/>
                  <a:pt x="2035574" y="2238879"/>
                </a:cubicBezTo>
                <a:cubicBezTo>
                  <a:pt x="2047123" y="2235709"/>
                  <a:pt x="2058947" y="2233640"/>
                  <a:pt x="2070888" y="2232702"/>
                </a:cubicBezTo>
                <a:cubicBezTo>
                  <a:pt x="2070276" y="2237910"/>
                  <a:pt x="2072422" y="2243060"/>
                  <a:pt x="2076550" y="2246292"/>
                </a:cubicBezTo>
                <a:cubicBezTo>
                  <a:pt x="2088288" y="2254838"/>
                  <a:pt x="2108467" y="2243101"/>
                  <a:pt x="2149340" y="2213758"/>
                </a:cubicBezTo>
                <a:cubicBezTo>
                  <a:pt x="2154693" y="2210053"/>
                  <a:pt x="2160460" y="2205830"/>
                  <a:pt x="2163651" y="2203463"/>
                </a:cubicBezTo>
                <a:cubicBezTo>
                  <a:pt x="2173947" y="2208920"/>
                  <a:pt x="2181463" y="2211906"/>
                  <a:pt x="2187125" y="2207170"/>
                </a:cubicBezTo>
                <a:cubicBezTo>
                  <a:pt x="2192788" y="2202433"/>
                  <a:pt x="2190729" y="2194711"/>
                  <a:pt x="2188052" y="2186579"/>
                </a:cubicBezTo>
                <a:cubicBezTo>
                  <a:pt x="2184757" y="2176283"/>
                  <a:pt x="2180227" y="2162898"/>
                  <a:pt x="2188052" y="2153529"/>
                </a:cubicBezTo>
                <a:cubicBezTo>
                  <a:pt x="2195876" y="2144161"/>
                  <a:pt x="2213996" y="2136541"/>
                  <a:pt x="2263210" y="2138600"/>
                </a:cubicBezTo>
                <a:cubicBezTo>
                  <a:pt x="2235823" y="2149514"/>
                  <a:pt x="2218527" y="2161869"/>
                  <a:pt x="2216056" y="2173194"/>
                </a:cubicBezTo>
                <a:cubicBezTo>
                  <a:pt x="2214878" y="2177980"/>
                  <a:pt x="2216610" y="2183014"/>
                  <a:pt x="2220483" y="2186063"/>
                </a:cubicBezTo>
                <a:cubicBezTo>
                  <a:pt x="2230058" y="2194094"/>
                  <a:pt x="2252400" y="2190491"/>
                  <a:pt x="2274227" y="2184211"/>
                </a:cubicBezTo>
                <a:cubicBezTo>
                  <a:pt x="2256002" y="2200684"/>
                  <a:pt x="2256724" y="2203772"/>
                  <a:pt x="2260430" y="2209022"/>
                </a:cubicBezTo>
                <a:cubicBezTo>
                  <a:pt x="2266608" y="2217671"/>
                  <a:pt x="2270726" y="2215200"/>
                  <a:pt x="2340735" y="2173708"/>
                </a:cubicBezTo>
                <a:cubicBezTo>
                  <a:pt x="2396024" y="2140969"/>
                  <a:pt x="2478697" y="2091962"/>
                  <a:pt x="2537382" y="2068076"/>
                </a:cubicBezTo>
                <a:cubicBezTo>
                  <a:pt x="2326220" y="2198006"/>
                  <a:pt x="1867447" y="2495859"/>
                  <a:pt x="1780037" y="2626407"/>
                </a:cubicBezTo>
                <a:cubicBezTo>
                  <a:pt x="1777885" y="2629630"/>
                  <a:pt x="1778271" y="2633916"/>
                  <a:pt x="1780964" y="2636703"/>
                </a:cubicBezTo>
                <a:cubicBezTo>
                  <a:pt x="1783742" y="2639390"/>
                  <a:pt x="1788003" y="2639817"/>
                  <a:pt x="1791259" y="2637732"/>
                </a:cubicBezTo>
                <a:cubicBezTo>
                  <a:pt x="1874859" y="2582342"/>
                  <a:pt x="1962784" y="2514185"/>
                  <a:pt x="2055958" y="2441189"/>
                </a:cubicBezTo>
                <a:cubicBezTo>
                  <a:pt x="2240457" y="2297050"/>
                  <a:pt x="2431132" y="2148999"/>
                  <a:pt x="2614290" y="2080842"/>
                </a:cubicBezTo>
                <a:cubicBezTo>
                  <a:pt x="2566828" y="2213758"/>
                  <a:pt x="2268976" y="2435732"/>
                  <a:pt x="2123087" y="2544145"/>
                </a:cubicBezTo>
                <a:cubicBezTo>
                  <a:pt x="2074183" y="2580591"/>
                  <a:pt x="2041854" y="2604683"/>
                  <a:pt x="2031662" y="2615287"/>
                </a:cubicBezTo>
                <a:cubicBezTo>
                  <a:pt x="2029471" y="2617556"/>
                  <a:pt x="2028789" y="2620886"/>
                  <a:pt x="2029911" y="2623833"/>
                </a:cubicBezTo>
                <a:cubicBezTo>
                  <a:pt x="2031050" y="2626805"/>
                  <a:pt x="2033836" y="2628824"/>
                  <a:pt x="2037015" y="2628981"/>
                </a:cubicBezTo>
                <a:lnTo>
                  <a:pt x="2038148" y="2628981"/>
                </a:lnTo>
                <a:cubicBezTo>
                  <a:pt x="2039077" y="2630122"/>
                  <a:pt x="2040281" y="2631009"/>
                  <a:pt x="2041649" y="2631555"/>
                </a:cubicBezTo>
                <a:cubicBezTo>
                  <a:pt x="2043687" y="2632425"/>
                  <a:pt x="2045992" y="2632425"/>
                  <a:pt x="2048031" y="2631555"/>
                </a:cubicBezTo>
                <a:cubicBezTo>
                  <a:pt x="2198657" y="2562573"/>
                  <a:pt x="2293376" y="2479180"/>
                  <a:pt x="2362460" y="2418332"/>
                </a:cubicBezTo>
                <a:cubicBezTo>
                  <a:pt x="2387169" y="2396609"/>
                  <a:pt x="2408069" y="2378180"/>
                  <a:pt x="2426705" y="2364692"/>
                </a:cubicBezTo>
                <a:cubicBezTo>
                  <a:pt x="2392625" y="2459412"/>
                  <a:pt x="2307687" y="2628157"/>
                  <a:pt x="2277418" y="2678914"/>
                </a:cubicBezTo>
                <a:cubicBezTo>
                  <a:pt x="2275274" y="2682862"/>
                  <a:pt x="2276737" y="2687801"/>
                  <a:pt x="2280684" y="2689944"/>
                </a:cubicBezTo>
                <a:cubicBezTo>
                  <a:pt x="2283528" y="2691488"/>
                  <a:pt x="2287015" y="2691199"/>
                  <a:pt x="2289567" y="2689211"/>
                </a:cubicBezTo>
                <a:cubicBezTo>
                  <a:pt x="2295436" y="2684268"/>
                  <a:pt x="2301407" y="2679429"/>
                  <a:pt x="2307173" y="2674487"/>
                </a:cubicBezTo>
                <a:cubicBezTo>
                  <a:pt x="2246634" y="2738115"/>
                  <a:pt x="2191449" y="2800815"/>
                  <a:pt x="2149238" y="2867325"/>
                </a:cubicBezTo>
                <a:cubicBezTo>
                  <a:pt x="2147150" y="2870631"/>
                  <a:pt x="2147713" y="2874956"/>
                  <a:pt x="2150575" y="2877621"/>
                </a:cubicBezTo>
                <a:cubicBezTo>
                  <a:pt x="2156584" y="2883742"/>
                  <a:pt x="2164982" y="2886905"/>
                  <a:pt x="2173535" y="2886269"/>
                </a:cubicBezTo>
                <a:cubicBezTo>
                  <a:pt x="2196906" y="2884313"/>
                  <a:pt x="2219660" y="2854661"/>
                  <a:pt x="2245605" y="2820273"/>
                </a:cubicBezTo>
                <a:cubicBezTo>
                  <a:pt x="2238740" y="2841895"/>
                  <a:pt x="2231637" y="2864338"/>
                  <a:pt x="2224293" y="2887607"/>
                </a:cubicBezTo>
                <a:cubicBezTo>
                  <a:pt x="2180124" y="3025671"/>
                  <a:pt x="2130088" y="3182164"/>
                  <a:pt x="2117425" y="3348748"/>
                </a:cubicBezTo>
                <a:cubicBezTo>
                  <a:pt x="2117127" y="3352845"/>
                  <a:pt x="2119894" y="3356534"/>
                  <a:pt x="2123910" y="3357396"/>
                </a:cubicBezTo>
                <a:lnTo>
                  <a:pt x="2126897" y="3357396"/>
                </a:lnTo>
                <a:cubicBezTo>
                  <a:pt x="2130398" y="3357399"/>
                  <a:pt x="2133509" y="3355159"/>
                  <a:pt x="2134618" y="3351836"/>
                </a:cubicBezTo>
                <a:cubicBezTo>
                  <a:pt x="2155209" y="3289342"/>
                  <a:pt x="2174770" y="3224170"/>
                  <a:pt x="2193405" y="3161161"/>
                </a:cubicBezTo>
                <a:cubicBezTo>
                  <a:pt x="2268255" y="2908198"/>
                  <a:pt x="2345575" y="2646380"/>
                  <a:pt x="2554885" y="2464972"/>
                </a:cubicBezTo>
                <a:cubicBezTo>
                  <a:pt x="2602554" y="2428525"/>
                  <a:pt x="2650531" y="2337923"/>
                  <a:pt x="2688728" y="2265236"/>
                </a:cubicBezTo>
                <a:lnTo>
                  <a:pt x="2691507" y="2259883"/>
                </a:lnTo>
                <a:cubicBezTo>
                  <a:pt x="2651972" y="2383018"/>
                  <a:pt x="2605642" y="2509243"/>
                  <a:pt x="2591228" y="2523245"/>
                </a:cubicBezTo>
                <a:cubicBezTo>
                  <a:pt x="2586814" y="2523679"/>
                  <a:pt x="2583588" y="2527609"/>
                  <a:pt x="2584022" y="2532023"/>
                </a:cubicBezTo>
                <a:cubicBezTo>
                  <a:pt x="2584298" y="2534820"/>
                  <a:pt x="2586016" y="2537271"/>
                  <a:pt x="2588551" y="2538483"/>
                </a:cubicBezTo>
                <a:cubicBezTo>
                  <a:pt x="2592518" y="2540402"/>
                  <a:pt x="2597146" y="2540402"/>
                  <a:pt x="2601112" y="2538482"/>
                </a:cubicBezTo>
                <a:cubicBezTo>
                  <a:pt x="2605496" y="2536358"/>
                  <a:pt x="2609388" y="2533343"/>
                  <a:pt x="2612540" y="2529629"/>
                </a:cubicBezTo>
                <a:cubicBezTo>
                  <a:pt x="2559415" y="2623833"/>
                  <a:pt x="2494861" y="2723289"/>
                  <a:pt x="2437000" y="2812346"/>
                </a:cubicBezTo>
                <a:cubicBezTo>
                  <a:pt x="2359268" y="2932084"/>
                  <a:pt x="2292140" y="3035349"/>
                  <a:pt x="2267226" y="3100109"/>
                </a:cubicBezTo>
                <a:cubicBezTo>
                  <a:pt x="2265595" y="3104295"/>
                  <a:pt x="2267669" y="3109009"/>
                  <a:pt x="2271855" y="3110639"/>
                </a:cubicBezTo>
                <a:cubicBezTo>
                  <a:pt x="2275390" y="3112015"/>
                  <a:pt x="2279407" y="3110764"/>
                  <a:pt x="2281537" y="3107624"/>
                </a:cubicBezTo>
                <a:cubicBezTo>
                  <a:pt x="2298832" y="3082812"/>
                  <a:pt x="2318910" y="3054705"/>
                  <a:pt x="2340839" y="3024023"/>
                </a:cubicBezTo>
                <a:cubicBezTo>
                  <a:pt x="2503098" y="2797006"/>
                  <a:pt x="2774490" y="2417200"/>
                  <a:pt x="2756781" y="2176591"/>
                </a:cubicBezTo>
                <a:cubicBezTo>
                  <a:pt x="2756820" y="2175906"/>
                  <a:pt x="2756820" y="2175218"/>
                  <a:pt x="2756782" y="2174532"/>
                </a:cubicBezTo>
                <a:cubicBezTo>
                  <a:pt x="2749780" y="2153941"/>
                  <a:pt x="2750501" y="2140453"/>
                  <a:pt x="2759047" y="2132217"/>
                </a:cubicBezTo>
                <a:cubicBezTo>
                  <a:pt x="2804038" y="2088153"/>
                  <a:pt x="3264870" y="2212935"/>
                  <a:pt x="3492712" y="2296948"/>
                </a:cubicBezTo>
                <a:cubicBezTo>
                  <a:pt x="3758648" y="2395065"/>
                  <a:pt x="3795403" y="2399904"/>
                  <a:pt x="3844205" y="2387754"/>
                </a:cubicBezTo>
                <a:cubicBezTo>
                  <a:pt x="3867781" y="2382092"/>
                  <a:pt x="3861398" y="2341424"/>
                  <a:pt x="3845336" y="2302713"/>
                </a:cubicBezTo>
                <a:cubicBezTo>
                  <a:pt x="3844719" y="2300705"/>
                  <a:pt x="3843194" y="2299104"/>
                  <a:pt x="3841218" y="2298388"/>
                </a:cubicBezTo>
                <a:cubicBezTo>
                  <a:pt x="3643646" y="2260810"/>
                  <a:pt x="3614716" y="2253500"/>
                  <a:pt x="3492299" y="2224878"/>
                </a:cubicBezTo>
                <a:cubicBezTo>
                  <a:pt x="3409421" y="2205522"/>
                  <a:pt x="3232748" y="2114921"/>
                  <a:pt x="3181784" y="2090520"/>
                </a:cubicBezTo>
                <a:cubicBezTo>
                  <a:pt x="3176740" y="2081666"/>
                  <a:pt x="3201244" y="2026791"/>
                  <a:pt x="3227086" y="1968620"/>
                </a:cubicBezTo>
                <a:cubicBezTo>
                  <a:pt x="3319128" y="1762193"/>
                  <a:pt x="3510524" y="1332659"/>
                  <a:pt x="3542337" y="671372"/>
                </a:cubicBezTo>
                <a:cubicBezTo>
                  <a:pt x="3542549" y="666885"/>
                  <a:pt x="3539083" y="663076"/>
                  <a:pt x="3534596" y="662864"/>
                </a:cubicBezTo>
                <a:cubicBezTo>
                  <a:pt x="3530649" y="662678"/>
                  <a:pt x="3527140" y="665355"/>
                  <a:pt x="3526276" y="669210"/>
                </a:cubicBezTo>
                <a:cubicBezTo>
                  <a:pt x="3505685" y="763930"/>
                  <a:pt x="3487462" y="854531"/>
                  <a:pt x="3469857" y="943073"/>
                </a:cubicBezTo>
                <a:cubicBezTo>
                  <a:pt x="3401801" y="1284476"/>
                  <a:pt x="3342911" y="1579342"/>
                  <a:pt x="3175710" y="1935469"/>
                </a:cubicBezTo>
                <a:cubicBezTo>
                  <a:pt x="3142867" y="1991065"/>
                  <a:pt x="3127733" y="2060560"/>
                  <a:pt x="3122379" y="2086196"/>
                </a:cubicBezTo>
                <a:cubicBezTo>
                  <a:pt x="3109818" y="2088872"/>
                  <a:pt x="3053707" y="2067561"/>
                  <a:pt x="3012422" y="2051911"/>
                </a:cubicBezTo>
                <a:cubicBezTo>
                  <a:pt x="2988743" y="2042954"/>
                  <a:pt x="2964547" y="2033792"/>
                  <a:pt x="2941692" y="2025966"/>
                </a:cubicBezTo>
                <a:cubicBezTo>
                  <a:pt x="3032396" y="1960898"/>
                  <a:pt x="3074917" y="1888828"/>
                  <a:pt x="3107348" y="1826849"/>
                </a:cubicBezTo>
                <a:cubicBezTo>
                  <a:pt x="3201244" y="1692389"/>
                  <a:pt x="3401082" y="1120570"/>
                  <a:pt x="3372357" y="1030483"/>
                </a:cubicBezTo>
                <a:cubicBezTo>
                  <a:pt x="3371201" y="1026955"/>
                  <a:pt x="3367828" y="1024636"/>
                  <a:pt x="3364120" y="1024820"/>
                </a:cubicBezTo>
                <a:cubicBezTo>
                  <a:pt x="3360433" y="1025025"/>
                  <a:pt x="3357347" y="1027689"/>
                  <a:pt x="3356604" y="1031307"/>
                </a:cubicBezTo>
                <a:cubicBezTo>
                  <a:pt x="3310789" y="1256781"/>
                  <a:pt x="3148530" y="1641426"/>
                  <a:pt x="3024365" y="1868958"/>
                </a:cubicBezTo>
                <a:cubicBezTo>
                  <a:pt x="2975667" y="1924863"/>
                  <a:pt x="2920275" y="1983446"/>
                  <a:pt x="2896390" y="2002184"/>
                </a:cubicBezTo>
                <a:lnTo>
                  <a:pt x="2896906" y="2001257"/>
                </a:lnTo>
                <a:cubicBezTo>
                  <a:pt x="3045265" y="1805641"/>
                  <a:pt x="3415907" y="861018"/>
                  <a:pt x="3435366" y="796669"/>
                </a:cubicBezTo>
                <a:cubicBezTo>
                  <a:pt x="3441029" y="777726"/>
                  <a:pt x="3444735" y="759194"/>
                  <a:pt x="3448235" y="741382"/>
                </a:cubicBezTo>
                <a:cubicBezTo>
                  <a:pt x="3453280" y="715129"/>
                  <a:pt x="3457810" y="692478"/>
                  <a:pt x="3467283" y="677549"/>
                </a:cubicBezTo>
                <a:cubicBezTo>
                  <a:pt x="3469796" y="673900"/>
                  <a:pt x="3468925" y="668911"/>
                  <a:pt x="3465326" y="666327"/>
                </a:cubicBezTo>
                <a:lnTo>
                  <a:pt x="3456575" y="659841"/>
                </a:lnTo>
                <a:cubicBezTo>
                  <a:pt x="3453114" y="657287"/>
                  <a:pt x="3448270" y="657825"/>
                  <a:pt x="3445456" y="661076"/>
                </a:cubicBezTo>
                <a:cubicBezTo>
                  <a:pt x="3410965" y="701538"/>
                  <a:pt x="3389138" y="762180"/>
                  <a:pt x="3368033" y="820968"/>
                </a:cubicBezTo>
                <a:lnTo>
                  <a:pt x="3363399" y="834043"/>
                </a:lnTo>
                <a:cubicBezTo>
                  <a:pt x="3273003" y="1092051"/>
                  <a:pt x="3044956" y="1711127"/>
                  <a:pt x="2859841" y="1951014"/>
                </a:cubicBezTo>
                <a:cubicBezTo>
                  <a:pt x="2858913" y="1948544"/>
                  <a:pt x="2857987" y="1946072"/>
                  <a:pt x="2857164" y="1943498"/>
                </a:cubicBezTo>
                <a:cubicBezTo>
                  <a:pt x="2859199" y="1943199"/>
                  <a:pt x="2861041" y="1942131"/>
                  <a:pt x="2862312" y="1940513"/>
                </a:cubicBezTo>
                <a:cubicBezTo>
                  <a:pt x="2920173" y="1865972"/>
                  <a:pt x="2945604" y="1778769"/>
                  <a:pt x="2970210" y="1694344"/>
                </a:cubicBezTo>
                <a:cubicBezTo>
                  <a:pt x="2998420" y="1597463"/>
                  <a:pt x="3025086" y="1505935"/>
                  <a:pt x="3097257" y="1436233"/>
                </a:cubicBezTo>
                <a:cubicBezTo>
                  <a:pt x="3099414" y="1434123"/>
                  <a:pt x="3100243" y="1431002"/>
                  <a:pt x="3099419" y="1428100"/>
                </a:cubicBezTo>
                <a:cubicBezTo>
                  <a:pt x="3098587" y="1425202"/>
                  <a:pt x="3096202" y="1423015"/>
                  <a:pt x="3093242" y="1422437"/>
                </a:cubicBezTo>
                <a:cubicBezTo>
                  <a:pt x="3083166" y="1419779"/>
                  <a:pt x="3072435" y="1421499"/>
                  <a:pt x="3063694" y="1427174"/>
                </a:cubicBezTo>
                <a:cubicBezTo>
                  <a:pt x="3055550" y="1433484"/>
                  <a:pt x="3049868" y="1442444"/>
                  <a:pt x="3047633" y="1452501"/>
                </a:cubicBezTo>
                <a:cubicBezTo>
                  <a:pt x="3045374" y="1452861"/>
                  <a:pt x="3043265" y="1453860"/>
                  <a:pt x="3041558" y="1455384"/>
                </a:cubicBezTo>
                <a:cubicBezTo>
                  <a:pt x="3041559" y="1454353"/>
                  <a:pt x="3041558" y="1453222"/>
                  <a:pt x="3041558" y="1452191"/>
                </a:cubicBezTo>
                <a:cubicBezTo>
                  <a:pt x="3040331" y="1444132"/>
                  <a:pt x="3035724" y="1436980"/>
                  <a:pt x="3028895" y="1432527"/>
                </a:cubicBezTo>
                <a:cubicBezTo>
                  <a:pt x="3025160" y="1430033"/>
                  <a:pt x="3020108" y="1431039"/>
                  <a:pt x="3017615" y="1434775"/>
                </a:cubicBezTo>
                <a:cubicBezTo>
                  <a:pt x="3016170" y="1436938"/>
                  <a:pt x="3015847" y="1439662"/>
                  <a:pt x="3016746" y="1442102"/>
                </a:cubicBezTo>
                <a:cubicBezTo>
                  <a:pt x="3021791" y="1456001"/>
                  <a:pt x="3013657" y="1466503"/>
                  <a:pt x="3000170" y="1482461"/>
                </a:cubicBezTo>
                <a:cubicBezTo>
                  <a:pt x="2996875" y="1486373"/>
                  <a:pt x="2993477" y="1490286"/>
                  <a:pt x="2990390" y="1494404"/>
                </a:cubicBezTo>
                <a:lnTo>
                  <a:pt x="3003259" y="1454045"/>
                </a:lnTo>
                <a:cubicBezTo>
                  <a:pt x="3020349" y="1400611"/>
                  <a:pt x="3041352" y="1334512"/>
                  <a:pt x="3046912" y="1323188"/>
                </a:cubicBezTo>
                <a:cubicBezTo>
                  <a:pt x="3048742" y="1321659"/>
                  <a:pt x="3049799" y="1319396"/>
                  <a:pt x="3049795" y="1317010"/>
                </a:cubicBezTo>
                <a:cubicBezTo>
                  <a:pt x="3051545" y="1309288"/>
                  <a:pt x="3072034" y="1267386"/>
                  <a:pt x="3093654" y="1223114"/>
                </a:cubicBezTo>
                <a:cubicBezTo>
                  <a:pt x="3137926" y="1132615"/>
                  <a:pt x="3204847" y="995890"/>
                  <a:pt x="3228732" y="917231"/>
                </a:cubicBezTo>
                <a:cubicBezTo>
                  <a:pt x="3229038" y="916050"/>
                  <a:pt x="3229038" y="914810"/>
                  <a:pt x="3228732" y="913628"/>
                </a:cubicBezTo>
                <a:cubicBezTo>
                  <a:pt x="3226982" y="902817"/>
                  <a:pt x="3221629" y="899832"/>
                  <a:pt x="3217511" y="899317"/>
                </a:cubicBezTo>
                <a:cubicBezTo>
                  <a:pt x="3201346" y="897258"/>
                  <a:pt x="3184771" y="928557"/>
                  <a:pt x="3127630" y="1053752"/>
                </a:cubicBezTo>
                <a:cubicBezTo>
                  <a:pt x="3098184" y="1118408"/>
                  <a:pt x="3067709" y="1185432"/>
                  <a:pt x="3045780" y="1218481"/>
                </a:cubicBezTo>
                <a:cubicBezTo>
                  <a:pt x="3045257" y="1219268"/>
                  <a:pt x="3044875" y="1220139"/>
                  <a:pt x="3044648" y="1221055"/>
                </a:cubicBezTo>
                <a:cubicBezTo>
                  <a:pt x="3020768" y="1270099"/>
                  <a:pt x="2993416" y="1317373"/>
                  <a:pt x="2962797" y="1362518"/>
                </a:cubicBezTo>
                <a:cubicBezTo>
                  <a:pt x="3060708" y="1172048"/>
                  <a:pt x="3125674" y="890155"/>
                  <a:pt x="3138647" y="592920"/>
                </a:cubicBezTo>
                <a:cubicBezTo>
                  <a:pt x="3138767" y="588817"/>
                  <a:pt x="3135885" y="585236"/>
                  <a:pt x="3131851" y="584477"/>
                </a:cubicBezTo>
                <a:cubicBezTo>
                  <a:pt x="3127804" y="583782"/>
                  <a:pt x="3123876" y="586210"/>
                  <a:pt x="3122688" y="590139"/>
                </a:cubicBezTo>
                <a:cubicBezTo>
                  <a:pt x="3095199" y="680843"/>
                  <a:pt x="3080168" y="781638"/>
                  <a:pt x="3064312" y="888713"/>
                </a:cubicBezTo>
                <a:cubicBezTo>
                  <a:pt x="3035793" y="1080005"/>
                  <a:pt x="3006348" y="1277373"/>
                  <a:pt x="2900096" y="1408642"/>
                </a:cubicBezTo>
                <a:cubicBezTo>
                  <a:pt x="2961151" y="1147339"/>
                  <a:pt x="2980917" y="888095"/>
                  <a:pt x="3000170" y="578814"/>
                </a:cubicBezTo>
                <a:cubicBezTo>
                  <a:pt x="3000271" y="577891"/>
                  <a:pt x="3000271" y="576958"/>
                  <a:pt x="3000170" y="576035"/>
                </a:cubicBezTo>
                <a:cubicBezTo>
                  <a:pt x="2999140" y="572637"/>
                  <a:pt x="2995846" y="562238"/>
                  <a:pt x="2987198" y="563062"/>
                </a:cubicBezTo>
                <a:cubicBezTo>
                  <a:pt x="2973299" y="564401"/>
                  <a:pt x="2969180" y="582932"/>
                  <a:pt x="2948794" y="812010"/>
                </a:cubicBezTo>
                <a:cubicBezTo>
                  <a:pt x="2934587" y="972622"/>
                  <a:pt x="2907612" y="1271607"/>
                  <a:pt x="2877961" y="1278092"/>
                </a:cubicBezTo>
                <a:cubicBezTo>
                  <a:pt x="2876005" y="1278092"/>
                  <a:pt x="2858194" y="1270474"/>
                  <a:pt x="2831528" y="1118923"/>
                </a:cubicBezTo>
                <a:cubicBezTo>
                  <a:pt x="2831139" y="1116571"/>
                  <a:pt x="2829699" y="1114523"/>
                  <a:pt x="2827615" y="1113364"/>
                </a:cubicBezTo>
                <a:cubicBezTo>
                  <a:pt x="2815467" y="1106259"/>
                  <a:pt x="2818555" y="1073827"/>
                  <a:pt x="2821438" y="1042528"/>
                </a:cubicBezTo>
                <a:cubicBezTo>
                  <a:pt x="2825968" y="993419"/>
                  <a:pt x="2831116" y="937926"/>
                  <a:pt x="2789934" y="918981"/>
                </a:cubicBezTo>
                <a:cubicBezTo>
                  <a:pt x="2787662" y="917859"/>
                  <a:pt x="2784998" y="917859"/>
                  <a:pt x="2782726" y="918981"/>
                </a:cubicBezTo>
                <a:cubicBezTo>
                  <a:pt x="2773255" y="924232"/>
                  <a:pt x="2768828" y="924232"/>
                  <a:pt x="2767798" y="923511"/>
                </a:cubicBezTo>
                <a:cubicBezTo>
                  <a:pt x="2762650" y="920011"/>
                  <a:pt x="2765637" y="894581"/>
                  <a:pt x="2767798" y="879343"/>
                </a:cubicBezTo>
                <a:cubicBezTo>
                  <a:pt x="2771082" y="862157"/>
                  <a:pt x="2771360" y="844530"/>
                  <a:pt x="2768622" y="827248"/>
                </a:cubicBezTo>
                <a:cubicBezTo>
                  <a:pt x="2767634" y="823469"/>
                  <a:pt x="2764071" y="820948"/>
                  <a:pt x="2760179" y="821276"/>
                </a:cubicBezTo>
                <a:cubicBezTo>
                  <a:pt x="2737426" y="822821"/>
                  <a:pt x="2735366" y="814275"/>
                  <a:pt x="2732381" y="789256"/>
                </a:cubicBezTo>
                <a:cubicBezTo>
                  <a:pt x="2732056" y="786349"/>
                  <a:pt x="2730158" y="783855"/>
                  <a:pt x="2727439" y="782771"/>
                </a:cubicBezTo>
                <a:cubicBezTo>
                  <a:pt x="2724786" y="781545"/>
                  <a:pt x="2721666" y="781945"/>
                  <a:pt x="2719409" y="783800"/>
                </a:cubicBezTo>
                <a:cubicBezTo>
                  <a:pt x="2650531" y="836925"/>
                  <a:pt x="2640132" y="902612"/>
                  <a:pt x="2690170" y="968606"/>
                </a:cubicBezTo>
                <a:cubicBezTo>
                  <a:pt x="2691274" y="970110"/>
                  <a:pt x="2692881" y="971170"/>
                  <a:pt x="2694700" y="971592"/>
                </a:cubicBezTo>
                <a:cubicBezTo>
                  <a:pt x="2698042" y="972563"/>
                  <a:pt x="2701561" y="972773"/>
                  <a:pt x="2704995" y="972210"/>
                </a:cubicBezTo>
                <a:cubicBezTo>
                  <a:pt x="2701180" y="1010683"/>
                  <a:pt x="2691854" y="1048408"/>
                  <a:pt x="2677299" y="1084226"/>
                </a:cubicBezTo>
                <a:cubicBezTo>
                  <a:pt x="2651355" y="1054059"/>
                  <a:pt x="2654753" y="1014216"/>
                  <a:pt x="2658252" y="972107"/>
                </a:cubicBezTo>
                <a:cubicBezTo>
                  <a:pt x="2660930" y="941220"/>
                  <a:pt x="2663607" y="909303"/>
                  <a:pt x="2652899" y="882328"/>
                </a:cubicBezTo>
                <a:cubicBezTo>
                  <a:pt x="2654668" y="880889"/>
                  <a:pt x="2656166" y="879146"/>
                  <a:pt x="2657326" y="877181"/>
                </a:cubicBezTo>
                <a:cubicBezTo>
                  <a:pt x="2662577" y="867607"/>
                  <a:pt x="2658871" y="855767"/>
                  <a:pt x="2654855" y="843205"/>
                </a:cubicBezTo>
                <a:cubicBezTo>
                  <a:pt x="2653302" y="838741"/>
                  <a:pt x="2652097" y="834164"/>
                  <a:pt x="2651251" y="829513"/>
                </a:cubicBezTo>
                <a:lnTo>
                  <a:pt x="2651252" y="824261"/>
                </a:lnTo>
                <a:cubicBezTo>
                  <a:pt x="2651374" y="819922"/>
                  <a:pt x="2648065" y="816251"/>
                  <a:pt x="2643736" y="815922"/>
                </a:cubicBezTo>
                <a:lnTo>
                  <a:pt x="2638588" y="815923"/>
                </a:lnTo>
                <a:cubicBezTo>
                  <a:pt x="2616967" y="814275"/>
                  <a:pt x="2611099" y="827762"/>
                  <a:pt x="2609864" y="831983"/>
                </a:cubicBezTo>
                <a:cubicBezTo>
                  <a:pt x="2605230" y="846912"/>
                  <a:pt x="2616246" y="865960"/>
                  <a:pt x="2625616" y="876358"/>
                </a:cubicBezTo>
                <a:cubicBezTo>
                  <a:pt x="2625616" y="890155"/>
                  <a:pt x="2625616" y="902715"/>
                  <a:pt x="2625616" y="914863"/>
                </a:cubicBezTo>
                <a:cubicBezTo>
                  <a:pt x="2626848" y="932018"/>
                  <a:pt x="2626503" y="949250"/>
                  <a:pt x="2624586" y="966341"/>
                </a:cubicBezTo>
                <a:cubicBezTo>
                  <a:pt x="2615418" y="985628"/>
                  <a:pt x="2610804" y="1006763"/>
                  <a:pt x="2611099" y="1028115"/>
                </a:cubicBezTo>
                <a:cubicBezTo>
                  <a:pt x="2609967" y="1053545"/>
                  <a:pt x="2609452" y="1066414"/>
                  <a:pt x="2581962" y="1072901"/>
                </a:cubicBezTo>
                <a:cubicBezTo>
                  <a:pt x="2579733" y="1073459"/>
                  <a:pt x="2577834" y="1074911"/>
                  <a:pt x="2576712" y="1076917"/>
                </a:cubicBezTo>
                <a:cubicBezTo>
                  <a:pt x="2552517" y="1120982"/>
                  <a:pt x="2553341" y="1163297"/>
                  <a:pt x="2554164" y="1204068"/>
                </a:cubicBezTo>
                <a:cubicBezTo>
                  <a:pt x="2554987" y="1242984"/>
                  <a:pt x="2555709" y="1279843"/>
                  <a:pt x="2534705" y="1315981"/>
                </a:cubicBezTo>
                <a:cubicBezTo>
                  <a:pt x="2459753" y="1149397"/>
                  <a:pt x="2395920" y="752708"/>
                  <a:pt x="2370696" y="520747"/>
                </a:cubicBezTo>
                <a:cubicBezTo>
                  <a:pt x="2370290" y="517100"/>
                  <a:pt x="2367518" y="514160"/>
                  <a:pt x="2363900" y="513540"/>
                </a:cubicBezTo>
                <a:cubicBezTo>
                  <a:pt x="2359031" y="512694"/>
                  <a:pt x="2354058" y="514313"/>
                  <a:pt x="2350619" y="517864"/>
                </a:cubicBezTo>
                <a:cubicBezTo>
                  <a:pt x="2330029" y="538455"/>
                  <a:pt x="2345575" y="639354"/>
                  <a:pt x="2382330" y="849177"/>
                </a:cubicBezTo>
                <a:cubicBezTo>
                  <a:pt x="2402921" y="966753"/>
                  <a:pt x="2424131" y="1088036"/>
                  <a:pt x="2423512" y="1145382"/>
                </a:cubicBezTo>
                <a:cubicBezTo>
                  <a:pt x="2387890" y="1126541"/>
                  <a:pt x="2381404" y="1096169"/>
                  <a:pt x="2375535" y="1069092"/>
                </a:cubicBezTo>
                <a:cubicBezTo>
                  <a:pt x="2371726" y="1051383"/>
                  <a:pt x="2368123" y="1034601"/>
                  <a:pt x="2355973" y="1025232"/>
                </a:cubicBezTo>
                <a:lnTo>
                  <a:pt x="2319116" y="965106"/>
                </a:lnTo>
                <a:cubicBezTo>
                  <a:pt x="2284007" y="876563"/>
                  <a:pt x="2273917" y="806862"/>
                  <a:pt x="2263210" y="733043"/>
                </a:cubicBezTo>
                <a:cubicBezTo>
                  <a:pt x="2257444" y="693199"/>
                  <a:pt x="2251472" y="651913"/>
                  <a:pt x="2241280" y="605789"/>
                </a:cubicBezTo>
                <a:cubicBezTo>
                  <a:pt x="2240732" y="603089"/>
                  <a:pt x="2238822" y="600868"/>
                  <a:pt x="2236235" y="599921"/>
                </a:cubicBezTo>
                <a:cubicBezTo>
                  <a:pt x="2233656" y="598909"/>
                  <a:pt x="2230738" y="599298"/>
                  <a:pt x="2228514" y="600950"/>
                </a:cubicBezTo>
                <a:cubicBezTo>
                  <a:pt x="2199994" y="622262"/>
                  <a:pt x="2216777" y="692787"/>
                  <a:pt x="2234485" y="767430"/>
                </a:cubicBezTo>
                <a:cubicBezTo>
                  <a:pt x="2239530" y="788844"/>
                  <a:pt x="2244781" y="809642"/>
                  <a:pt x="2247766" y="827351"/>
                </a:cubicBezTo>
                <a:cubicBezTo>
                  <a:pt x="2234794" y="801406"/>
                  <a:pt x="2221822" y="768562"/>
                  <a:pt x="2208335" y="734690"/>
                </a:cubicBezTo>
                <a:cubicBezTo>
                  <a:pt x="2182595" y="669519"/>
                  <a:pt x="2155929" y="602083"/>
                  <a:pt x="2124631" y="571710"/>
                </a:cubicBezTo>
                <a:cubicBezTo>
                  <a:pt x="2121914" y="568914"/>
                  <a:pt x="2117595" y="568439"/>
                  <a:pt x="2114335" y="570577"/>
                </a:cubicBezTo>
                <a:cubicBezTo>
                  <a:pt x="2111181" y="572595"/>
                  <a:pt x="2109786" y="576488"/>
                  <a:pt x="2110938" y="580049"/>
                </a:cubicBezTo>
                <a:cubicBezTo>
                  <a:pt x="2196185" y="838161"/>
                  <a:pt x="2318807" y="1087829"/>
                  <a:pt x="2437412" y="1329365"/>
                </a:cubicBezTo>
                <a:cubicBezTo>
                  <a:pt x="2472623" y="1401434"/>
                  <a:pt x="2508863" y="1474842"/>
                  <a:pt x="2543046" y="1546911"/>
                </a:cubicBezTo>
                <a:cubicBezTo>
                  <a:pt x="2487964" y="1496566"/>
                  <a:pt x="2421660" y="1382181"/>
                  <a:pt x="2371417" y="1295698"/>
                </a:cubicBezTo>
                <a:cubicBezTo>
                  <a:pt x="2311187" y="1191816"/>
                  <a:pt x="2295538" y="1167930"/>
                  <a:pt x="2280198" y="1172151"/>
                </a:cubicBezTo>
                <a:cubicBezTo>
                  <a:pt x="2270520" y="1174519"/>
                  <a:pt x="2269902" y="1186667"/>
                  <a:pt x="2269903" y="1190683"/>
                </a:cubicBezTo>
                <a:cubicBezTo>
                  <a:pt x="2269915" y="1191843"/>
                  <a:pt x="2270125" y="1192990"/>
                  <a:pt x="2270520" y="1194080"/>
                </a:cubicBezTo>
                <a:cubicBezTo>
                  <a:pt x="2294920" y="1249636"/>
                  <a:pt x="2322879" y="1303561"/>
                  <a:pt x="2354223" y="1355515"/>
                </a:cubicBezTo>
                <a:cubicBezTo>
                  <a:pt x="2369254" y="1381872"/>
                  <a:pt x="2383565" y="1406994"/>
                  <a:pt x="2396641" y="1431498"/>
                </a:cubicBezTo>
                <a:cubicBezTo>
                  <a:pt x="2330235" y="1390315"/>
                  <a:pt x="2276594" y="1308671"/>
                  <a:pt x="2224498" y="1229806"/>
                </a:cubicBezTo>
                <a:cubicBezTo>
                  <a:pt x="2201082" y="1192781"/>
                  <a:pt x="2175790" y="1156974"/>
                  <a:pt x="2148723" y="1122527"/>
                </a:cubicBezTo>
                <a:cubicBezTo>
                  <a:pt x="2147149" y="1120453"/>
                  <a:pt x="2144625" y="1119327"/>
                  <a:pt x="2142031" y="1119541"/>
                </a:cubicBezTo>
                <a:cubicBezTo>
                  <a:pt x="2139493" y="1119620"/>
                  <a:pt x="2137152" y="1120924"/>
                  <a:pt x="2135751" y="1123041"/>
                </a:cubicBezTo>
                <a:cubicBezTo>
                  <a:pt x="2124014" y="1140028"/>
                  <a:pt x="2185273" y="1245971"/>
                  <a:pt x="2214512" y="1294153"/>
                </a:cubicBezTo>
                <a:cubicBezTo>
                  <a:pt x="2193096" y="1277475"/>
                  <a:pt x="2154694" y="1239175"/>
                  <a:pt x="2093436" y="1162164"/>
                </a:cubicBezTo>
                <a:cubicBezTo>
                  <a:pt x="2028264" y="1079799"/>
                  <a:pt x="1975757" y="1002067"/>
                  <a:pt x="1972256" y="987139"/>
                </a:cubicBezTo>
                <a:cubicBezTo>
                  <a:pt x="1971533" y="983788"/>
                  <a:pt x="1968762" y="981265"/>
                  <a:pt x="1965359" y="980859"/>
                </a:cubicBezTo>
                <a:cubicBezTo>
                  <a:pt x="1962006" y="980444"/>
                  <a:pt x="1958742" y="982117"/>
                  <a:pt x="1957122" y="985080"/>
                </a:cubicBezTo>
                <a:cubicBezTo>
                  <a:pt x="1925204" y="1045103"/>
                  <a:pt x="2029191" y="1153207"/>
                  <a:pt x="2129985" y="1257707"/>
                </a:cubicBezTo>
                <a:cubicBezTo>
                  <a:pt x="2197524" y="1327820"/>
                  <a:pt x="2267328" y="1400302"/>
                  <a:pt x="2261254" y="1428100"/>
                </a:cubicBezTo>
                <a:cubicBezTo>
                  <a:pt x="2260562" y="1431504"/>
                  <a:pt x="2258200" y="1434331"/>
                  <a:pt x="2254974" y="1435616"/>
                </a:cubicBezTo>
                <a:cubicBezTo>
                  <a:pt x="2205966" y="1414098"/>
                  <a:pt x="2109188" y="1325247"/>
                  <a:pt x="2023528" y="1246588"/>
                </a:cubicBezTo>
                <a:cubicBezTo>
                  <a:pt x="1958665" y="1186977"/>
                  <a:pt x="1897303" y="1130660"/>
                  <a:pt x="1858799" y="1105126"/>
                </a:cubicBezTo>
                <a:cubicBezTo>
                  <a:pt x="1855646" y="1102892"/>
                  <a:pt x="1851365" y="1103149"/>
                  <a:pt x="1848502" y="1105744"/>
                </a:cubicBezTo>
                <a:cubicBezTo>
                  <a:pt x="1845674" y="1108113"/>
                  <a:pt x="1844825" y="1112106"/>
                  <a:pt x="1846444" y="1115421"/>
                </a:cubicBezTo>
                <a:cubicBezTo>
                  <a:pt x="1874448" y="1175033"/>
                  <a:pt x="1966387" y="1245867"/>
                  <a:pt x="2055239" y="1314334"/>
                </a:cubicBezTo>
                <a:cubicBezTo>
                  <a:pt x="2127308" y="1369621"/>
                  <a:pt x="2194641" y="1421716"/>
                  <a:pt x="2219350" y="1461046"/>
                </a:cubicBezTo>
                <a:cubicBezTo>
                  <a:pt x="2229646" y="1477828"/>
                  <a:pt x="2218526" y="1535175"/>
                  <a:pt x="2204216" y="1607861"/>
                </a:cubicBezTo>
                <a:cubicBezTo>
                  <a:pt x="2201848" y="1620011"/>
                  <a:pt x="2199275" y="1632777"/>
                  <a:pt x="2196700" y="1646161"/>
                </a:cubicBezTo>
                <a:cubicBezTo>
                  <a:pt x="2193817" y="1651514"/>
                  <a:pt x="2194023" y="1662737"/>
                  <a:pt x="2195671" y="1694653"/>
                </a:cubicBezTo>
                <a:cubicBezTo>
                  <a:pt x="2196906" y="1718951"/>
                  <a:pt x="2199377" y="1768370"/>
                  <a:pt x="2193405" y="1778769"/>
                </a:cubicBezTo>
                <a:cubicBezTo>
                  <a:pt x="2152223" y="1790094"/>
                  <a:pt x="2013130" y="1738204"/>
                  <a:pt x="1978330" y="1739440"/>
                </a:cubicBezTo>
                <a:cubicBezTo>
                  <a:pt x="1943325" y="1733880"/>
                  <a:pt x="1942501" y="1642866"/>
                  <a:pt x="1942398" y="1613112"/>
                </a:cubicBezTo>
                <a:cubicBezTo>
                  <a:pt x="1942431" y="1610169"/>
                  <a:pt x="1940851" y="1607443"/>
                  <a:pt x="1938281" y="1606008"/>
                </a:cubicBezTo>
                <a:cubicBezTo>
                  <a:pt x="1935776" y="1604511"/>
                  <a:pt x="1932651" y="1604512"/>
                  <a:pt x="1930147" y="1606008"/>
                </a:cubicBezTo>
                <a:cubicBezTo>
                  <a:pt x="1901628" y="1622790"/>
                  <a:pt x="1901525" y="1652132"/>
                  <a:pt x="1906982" y="1678078"/>
                </a:cubicBezTo>
                <a:cubicBezTo>
                  <a:pt x="1874144" y="1656012"/>
                  <a:pt x="1838872" y="1637806"/>
                  <a:pt x="1801864" y="1623820"/>
                </a:cubicBezTo>
                <a:lnTo>
                  <a:pt x="1792289" y="1629071"/>
                </a:lnTo>
                <a:cubicBezTo>
                  <a:pt x="1797436" y="1647603"/>
                  <a:pt x="1877742" y="1685285"/>
                  <a:pt x="1915836" y="1702375"/>
                </a:cubicBezTo>
                <a:cubicBezTo>
                  <a:pt x="1915164" y="1704168"/>
                  <a:pt x="1915164" y="1706143"/>
                  <a:pt x="1915836" y="1707935"/>
                </a:cubicBezTo>
                <a:lnTo>
                  <a:pt x="1841296" y="1679519"/>
                </a:lnTo>
                <a:cubicBezTo>
                  <a:pt x="1845825" y="1693521"/>
                  <a:pt x="1876712" y="1700831"/>
                  <a:pt x="1878669" y="1712259"/>
                </a:cubicBezTo>
                <a:cubicBezTo>
                  <a:pt x="1817410" y="1699493"/>
                  <a:pt x="1837487" y="1701963"/>
                  <a:pt x="1832647" y="1696403"/>
                </a:cubicBezTo>
                <a:cubicBezTo>
                  <a:pt x="1830176" y="1665517"/>
                  <a:pt x="1798466" y="1698978"/>
                  <a:pt x="1796716" y="1697845"/>
                </a:cubicBezTo>
                <a:cubicBezTo>
                  <a:pt x="1773858" y="1682504"/>
                  <a:pt x="1748841" y="1692904"/>
                  <a:pt x="1739267" y="1690741"/>
                </a:cubicBezTo>
                <a:cubicBezTo>
                  <a:pt x="1732368" y="1689093"/>
                  <a:pt x="1723102" y="1707626"/>
                  <a:pt x="1681919" y="1690740"/>
                </a:cubicBezTo>
                <a:cubicBezTo>
                  <a:pt x="1638575" y="1681887"/>
                  <a:pt x="1671623" y="1661296"/>
                  <a:pt x="1666786" y="1654604"/>
                </a:cubicBezTo>
                <a:lnTo>
                  <a:pt x="1665858" y="1653368"/>
                </a:lnTo>
                <a:cubicBezTo>
                  <a:pt x="1675238" y="1644133"/>
                  <a:pt x="1679638" y="1630971"/>
                  <a:pt x="1677698" y="1617952"/>
                </a:cubicBezTo>
                <a:cubicBezTo>
                  <a:pt x="1674404" y="1601272"/>
                  <a:pt x="1658446" y="1586446"/>
                  <a:pt x="1633942" y="1576769"/>
                </a:cubicBezTo>
                <a:cubicBezTo>
                  <a:pt x="1632575" y="1575637"/>
                  <a:pt x="1631270" y="1574434"/>
                  <a:pt x="1630029" y="1573165"/>
                </a:cubicBezTo>
                <a:cubicBezTo>
                  <a:pt x="1638974" y="1574993"/>
                  <a:pt x="1647495" y="1578485"/>
                  <a:pt x="1655151" y="1583461"/>
                </a:cubicBezTo>
                <a:cubicBezTo>
                  <a:pt x="1671496" y="1592815"/>
                  <a:pt x="1682820" y="1608970"/>
                  <a:pt x="1686037" y="1627526"/>
                </a:cubicBezTo>
                <a:cubicBezTo>
                  <a:pt x="1686259" y="1630101"/>
                  <a:pt x="1687771" y="1632388"/>
                  <a:pt x="1690053" y="1633601"/>
                </a:cubicBezTo>
                <a:cubicBezTo>
                  <a:pt x="1692344" y="1634791"/>
                  <a:pt x="1695072" y="1634791"/>
                  <a:pt x="1697363" y="1633601"/>
                </a:cubicBezTo>
                <a:cubicBezTo>
                  <a:pt x="1705115" y="1630948"/>
                  <a:pt x="1713646" y="1631892"/>
                  <a:pt x="1720631" y="1636174"/>
                </a:cubicBezTo>
                <a:cubicBezTo>
                  <a:pt x="1735654" y="1643972"/>
                  <a:pt x="1746820" y="1657594"/>
                  <a:pt x="1751518" y="1673856"/>
                </a:cubicBezTo>
                <a:cubicBezTo>
                  <a:pt x="1752302" y="1678001"/>
                  <a:pt x="1756193" y="1680806"/>
                  <a:pt x="1760372" y="1680239"/>
                </a:cubicBezTo>
                <a:cubicBezTo>
                  <a:pt x="1764483" y="1679816"/>
                  <a:pt x="1767600" y="1676341"/>
                  <a:pt x="1767579" y="1672209"/>
                </a:cubicBezTo>
                <a:cubicBezTo>
                  <a:pt x="1767579" y="1255030"/>
                  <a:pt x="1788170" y="616187"/>
                  <a:pt x="1828528" y="254193"/>
                </a:cubicBezTo>
                <a:cubicBezTo>
                  <a:pt x="1828878" y="252878"/>
                  <a:pt x="1828878" y="251494"/>
                  <a:pt x="1828529" y="250178"/>
                </a:cubicBezTo>
                <a:cubicBezTo>
                  <a:pt x="1826984" y="245880"/>
                  <a:pt x="1822792" y="243114"/>
                  <a:pt x="1818234" y="243383"/>
                </a:cubicBezTo>
                <a:cubicBezTo>
                  <a:pt x="1802481" y="245340"/>
                  <a:pt x="1790745" y="302583"/>
                  <a:pt x="1720116" y="823644"/>
                </a:cubicBezTo>
                <a:cubicBezTo>
                  <a:pt x="1699525" y="975917"/>
                  <a:pt x="1679655" y="1121496"/>
                  <a:pt x="1666682" y="1199434"/>
                </a:cubicBezTo>
                <a:cubicBezTo>
                  <a:pt x="1649077" y="1040985"/>
                  <a:pt x="1671006" y="847324"/>
                  <a:pt x="1692318" y="659532"/>
                </a:cubicBezTo>
                <a:cubicBezTo>
                  <a:pt x="1717440" y="438382"/>
                  <a:pt x="1743281" y="209819"/>
                  <a:pt x="1705085" y="36647"/>
                </a:cubicBezTo>
                <a:cubicBezTo>
                  <a:pt x="1704057" y="32274"/>
                  <a:pt x="1699679" y="29562"/>
                  <a:pt x="1695307" y="30589"/>
                </a:cubicBezTo>
                <a:cubicBezTo>
                  <a:pt x="1691176" y="31560"/>
                  <a:pt x="1688486" y="35541"/>
                  <a:pt x="1689127" y="39735"/>
                </a:cubicBezTo>
                <a:cubicBezTo>
                  <a:pt x="1699422" y="100480"/>
                  <a:pt x="1677904" y="285183"/>
                  <a:pt x="1657519" y="463915"/>
                </a:cubicBezTo>
                <a:cubicBezTo>
                  <a:pt x="1641046" y="607230"/>
                  <a:pt x="1625499" y="742720"/>
                  <a:pt x="1626632" y="811496"/>
                </a:cubicBezTo>
                <a:cubicBezTo>
                  <a:pt x="1626734" y="814939"/>
                  <a:pt x="1628942" y="817967"/>
                  <a:pt x="1632192" y="819114"/>
                </a:cubicBezTo>
                <a:cubicBezTo>
                  <a:pt x="1633276" y="819365"/>
                  <a:pt x="1634403" y="819365"/>
                  <a:pt x="1635486" y="819114"/>
                </a:cubicBezTo>
                <a:cubicBezTo>
                  <a:pt x="1633736" y="828277"/>
                  <a:pt x="1631883" y="836925"/>
                  <a:pt x="1630133" y="844957"/>
                </a:cubicBezTo>
                <a:cubicBezTo>
                  <a:pt x="1605217" y="731705"/>
                  <a:pt x="1614175" y="598788"/>
                  <a:pt x="1622823" y="469475"/>
                </a:cubicBezTo>
                <a:cubicBezTo>
                  <a:pt x="1632295" y="326365"/>
                  <a:pt x="1642178" y="178418"/>
                  <a:pt x="1607071" y="55179"/>
                </a:cubicBezTo>
                <a:cubicBezTo>
                  <a:pt x="1605932" y="51475"/>
                  <a:pt x="1602392" y="49044"/>
                  <a:pt x="1598525" y="49311"/>
                </a:cubicBezTo>
                <a:cubicBezTo>
                  <a:pt x="1594614" y="49640"/>
                  <a:pt x="1591496" y="52715"/>
                  <a:pt x="1591113" y="56620"/>
                </a:cubicBezTo>
                <a:cubicBezTo>
                  <a:pt x="1582052" y="143515"/>
                  <a:pt x="1581640" y="238853"/>
                  <a:pt x="1581331" y="331102"/>
                </a:cubicBezTo>
                <a:cubicBezTo>
                  <a:pt x="1581332" y="388139"/>
                  <a:pt x="1581332" y="446515"/>
                  <a:pt x="1578552" y="503142"/>
                </a:cubicBezTo>
                <a:cubicBezTo>
                  <a:pt x="1574742" y="431072"/>
                  <a:pt x="1574640" y="342118"/>
                  <a:pt x="1574433" y="255120"/>
                </a:cubicBezTo>
                <a:cubicBezTo>
                  <a:pt x="1574433" y="160606"/>
                  <a:pt x="1574433" y="71241"/>
                  <a:pt x="1569388" y="7305"/>
                </a:cubicBezTo>
                <a:cubicBezTo>
                  <a:pt x="1568930" y="2837"/>
                  <a:pt x="1564936" y="-415"/>
                  <a:pt x="1560468" y="42"/>
                </a:cubicBezTo>
                <a:cubicBezTo>
                  <a:pt x="1557096" y="388"/>
                  <a:pt x="1554290" y="2790"/>
                  <a:pt x="1553430" y="6070"/>
                </a:cubicBezTo>
                <a:cubicBezTo>
                  <a:pt x="1512866" y="178727"/>
                  <a:pt x="1498143" y="395552"/>
                  <a:pt x="1510806" y="604554"/>
                </a:cubicBezTo>
                <a:cubicBezTo>
                  <a:pt x="1503216" y="493967"/>
                  <a:pt x="1488914" y="383945"/>
                  <a:pt x="1467977" y="275094"/>
                </a:cubicBezTo>
                <a:cubicBezTo>
                  <a:pt x="1467202" y="271067"/>
                  <a:pt x="1463519" y="268271"/>
                  <a:pt x="1459431" y="268607"/>
                </a:cubicBezTo>
                <a:cubicBezTo>
                  <a:pt x="1455356" y="268958"/>
                  <a:pt x="1452155" y="272247"/>
                  <a:pt x="1451916" y="276329"/>
                </a:cubicBezTo>
                <a:cubicBezTo>
                  <a:pt x="1435237" y="573357"/>
                  <a:pt x="1451916" y="685066"/>
                  <a:pt x="1471272" y="814379"/>
                </a:cubicBezTo>
                <a:cubicBezTo>
                  <a:pt x="1475286" y="841250"/>
                  <a:pt x="1479404" y="868636"/>
                  <a:pt x="1483420" y="898699"/>
                </a:cubicBezTo>
                <a:cubicBezTo>
                  <a:pt x="1481152" y="896509"/>
                  <a:pt x="1477822" y="895827"/>
                  <a:pt x="1474875" y="896949"/>
                </a:cubicBezTo>
                <a:cubicBezTo>
                  <a:pt x="1471580" y="898160"/>
                  <a:pt x="1469453" y="901371"/>
                  <a:pt x="1469624" y="904876"/>
                </a:cubicBezTo>
                <a:lnTo>
                  <a:pt x="1475801" y="1056016"/>
                </a:lnTo>
                <a:cubicBezTo>
                  <a:pt x="1475802" y="1058693"/>
                  <a:pt x="1506689" y="1305376"/>
                  <a:pt x="1534486" y="1466709"/>
                </a:cubicBezTo>
                <a:cubicBezTo>
                  <a:pt x="1472713" y="1381357"/>
                  <a:pt x="1420617" y="1307127"/>
                  <a:pt x="1375110" y="1231556"/>
                </a:cubicBezTo>
                <a:cubicBezTo>
                  <a:pt x="1236222" y="827660"/>
                  <a:pt x="1107424" y="530425"/>
                  <a:pt x="1069124" y="524762"/>
                </a:cubicBezTo>
                <a:cubicBezTo>
                  <a:pt x="1064778" y="523997"/>
                  <a:pt x="1060386" y="525851"/>
                  <a:pt x="1057902" y="529499"/>
                </a:cubicBezTo>
                <a:cubicBezTo>
                  <a:pt x="1038341" y="556473"/>
                  <a:pt x="1117205" y="786271"/>
                  <a:pt x="1263815" y="1103376"/>
                </a:cubicBezTo>
                <a:cubicBezTo>
                  <a:pt x="1118647" y="850515"/>
                  <a:pt x="993966" y="628439"/>
                  <a:pt x="925398" y="342015"/>
                </a:cubicBezTo>
                <a:cubicBezTo>
                  <a:pt x="924455" y="338123"/>
                  <a:pt x="920849" y="335472"/>
                  <a:pt x="916853" y="335735"/>
                </a:cubicBezTo>
                <a:cubicBezTo>
                  <a:pt x="907625" y="336303"/>
                  <a:pt x="899447" y="341873"/>
                  <a:pt x="895541" y="350251"/>
                </a:cubicBezTo>
                <a:cubicBezTo>
                  <a:pt x="867948" y="405539"/>
                  <a:pt x="971007" y="639147"/>
                  <a:pt x="1062329" y="825498"/>
                </a:cubicBezTo>
                <a:cubicBezTo>
                  <a:pt x="1155607" y="1015966"/>
                  <a:pt x="1279155" y="1241955"/>
                  <a:pt x="1373669" y="1396183"/>
                </a:cubicBezTo>
                <a:cubicBezTo>
                  <a:pt x="1094555" y="1151354"/>
                  <a:pt x="790216" y="774328"/>
                  <a:pt x="511925" y="327807"/>
                </a:cubicBezTo>
                <a:cubicBezTo>
                  <a:pt x="509576" y="323980"/>
                  <a:pt x="504567" y="322782"/>
                  <a:pt x="500738" y="325133"/>
                </a:cubicBezTo>
                <a:cubicBezTo>
                  <a:pt x="497597" y="327063"/>
                  <a:pt x="496146" y="330864"/>
                  <a:pt x="497204" y="334396"/>
                </a:cubicBezTo>
                <a:cubicBezTo>
                  <a:pt x="590790" y="651502"/>
                  <a:pt x="862492" y="933087"/>
                  <a:pt x="1125236" y="1205406"/>
                </a:cubicBezTo>
                <a:cubicBezTo>
                  <a:pt x="1173934" y="1255854"/>
                  <a:pt x="1220676" y="1304244"/>
                  <a:pt x="1265462" y="1352118"/>
                </a:cubicBezTo>
                <a:cubicBezTo>
                  <a:pt x="875876" y="1078152"/>
                  <a:pt x="581319" y="654487"/>
                  <a:pt x="296026" y="244207"/>
                </a:cubicBezTo>
                <a:lnTo>
                  <a:pt x="243622" y="168740"/>
                </a:lnTo>
                <a:cubicBezTo>
                  <a:pt x="241327" y="165413"/>
                  <a:pt x="236918" y="164311"/>
                  <a:pt x="233327" y="166165"/>
                </a:cubicBezTo>
                <a:close/>
              </a:path>
            </a:pathLst>
          </a:custGeom>
          <a:solidFill>
            <a:schemeClr val="accent1">
              <a:lumMod val="75000"/>
              <a:alpha val="82000"/>
            </a:schemeClr>
          </a:solidFill>
          <a:ln w="9525" cap="flat">
            <a:noFill/>
            <a:prstDash val="solid"/>
            <a:miter/>
          </a:ln>
        </p:spPr>
        <p:txBody>
          <a:bodyPr wrap="square" rtlCol="0" anchor="ctr">
            <a:noAutofit/>
          </a:bodyPr>
          <a:lstStyle/>
          <a:p>
            <a:endParaRPr lang="en-US"/>
          </a:p>
        </p:txBody>
      </p:sp>
    </p:spTree>
    <p:extLst>
      <p:ext uri="{BB962C8B-B14F-4D97-AF65-F5344CB8AC3E}">
        <p14:creationId xmlns:p14="http://schemas.microsoft.com/office/powerpoint/2010/main" val="42650660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6100-27A9-4A24-9347-29B6A9BA46D8}"/>
              </a:ext>
            </a:extLst>
          </p:cNvPr>
          <p:cNvSpPr>
            <a:spLocks noGrp="1"/>
          </p:cNvSpPr>
          <p:nvPr>
            <p:ph type="title"/>
          </p:nvPr>
        </p:nvSpPr>
        <p:spPr>
          <a:xfrm>
            <a:off x="831850" y="1709738"/>
            <a:ext cx="10515600" cy="3117186"/>
          </a:xfrm>
        </p:spPr>
        <p:txBody>
          <a:bodyPr anchor="b">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59A350C3-3185-4A0E-9E1F-504D7E6E0D11}"/>
              </a:ext>
            </a:extLst>
          </p:cNvPr>
          <p:cNvSpPr>
            <a:spLocks noGrp="1"/>
          </p:cNvSpPr>
          <p:nvPr>
            <p:ph type="body" idx="1"/>
          </p:nvPr>
        </p:nvSpPr>
        <p:spPr>
          <a:xfrm>
            <a:off x="831850" y="4826924"/>
            <a:ext cx="10515600" cy="1262726"/>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475714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3902F6-08C1-4F71-90D1-FCA6563ECE29}"/>
              </a:ext>
            </a:extLst>
          </p:cNvPr>
          <p:cNvSpPr>
            <a:spLocks noGrp="1"/>
          </p:cNvSpPr>
          <p:nvPr>
            <p:ph sz="half" idx="1"/>
          </p:nvPr>
        </p:nvSpPr>
        <p:spPr>
          <a:xfrm>
            <a:off x="838200" y="1811756"/>
            <a:ext cx="5181600" cy="43652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9FB0FE5-5497-4854-B57F-7955ADCBCDA4}"/>
              </a:ext>
            </a:extLst>
          </p:cNvPr>
          <p:cNvSpPr>
            <a:spLocks noGrp="1"/>
          </p:cNvSpPr>
          <p:nvPr>
            <p:ph sz="half" idx="2"/>
          </p:nvPr>
        </p:nvSpPr>
        <p:spPr>
          <a:xfrm>
            <a:off x="6172200" y="1811756"/>
            <a:ext cx="5181600" cy="43652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BB698B4-B17B-4FAB-894D-5400BDEC9891}"/>
              </a:ext>
            </a:extLst>
          </p:cNvPr>
          <p:cNvSpPr>
            <a:spLocks noGrp="1"/>
          </p:cNvSpPr>
          <p:nvPr>
            <p:ph type="title"/>
          </p:nvPr>
        </p:nvSpPr>
        <p:spPr/>
        <p:txBody>
          <a:bodyPr/>
          <a:lstStyle/>
          <a:p>
            <a:r>
              <a:rPr lang="en-US"/>
              <a:t>Click to edit Master title style</a:t>
            </a:r>
          </a:p>
        </p:txBody>
      </p:sp>
      <p:cxnSp>
        <p:nvCxnSpPr>
          <p:cNvPr id="17" name="Straight Connector 16">
            <a:extLst>
              <a:ext uri="{FF2B5EF4-FFF2-40B4-BE49-F238E27FC236}">
                <a16:creationId xmlns:a16="http://schemas.microsoft.com/office/drawing/2014/main" id="{FBF5B355-1608-4ECA-8C03-3ABD722BC611}"/>
              </a:ext>
            </a:extLst>
          </p:cNvPr>
          <p:cNvCxnSpPr>
            <a:cxnSpLocks/>
          </p:cNvCxnSpPr>
          <p:nvPr/>
        </p:nvCxnSpPr>
        <p:spPr>
          <a:xfrm>
            <a:off x="838200" y="1655523"/>
            <a:ext cx="10515600" cy="0"/>
          </a:xfrm>
          <a:prstGeom prst="line">
            <a:avLst/>
          </a:prstGeom>
          <a:ln w="190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68684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75882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37465-F6D9-414A-9829-B2793D3A51BE}"/>
              </a:ext>
            </a:extLst>
          </p:cNvPr>
          <p:cNvSpPr>
            <a:spLocks noGrp="1"/>
          </p:cNvSpPr>
          <p:nvPr>
            <p:ph type="title"/>
          </p:nvPr>
        </p:nvSpPr>
        <p:spPr>
          <a:xfrm>
            <a:off x="839788" y="647698"/>
            <a:ext cx="4061821" cy="1558558"/>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D635B2F-EF96-4A99-8082-911D63A37A0A}"/>
              </a:ext>
            </a:extLst>
          </p:cNvPr>
          <p:cNvSpPr>
            <a:spLocks noGrp="1"/>
          </p:cNvSpPr>
          <p:nvPr>
            <p:ph idx="1"/>
          </p:nvPr>
        </p:nvSpPr>
        <p:spPr>
          <a:xfrm>
            <a:off x="5183188" y="647699"/>
            <a:ext cx="6172200" cy="52133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25EE3AB-F64B-4276-8303-CAE4B4F1D78C}"/>
              </a:ext>
            </a:extLst>
          </p:cNvPr>
          <p:cNvSpPr>
            <a:spLocks noGrp="1"/>
          </p:cNvSpPr>
          <p:nvPr>
            <p:ph type="body" sz="half" idx="2"/>
          </p:nvPr>
        </p:nvSpPr>
        <p:spPr>
          <a:xfrm>
            <a:off x="839788" y="2206256"/>
            <a:ext cx="4061821" cy="366273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8189360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43B7E-262A-4834-9437-C20690BF2E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89FC6C5-CFC6-43FC-9CD2-EB131734FA83}"/>
              </a:ext>
            </a:extLst>
          </p:cNvPr>
          <p:cNvSpPr>
            <a:spLocks noGrp="1"/>
          </p:cNvSpPr>
          <p:nvPr>
            <p:ph type="pic" idx="1"/>
          </p:nvPr>
        </p:nvSpPr>
        <p:spPr>
          <a:xfrm>
            <a:off x="5183188" y="867985"/>
            <a:ext cx="6172200" cy="499306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DCAD41B-4C7D-4884-B895-CFDA0A4479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881369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665A6970-043A-47D8-B545-755078B0D7EB}"/>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7">
            <a:extLst>
              <a:ext uri="{FF2B5EF4-FFF2-40B4-BE49-F238E27FC236}">
                <a16:creationId xmlns:a16="http://schemas.microsoft.com/office/drawing/2014/main" id="{86AC1DD3-428F-4C39-A551-E13ABD51BDBF}"/>
              </a:ext>
            </a:extLst>
          </p:cNvPr>
          <p:cNvSpPr>
            <a:spLocks noGrp="1"/>
          </p:cNvSpPr>
          <p:nvPr>
            <p:ph type="title"/>
          </p:nvPr>
        </p:nvSpPr>
        <p:spPr>
          <a:xfrm>
            <a:off x="647699" y="647700"/>
            <a:ext cx="3483421" cy="2866599"/>
          </a:xfrm>
        </p:spPr>
        <p:txBody>
          <a:bodyPr>
            <a:normAutofit/>
          </a:bodyPr>
          <a:lstStyle/>
          <a:p>
            <a:pPr algn="r"/>
            <a:r>
              <a:rPr lang="en-US"/>
              <a:t>Click to edit Master title style</a:t>
            </a:r>
          </a:p>
        </p:txBody>
      </p:sp>
      <p:cxnSp>
        <p:nvCxnSpPr>
          <p:cNvPr id="7" name="Straight Connector 6">
            <a:extLst>
              <a:ext uri="{FF2B5EF4-FFF2-40B4-BE49-F238E27FC236}">
                <a16:creationId xmlns:a16="http://schemas.microsoft.com/office/drawing/2014/main" id="{0661C8BF-A13F-41C7-AD96-FF1FF2487316}"/>
              </a:ext>
              <a:ext uri="{C183D7F6-B498-43B3-948B-1728B52AA6E4}">
                <adec:decorative xmlns:adec="http://schemas.microsoft.com/office/drawing/2017/decorative" val="1"/>
              </a:ext>
            </a:extLst>
          </p:cNvPr>
          <p:cNvCxnSpPr>
            <a:cxnSpLocks/>
          </p:cNvCxnSpPr>
          <p:nvPr userDrawn="1"/>
        </p:nvCxnSpPr>
        <p:spPr>
          <a:xfrm>
            <a:off x="4572000" y="1344305"/>
            <a:ext cx="0" cy="1610436"/>
          </a:xfrm>
          <a:prstGeom prst="line">
            <a:avLst/>
          </a:prstGeom>
          <a:ln w="19050">
            <a:solidFill>
              <a:schemeClr val="accent1">
                <a:lumMod val="75000"/>
                <a:alpha val="75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8">
            <a:extLst>
              <a:ext uri="{FF2B5EF4-FFF2-40B4-BE49-F238E27FC236}">
                <a16:creationId xmlns:a16="http://schemas.microsoft.com/office/drawing/2014/main" id="{C48B2C18-58F4-4964-8F53-1A6C5CA463DE}"/>
              </a:ext>
            </a:extLst>
          </p:cNvPr>
          <p:cNvSpPr>
            <a:spLocks noGrp="1"/>
          </p:cNvSpPr>
          <p:nvPr>
            <p:ph idx="1"/>
          </p:nvPr>
        </p:nvSpPr>
        <p:spPr>
          <a:xfrm>
            <a:off x="5117909" y="647700"/>
            <a:ext cx="6401231" cy="2982604"/>
          </a:xfrm>
        </p:spPr>
        <p:txBody>
          <a:bodyPr anchor="ctr">
            <a:normAutofit/>
          </a:bodyPr>
          <a:lstStyle>
            <a:lvl1pPr marL="0" indent="0">
              <a:buNone/>
              <a:defRPr/>
            </a:lvl1pPr>
          </a:lstStyle>
          <a:p>
            <a:pPr lvl="0"/>
            <a:r>
              <a:rPr lang="en-US"/>
              <a:t>Click to edit Master text styles</a:t>
            </a:r>
          </a:p>
        </p:txBody>
      </p:sp>
      <p:sp>
        <p:nvSpPr>
          <p:cNvPr id="14" name="Picture Placeholder 13">
            <a:extLst>
              <a:ext uri="{FF2B5EF4-FFF2-40B4-BE49-F238E27FC236}">
                <a16:creationId xmlns:a16="http://schemas.microsoft.com/office/drawing/2014/main" id="{60AF7978-E274-4580-9576-25C42D06B28B}"/>
              </a:ext>
            </a:extLst>
          </p:cNvPr>
          <p:cNvSpPr>
            <a:spLocks noGrp="1"/>
          </p:cNvSpPr>
          <p:nvPr>
            <p:ph type="pic" sz="quarter" idx="13"/>
          </p:nvPr>
        </p:nvSpPr>
        <p:spPr>
          <a:xfrm>
            <a:off x="667512" y="4142232"/>
            <a:ext cx="2606040" cy="2075688"/>
          </a:xfrm>
          <a:solidFill>
            <a:schemeClr val="bg2">
              <a:lumMod val="50000"/>
              <a:lumOff val="50000"/>
            </a:schemeClr>
          </a:solidFill>
        </p:spPr>
        <p:txBody>
          <a:bodyPr/>
          <a:lstStyle/>
          <a:p>
            <a:r>
              <a:rPr lang="en-US"/>
              <a:t>Click icon to add picture</a:t>
            </a:r>
          </a:p>
        </p:txBody>
      </p:sp>
      <p:sp>
        <p:nvSpPr>
          <p:cNvPr id="16" name="Picture Placeholder 13">
            <a:extLst>
              <a:ext uri="{FF2B5EF4-FFF2-40B4-BE49-F238E27FC236}">
                <a16:creationId xmlns:a16="http://schemas.microsoft.com/office/drawing/2014/main" id="{C26149A3-CFBC-4F7F-B065-171177885AF8}"/>
              </a:ext>
            </a:extLst>
          </p:cNvPr>
          <p:cNvSpPr>
            <a:spLocks noGrp="1"/>
          </p:cNvSpPr>
          <p:nvPr>
            <p:ph type="pic" sz="quarter" idx="15"/>
          </p:nvPr>
        </p:nvSpPr>
        <p:spPr>
          <a:xfrm>
            <a:off x="3416041" y="4142232"/>
            <a:ext cx="2606040" cy="2075688"/>
          </a:xfrm>
          <a:solidFill>
            <a:schemeClr val="bg2">
              <a:lumMod val="50000"/>
              <a:lumOff val="50000"/>
            </a:schemeClr>
          </a:solidFill>
        </p:spPr>
        <p:txBody>
          <a:bodyPr/>
          <a:lstStyle/>
          <a:p>
            <a:r>
              <a:rPr lang="en-US"/>
              <a:t>Click icon to add picture</a:t>
            </a:r>
          </a:p>
        </p:txBody>
      </p:sp>
      <p:sp>
        <p:nvSpPr>
          <p:cNvPr id="17" name="Picture Placeholder 13">
            <a:extLst>
              <a:ext uri="{FF2B5EF4-FFF2-40B4-BE49-F238E27FC236}">
                <a16:creationId xmlns:a16="http://schemas.microsoft.com/office/drawing/2014/main" id="{47CA6D41-6659-4919-BF3F-FCA2AB53F4FE}"/>
              </a:ext>
            </a:extLst>
          </p:cNvPr>
          <p:cNvSpPr>
            <a:spLocks noGrp="1"/>
          </p:cNvSpPr>
          <p:nvPr>
            <p:ph type="pic" sz="quarter" idx="16"/>
          </p:nvPr>
        </p:nvSpPr>
        <p:spPr>
          <a:xfrm>
            <a:off x="6164570" y="4142232"/>
            <a:ext cx="2606040" cy="2075688"/>
          </a:xfrm>
          <a:solidFill>
            <a:schemeClr val="bg2">
              <a:lumMod val="50000"/>
              <a:lumOff val="50000"/>
            </a:schemeClr>
          </a:solidFill>
        </p:spPr>
        <p:txBody>
          <a:bodyPr/>
          <a:lstStyle/>
          <a:p>
            <a:r>
              <a:rPr lang="en-US"/>
              <a:t>Click icon to add picture</a:t>
            </a:r>
          </a:p>
        </p:txBody>
      </p:sp>
      <p:sp>
        <p:nvSpPr>
          <p:cNvPr id="15" name="Picture Placeholder 13">
            <a:extLst>
              <a:ext uri="{FF2B5EF4-FFF2-40B4-BE49-F238E27FC236}">
                <a16:creationId xmlns:a16="http://schemas.microsoft.com/office/drawing/2014/main" id="{20E6777B-4AD1-427E-904E-21086E731818}"/>
              </a:ext>
            </a:extLst>
          </p:cNvPr>
          <p:cNvSpPr>
            <a:spLocks noGrp="1"/>
          </p:cNvSpPr>
          <p:nvPr>
            <p:ph type="pic" sz="quarter" idx="14"/>
          </p:nvPr>
        </p:nvSpPr>
        <p:spPr>
          <a:xfrm>
            <a:off x="8913100" y="4142232"/>
            <a:ext cx="2606040" cy="2075688"/>
          </a:xfrm>
          <a:solidFill>
            <a:schemeClr val="bg2">
              <a:lumMod val="50000"/>
              <a:lumOff val="50000"/>
            </a:schemeClr>
          </a:solidFill>
        </p:spPr>
        <p:txBody>
          <a:bodyPr/>
          <a:lstStyle/>
          <a:p>
            <a:r>
              <a:rPr lang="en-US"/>
              <a:t>Click icon to add picture</a:t>
            </a:r>
          </a:p>
        </p:txBody>
      </p:sp>
      <p:sp>
        <p:nvSpPr>
          <p:cNvPr id="20" name="Date Placeholder 3">
            <a:extLst>
              <a:ext uri="{FF2B5EF4-FFF2-40B4-BE49-F238E27FC236}">
                <a16:creationId xmlns:a16="http://schemas.microsoft.com/office/drawing/2014/main" id="{7E0D4C96-36DA-4C90-B4F7-FD78F9F06EC4}"/>
              </a:ext>
            </a:extLst>
          </p:cNvPr>
          <p:cNvSpPr>
            <a:spLocks noGrp="1"/>
          </p:cNvSpPr>
          <p:nvPr>
            <p:ph type="dt" sz="half" idx="2"/>
          </p:nvPr>
        </p:nvSpPr>
        <p:spPr>
          <a:xfrm>
            <a:off x="258792" y="6356350"/>
            <a:ext cx="3322608" cy="365125"/>
          </a:xfrm>
          <a:prstGeom prst="rect">
            <a:avLst/>
          </a:prstGeom>
        </p:spPr>
        <p:txBody>
          <a:bodyPr vert="horz" lIns="91440" tIns="45720" rIns="91440" bIns="45720" rtlCol="0" anchor="ctr"/>
          <a:lstStyle>
            <a:lvl1pPr algn="l">
              <a:defRPr sz="900" b="1" spc="100" baseline="0">
                <a:solidFill>
                  <a:schemeClr val="tx2">
                    <a:alpha val="75000"/>
                  </a:schemeClr>
                </a:solidFill>
              </a:defRPr>
            </a:lvl1pPr>
          </a:lstStyle>
          <a:p>
            <a:r>
              <a:rPr lang="en-US"/>
              <a:t>20XX</a:t>
            </a:r>
          </a:p>
        </p:txBody>
      </p:sp>
      <p:sp>
        <p:nvSpPr>
          <p:cNvPr id="21" name="Footer Placeholder 4">
            <a:extLst>
              <a:ext uri="{FF2B5EF4-FFF2-40B4-BE49-F238E27FC236}">
                <a16:creationId xmlns:a16="http://schemas.microsoft.com/office/drawing/2014/main" id="{DCC27624-76B0-4BB8-B6D9-C01BCCE65729}"/>
              </a:ext>
            </a:extLst>
          </p:cNvPr>
          <p:cNvSpPr>
            <a:spLocks noGrp="1"/>
          </p:cNvSpPr>
          <p:nvPr>
            <p:ph type="ftr" sz="quarter" idx="3"/>
          </p:nvPr>
        </p:nvSpPr>
        <p:spPr>
          <a:xfrm>
            <a:off x="3581399" y="6356350"/>
            <a:ext cx="5029203" cy="365125"/>
          </a:xfrm>
          <a:prstGeom prst="rect">
            <a:avLst/>
          </a:prstGeom>
        </p:spPr>
        <p:txBody>
          <a:bodyPr vert="horz" lIns="91440" tIns="45720" rIns="91440" bIns="45720" rtlCol="0" anchor="ctr"/>
          <a:lstStyle>
            <a:lvl1pPr algn="ctr">
              <a:defRPr sz="900" b="1" cap="all" spc="400" baseline="0">
                <a:solidFill>
                  <a:schemeClr val="tx2">
                    <a:alpha val="75000"/>
                  </a:schemeClr>
                </a:solidFill>
              </a:defRPr>
            </a:lvl1pPr>
          </a:lstStyle>
          <a:p>
            <a:r>
              <a:rPr lang="en-US"/>
              <a:t>Sample Text</a:t>
            </a:r>
          </a:p>
        </p:txBody>
      </p:sp>
      <p:sp>
        <p:nvSpPr>
          <p:cNvPr id="22" name="Slide Number Placeholder 5">
            <a:extLst>
              <a:ext uri="{FF2B5EF4-FFF2-40B4-BE49-F238E27FC236}">
                <a16:creationId xmlns:a16="http://schemas.microsoft.com/office/drawing/2014/main" id="{E5D71582-7D60-491E-945E-00A9A6A2E4D3}"/>
              </a:ext>
            </a:extLst>
          </p:cNvPr>
          <p:cNvSpPr>
            <a:spLocks noGrp="1"/>
          </p:cNvSpPr>
          <p:nvPr>
            <p:ph type="sldNum" sz="quarter" idx="4"/>
          </p:nvPr>
        </p:nvSpPr>
        <p:spPr>
          <a:xfrm>
            <a:off x="10518474" y="6356350"/>
            <a:ext cx="1414733" cy="365125"/>
          </a:xfrm>
          <a:prstGeom prst="rect">
            <a:avLst/>
          </a:prstGeom>
        </p:spPr>
        <p:txBody>
          <a:bodyPr vert="horz" lIns="91440" tIns="45720" rIns="91440" bIns="45720" rtlCol="0" anchor="ctr"/>
          <a:lstStyle>
            <a:lvl1pPr algn="r">
              <a:defRPr sz="900" b="1">
                <a:solidFill>
                  <a:schemeClr val="tx2">
                    <a:alpha val="75000"/>
                  </a:schemeClr>
                </a:solidFill>
              </a:defRPr>
            </a:lvl1pPr>
          </a:lstStyle>
          <a:p>
            <a:fld id="{AE208ADF-3ADD-483D-A721-14E3EEE2C135}" type="slidenum">
              <a:rPr lang="en-US" smtClean="0"/>
              <a:pPr/>
              <a:t>‹#›</a:t>
            </a:fld>
            <a:endParaRPr lang="en-US"/>
          </a:p>
        </p:txBody>
      </p:sp>
    </p:spTree>
    <p:extLst>
      <p:ext uri="{BB962C8B-B14F-4D97-AF65-F5344CB8AC3E}">
        <p14:creationId xmlns:p14="http://schemas.microsoft.com/office/powerpoint/2010/main" val="11718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A283E6C1-A698-44ED-B112-2185C527C814}"/>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6" name="Title 7">
            <a:extLst>
              <a:ext uri="{FF2B5EF4-FFF2-40B4-BE49-F238E27FC236}">
                <a16:creationId xmlns:a16="http://schemas.microsoft.com/office/drawing/2014/main" id="{B8DA9715-F69D-45C0-8C20-D23271722306}"/>
              </a:ext>
            </a:extLst>
          </p:cNvPr>
          <p:cNvSpPr>
            <a:spLocks noGrp="1"/>
          </p:cNvSpPr>
          <p:nvPr>
            <p:ph type="title"/>
          </p:nvPr>
        </p:nvSpPr>
        <p:spPr>
          <a:xfrm>
            <a:off x="845164" y="1034470"/>
            <a:ext cx="10515600" cy="899783"/>
          </a:xfrm>
        </p:spPr>
        <p:txBody>
          <a:bodyPr wrap="none" anchor="ctr">
            <a:noAutofit/>
          </a:bodyPr>
          <a:lstStyle>
            <a:lvl1pPr algn="l">
              <a:spcBef>
                <a:spcPts val="0"/>
              </a:spcBef>
              <a:defRPr baseline="0"/>
            </a:lvl1pPr>
          </a:lstStyle>
          <a:p>
            <a:pPr algn="ctr"/>
            <a:r>
              <a:rPr lang="en-US"/>
              <a:t>Click to edit Master title style</a:t>
            </a:r>
          </a:p>
        </p:txBody>
      </p:sp>
      <p:sp>
        <p:nvSpPr>
          <p:cNvPr id="10" name="Text Placeholder 9">
            <a:extLst>
              <a:ext uri="{FF2B5EF4-FFF2-40B4-BE49-F238E27FC236}">
                <a16:creationId xmlns:a16="http://schemas.microsoft.com/office/drawing/2014/main" id="{EA11834F-2E86-44CF-9B7B-879C54D3E3DE}"/>
              </a:ext>
            </a:extLst>
          </p:cNvPr>
          <p:cNvSpPr>
            <a:spLocks noGrp="1"/>
          </p:cNvSpPr>
          <p:nvPr>
            <p:ph type="body" sz="quarter" idx="16" hasCustomPrompt="1"/>
          </p:nvPr>
        </p:nvSpPr>
        <p:spPr>
          <a:xfrm>
            <a:off x="845164" y="1900962"/>
            <a:ext cx="10112375" cy="1954213"/>
          </a:xfrm>
        </p:spPr>
        <p:txBody>
          <a:bodyPr anchor="t"/>
          <a:lstStyle>
            <a:lvl1pPr marL="0" indent="0" algn="just">
              <a:buNone/>
              <a:defRPr baseline="0"/>
            </a:lvl1pPr>
            <a:lvl2pPr marL="274320" indent="0" algn="ctr">
              <a:buFont typeface="Arial" panose="020B0604020202020204" pitchFamily="34" charset="0"/>
              <a:buNone/>
              <a:defRPr/>
            </a:lvl2pPr>
            <a:lvl3pPr marL="228600" indent="0" algn="ctr">
              <a:buNone/>
              <a:defRPr/>
            </a:lvl3pPr>
            <a:lvl4pPr marL="640080" indent="0" algn="ctr">
              <a:buFont typeface="Arial" panose="020B0604020202020204" pitchFamily="34" charset="0"/>
              <a:buNone/>
              <a:defRPr/>
            </a:lvl4pPr>
            <a:lvl5pPr marL="685800" indent="0" algn="ctr">
              <a:buNone/>
              <a:defRPr/>
            </a:lvl5pPr>
          </a:lstStyle>
          <a:p>
            <a:pPr lvl="0"/>
            <a:r>
              <a:rPr lang="en-US"/>
              <a:t>Click to add text</a:t>
            </a:r>
          </a:p>
        </p:txBody>
      </p:sp>
      <p:sp>
        <p:nvSpPr>
          <p:cNvPr id="13" name="Picture Placeholder 12">
            <a:extLst>
              <a:ext uri="{FF2B5EF4-FFF2-40B4-BE49-F238E27FC236}">
                <a16:creationId xmlns:a16="http://schemas.microsoft.com/office/drawing/2014/main" id="{06B13C98-6A68-488A-A861-3651BEFFDB91}"/>
              </a:ext>
            </a:extLst>
          </p:cNvPr>
          <p:cNvSpPr>
            <a:spLocks noGrp="1"/>
          </p:cNvSpPr>
          <p:nvPr>
            <p:ph type="pic" sz="quarter" idx="13"/>
          </p:nvPr>
        </p:nvSpPr>
        <p:spPr>
          <a:xfrm>
            <a:off x="0" y="4160520"/>
            <a:ext cx="4067175" cy="2697480"/>
          </a:xfrm>
          <a:solidFill>
            <a:schemeClr val="bg2">
              <a:lumMod val="50000"/>
              <a:lumOff val="50000"/>
            </a:schemeClr>
          </a:solidFill>
        </p:spPr>
        <p:txBody>
          <a:bodyPr/>
          <a:lstStyle/>
          <a:p>
            <a:r>
              <a:rPr lang="en-US"/>
              <a:t>Click icon to add picture</a:t>
            </a:r>
          </a:p>
        </p:txBody>
      </p:sp>
      <p:sp>
        <p:nvSpPr>
          <p:cNvPr id="18" name="Date Placeholder 3">
            <a:extLst>
              <a:ext uri="{FF2B5EF4-FFF2-40B4-BE49-F238E27FC236}">
                <a16:creationId xmlns:a16="http://schemas.microsoft.com/office/drawing/2014/main" id="{2938ABF9-B914-4702-BD3C-440D785C4B8E}"/>
              </a:ext>
            </a:extLst>
          </p:cNvPr>
          <p:cNvSpPr>
            <a:spLocks noGrp="1"/>
          </p:cNvSpPr>
          <p:nvPr>
            <p:ph type="dt" sz="half" idx="2"/>
          </p:nvPr>
        </p:nvSpPr>
        <p:spPr>
          <a:xfrm>
            <a:off x="258792" y="6356350"/>
            <a:ext cx="3322608" cy="365125"/>
          </a:xfrm>
          <a:prstGeom prst="rect">
            <a:avLst/>
          </a:prstGeom>
        </p:spPr>
        <p:txBody>
          <a:bodyPr vert="horz" lIns="91440" tIns="45720" rIns="91440" bIns="45720" rtlCol="0" anchor="ctr"/>
          <a:lstStyle>
            <a:lvl1pPr algn="l">
              <a:defRPr sz="900" b="1" spc="100" baseline="0">
                <a:solidFill>
                  <a:schemeClr val="tx2">
                    <a:alpha val="75000"/>
                  </a:schemeClr>
                </a:solidFill>
              </a:defRPr>
            </a:lvl1pPr>
          </a:lstStyle>
          <a:p>
            <a:r>
              <a:rPr lang="en-US"/>
              <a:t>20XX</a:t>
            </a:r>
          </a:p>
        </p:txBody>
      </p:sp>
      <p:sp>
        <p:nvSpPr>
          <p:cNvPr id="14" name="Picture Placeholder 12">
            <a:extLst>
              <a:ext uri="{FF2B5EF4-FFF2-40B4-BE49-F238E27FC236}">
                <a16:creationId xmlns:a16="http://schemas.microsoft.com/office/drawing/2014/main" id="{A8DDEC8E-7A5B-45B1-87C2-928F65F6DC8B}"/>
              </a:ext>
            </a:extLst>
          </p:cNvPr>
          <p:cNvSpPr>
            <a:spLocks noGrp="1"/>
          </p:cNvSpPr>
          <p:nvPr>
            <p:ph type="pic" sz="quarter" idx="14"/>
          </p:nvPr>
        </p:nvSpPr>
        <p:spPr>
          <a:xfrm>
            <a:off x="4059936" y="4160520"/>
            <a:ext cx="4133088" cy="2697480"/>
          </a:xfrm>
          <a:solidFill>
            <a:schemeClr val="bg2">
              <a:lumMod val="50000"/>
              <a:lumOff val="50000"/>
            </a:schemeClr>
          </a:solidFill>
        </p:spPr>
        <p:txBody>
          <a:bodyPr/>
          <a:lstStyle/>
          <a:p>
            <a:r>
              <a:rPr lang="en-US"/>
              <a:t>Click icon to add picture</a:t>
            </a:r>
          </a:p>
        </p:txBody>
      </p:sp>
      <p:sp>
        <p:nvSpPr>
          <p:cNvPr id="19" name="Footer Placeholder 4">
            <a:extLst>
              <a:ext uri="{FF2B5EF4-FFF2-40B4-BE49-F238E27FC236}">
                <a16:creationId xmlns:a16="http://schemas.microsoft.com/office/drawing/2014/main" id="{3D694128-BF72-4548-B72F-CAFBFD2346E1}"/>
              </a:ext>
            </a:extLst>
          </p:cNvPr>
          <p:cNvSpPr>
            <a:spLocks noGrp="1"/>
          </p:cNvSpPr>
          <p:nvPr>
            <p:ph type="ftr" sz="quarter" idx="3"/>
          </p:nvPr>
        </p:nvSpPr>
        <p:spPr>
          <a:xfrm>
            <a:off x="3581399" y="6356350"/>
            <a:ext cx="5029203" cy="365125"/>
          </a:xfrm>
          <a:prstGeom prst="rect">
            <a:avLst/>
          </a:prstGeom>
        </p:spPr>
        <p:txBody>
          <a:bodyPr vert="horz" lIns="91440" tIns="45720" rIns="91440" bIns="45720" rtlCol="0" anchor="ctr"/>
          <a:lstStyle>
            <a:lvl1pPr algn="ctr">
              <a:defRPr sz="900" b="1" cap="all" spc="400" baseline="0">
                <a:solidFill>
                  <a:schemeClr val="tx2">
                    <a:alpha val="75000"/>
                  </a:schemeClr>
                </a:solidFill>
              </a:defRPr>
            </a:lvl1pPr>
          </a:lstStyle>
          <a:p>
            <a:r>
              <a:rPr lang="en-US"/>
              <a:t>Sample Text</a:t>
            </a:r>
          </a:p>
        </p:txBody>
      </p:sp>
      <p:sp>
        <p:nvSpPr>
          <p:cNvPr id="15" name="Picture Placeholder 12">
            <a:extLst>
              <a:ext uri="{FF2B5EF4-FFF2-40B4-BE49-F238E27FC236}">
                <a16:creationId xmlns:a16="http://schemas.microsoft.com/office/drawing/2014/main" id="{5E558F1D-66DC-426F-B815-D10EB6BC4E0B}"/>
              </a:ext>
            </a:extLst>
          </p:cNvPr>
          <p:cNvSpPr>
            <a:spLocks noGrp="1"/>
          </p:cNvSpPr>
          <p:nvPr>
            <p:ph type="pic" sz="quarter" idx="15"/>
          </p:nvPr>
        </p:nvSpPr>
        <p:spPr>
          <a:xfrm>
            <a:off x="8193024" y="4160520"/>
            <a:ext cx="4005072" cy="2697480"/>
          </a:xfrm>
          <a:solidFill>
            <a:schemeClr val="bg2">
              <a:lumMod val="50000"/>
              <a:lumOff val="50000"/>
            </a:schemeClr>
          </a:solidFill>
        </p:spPr>
        <p:txBody>
          <a:bodyPr/>
          <a:lstStyle/>
          <a:p>
            <a:r>
              <a:rPr lang="en-US"/>
              <a:t>Click icon to add picture</a:t>
            </a:r>
          </a:p>
        </p:txBody>
      </p:sp>
      <p:cxnSp>
        <p:nvCxnSpPr>
          <p:cNvPr id="7" name="Straight Connector 6">
            <a:extLst>
              <a:ext uri="{FF2B5EF4-FFF2-40B4-BE49-F238E27FC236}">
                <a16:creationId xmlns:a16="http://schemas.microsoft.com/office/drawing/2014/main" id="{3EC1452B-8D51-4F49-9A26-8D49BCE7AABB}"/>
              </a:ext>
              <a:ext uri="{C183D7F6-B498-43B3-948B-1728B52AA6E4}">
                <adec:decorative xmlns:adec="http://schemas.microsoft.com/office/drawing/2017/decorative" val="1"/>
              </a:ext>
            </a:extLst>
          </p:cNvPr>
          <p:cNvCxnSpPr>
            <a:cxnSpLocks/>
          </p:cNvCxnSpPr>
          <p:nvPr userDrawn="1"/>
        </p:nvCxnSpPr>
        <p:spPr>
          <a:xfrm>
            <a:off x="3950899" y="1555564"/>
            <a:ext cx="4290204" cy="0"/>
          </a:xfrm>
          <a:prstGeom prst="line">
            <a:avLst/>
          </a:prstGeom>
          <a:ln w="19050">
            <a:solidFill>
              <a:schemeClr val="accent1">
                <a:alpha val="75000"/>
              </a:schemeClr>
            </a:solidFill>
          </a:ln>
        </p:spPr>
        <p:style>
          <a:lnRef idx="1">
            <a:schemeClr val="accent1"/>
          </a:lnRef>
          <a:fillRef idx="0">
            <a:schemeClr val="accent1"/>
          </a:fillRef>
          <a:effectRef idx="0">
            <a:schemeClr val="accent1"/>
          </a:effectRef>
          <a:fontRef idx="minor">
            <a:schemeClr val="tx1"/>
          </a:fontRef>
        </p:style>
      </p:cxnSp>
      <p:sp>
        <p:nvSpPr>
          <p:cNvPr id="20" name="Slide Number Placeholder 5">
            <a:extLst>
              <a:ext uri="{FF2B5EF4-FFF2-40B4-BE49-F238E27FC236}">
                <a16:creationId xmlns:a16="http://schemas.microsoft.com/office/drawing/2014/main" id="{68719BE9-7631-4214-B581-04437DDA5C17}"/>
              </a:ext>
            </a:extLst>
          </p:cNvPr>
          <p:cNvSpPr>
            <a:spLocks noGrp="1"/>
          </p:cNvSpPr>
          <p:nvPr>
            <p:ph type="sldNum" sz="quarter" idx="4"/>
          </p:nvPr>
        </p:nvSpPr>
        <p:spPr>
          <a:xfrm>
            <a:off x="10518474" y="6356350"/>
            <a:ext cx="1414733" cy="365125"/>
          </a:xfrm>
          <a:prstGeom prst="rect">
            <a:avLst/>
          </a:prstGeom>
        </p:spPr>
        <p:txBody>
          <a:bodyPr vert="horz" lIns="91440" tIns="45720" rIns="91440" bIns="45720" rtlCol="0" anchor="ctr"/>
          <a:lstStyle>
            <a:lvl1pPr algn="r">
              <a:defRPr sz="900" b="1">
                <a:solidFill>
                  <a:schemeClr val="tx2">
                    <a:alpha val="75000"/>
                  </a:schemeClr>
                </a:solidFill>
              </a:defRPr>
            </a:lvl1pPr>
          </a:lstStyle>
          <a:p>
            <a:fld id="{AE208ADF-3ADD-483D-A721-14E3EEE2C135}" type="slidenum">
              <a:rPr lang="en-US" smtClean="0"/>
              <a:pPr/>
              <a:t>‹#›</a:t>
            </a:fld>
            <a:endParaRPr lang="en-US"/>
          </a:p>
        </p:txBody>
      </p:sp>
    </p:spTree>
    <p:extLst>
      <p:ext uri="{BB962C8B-B14F-4D97-AF65-F5344CB8AC3E}">
        <p14:creationId xmlns:p14="http://schemas.microsoft.com/office/powerpoint/2010/main" val="1473976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6AF1EB8-173E-4BDF-9FB9-340DC5FC2686}"/>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a:extLst>
              <a:ext uri="{FF2B5EF4-FFF2-40B4-BE49-F238E27FC236}">
                <a16:creationId xmlns:a16="http://schemas.microsoft.com/office/drawing/2014/main" id="{B44A6C40-5A2B-4859-A8AE-52464ACB654F}"/>
              </a:ext>
            </a:extLst>
          </p:cNvPr>
          <p:cNvSpPr>
            <a:spLocks noGrp="1"/>
          </p:cNvSpPr>
          <p:nvPr>
            <p:ph type="ctrTitle"/>
          </p:nvPr>
        </p:nvSpPr>
        <p:spPr>
          <a:xfrm>
            <a:off x="647700" y="5059252"/>
            <a:ext cx="6874327" cy="1209275"/>
          </a:xfrm>
        </p:spPr>
        <p:txBody>
          <a:bodyPr anchor="ctr">
            <a:normAutofit/>
          </a:bodyPr>
          <a:lstStyle>
            <a:lvl1pPr algn="l">
              <a:defRPr/>
            </a:lvl1pPr>
          </a:lstStyle>
          <a:p>
            <a:pPr algn="r"/>
            <a:r>
              <a:rPr lang="en-US" sz="4000"/>
              <a:t>Click to edit Master title style</a:t>
            </a:r>
          </a:p>
        </p:txBody>
      </p:sp>
      <p:sp>
        <p:nvSpPr>
          <p:cNvPr id="17" name="Subtitle 2">
            <a:extLst>
              <a:ext uri="{FF2B5EF4-FFF2-40B4-BE49-F238E27FC236}">
                <a16:creationId xmlns:a16="http://schemas.microsoft.com/office/drawing/2014/main" id="{4839C935-8C88-4E41-9CDE-772FDA3DD94F}"/>
              </a:ext>
            </a:extLst>
          </p:cNvPr>
          <p:cNvSpPr>
            <a:spLocks noGrp="1"/>
          </p:cNvSpPr>
          <p:nvPr>
            <p:ph type="subTitle" idx="1"/>
          </p:nvPr>
        </p:nvSpPr>
        <p:spPr>
          <a:xfrm>
            <a:off x="8098970" y="5056632"/>
            <a:ext cx="3392445" cy="1207008"/>
          </a:xfrm>
        </p:spPr>
        <p:txBody>
          <a:bodyPr anchor="ctr">
            <a:normAutofit/>
          </a:bodyPr>
          <a:lstStyle>
            <a:lvl1pPr marL="0" indent="0">
              <a:buNone/>
              <a:defRPr/>
            </a:lvl1pPr>
          </a:lstStyle>
          <a:p>
            <a:pPr algn="l"/>
            <a:r>
              <a:rPr lang="en-US" sz="1600"/>
              <a:t>Click to edit Master subtitle style</a:t>
            </a:r>
          </a:p>
        </p:txBody>
      </p:sp>
      <p:cxnSp>
        <p:nvCxnSpPr>
          <p:cNvPr id="19" name="Straight Connector 18">
            <a:extLst>
              <a:ext uri="{FF2B5EF4-FFF2-40B4-BE49-F238E27FC236}">
                <a16:creationId xmlns:a16="http://schemas.microsoft.com/office/drawing/2014/main" id="{30C6FCBF-78C9-4160-8C8D-C0846C6D2B40}"/>
              </a:ext>
              <a:ext uri="{C183D7F6-B498-43B3-948B-1728B52AA6E4}">
                <adec:decorative xmlns:adec="http://schemas.microsoft.com/office/drawing/2017/decorative" val="1"/>
              </a:ext>
            </a:extLst>
          </p:cNvPr>
          <p:cNvCxnSpPr>
            <a:cxnSpLocks/>
          </p:cNvCxnSpPr>
          <p:nvPr userDrawn="1"/>
        </p:nvCxnSpPr>
        <p:spPr>
          <a:xfrm>
            <a:off x="7810499" y="5187442"/>
            <a:ext cx="0" cy="875607"/>
          </a:xfrm>
          <a:prstGeom prst="line">
            <a:avLst/>
          </a:prstGeom>
          <a:ln w="15875">
            <a:solidFill>
              <a:schemeClr val="accent1">
                <a:lumMod val="75000"/>
                <a:alpha val="82000"/>
              </a:schemeClr>
            </a:solidFill>
          </a:ln>
        </p:spPr>
        <p:style>
          <a:lnRef idx="1">
            <a:schemeClr val="accent1"/>
          </a:lnRef>
          <a:fillRef idx="0">
            <a:schemeClr val="accent1"/>
          </a:fillRef>
          <a:effectRef idx="0">
            <a:schemeClr val="accent1"/>
          </a:effectRef>
          <a:fontRef idx="minor">
            <a:schemeClr val="tx1"/>
          </a:fontRef>
        </p:style>
      </p:cxnSp>
      <p:sp>
        <p:nvSpPr>
          <p:cNvPr id="21" name="Picture Placeholder 20">
            <a:extLst>
              <a:ext uri="{FF2B5EF4-FFF2-40B4-BE49-F238E27FC236}">
                <a16:creationId xmlns:a16="http://schemas.microsoft.com/office/drawing/2014/main" id="{6950CA0E-635B-46DC-8900-0DD2B472AF19}"/>
              </a:ext>
            </a:extLst>
          </p:cNvPr>
          <p:cNvSpPr>
            <a:spLocks noGrp="1"/>
          </p:cNvSpPr>
          <p:nvPr>
            <p:ph type="pic" sz="quarter" idx="13"/>
          </p:nvPr>
        </p:nvSpPr>
        <p:spPr>
          <a:xfrm>
            <a:off x="1524" y="0"/>
            <a:ext cx="12188952" cy="4562856"/>
          </a:xfrm>
          <a:solidFill>
            <a:schemeClr val="bg2">
              <a:lumMod val="50000"/>
              <a:lumOff val="50000"/>
            </a:schemeClr>
          </a:solidFill>
        </p:spPr>
        <p:txBody>
          <a:bodyPr/>
          <a:lstStyle/>
          <a:p>
            <a:r>
              <a:rPr lang="en-US"/>
              <a:t>Click icon to add picture</a:t>
            </a:r>
          </a:p>
        </p:txBody>
      </p:sp>
    </p:spTree>
    <p:extLst>
      <p:ext uri="{BB962C8B-B14F-4D97-AF65-F5344CB8AC3E}">
        <p14:creationId xmlns:p14="http://schemas.microsoft.com/office/powerpoint/2010/main" val="1145731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har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0846B-7B57-4F95-B17F-B9DEE33940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B08814-722A-4F2C-8807-C09FEEC251E7}"/>
              </a:ext>
            </a:extLst>
          </p:cNvPr>
          <p:cNvSpPr>
            <a:spLocks noGrp="1"/>
          </p:cNvSpPr>
          <p:nvPr>
            <p:ph idx="1"/>
          </p:nvPr>
        </p:nvSpPr>
        <p:spPr>
          <a:xfrm>
            <a:off x="838200" y="1811756"/>
            <a:ext cx="10515600" cy="41903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B4D67EBB-2EBC-4D85-9751-BE5E66FE0782}"/>
              </a:ext>
            </a:extLst>
          </p:cNvPr>
          <p:cNvCxnSpPr>
            <a:cxnSpLocks/>
          </p:cNvCxnSpPr>
          <p:nvPr/>
        </p:nvCxnSpPr>
        <p:spPr>
          <a:xfrm>
            <a:off x="838200" y="1655523"/>
            <a:ext cx="10515600" cy="0"/>
          </a:xfrm>
          <a:prstGeom prst="line">
            <a:avLst/>
          </a:prstGeom>
          <a:ln w="190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2" name="Date Placeholder 3">
            <a:extLst>
              <a:ext uri="{FF2B5EF4-FFF2-40B4-BE49-F238E27FC236}">
                <a16:creationId xmlns:a16="http://schemas.microsoft.com/office/drawing/2014/main" id="{F31BABDF-AA85-4A10-A98B-507CF2428AD6}"/>
              </a:ext>
            </a:extLst>
          </p:cNvPr>
          <p:cNvSpPr>
            <a:spLocks noGrp="1"/>
          </p:cNvSpPr>
          <p:nvPr>
            <p:ph type="dt" sz="half" idx="2"/>
          </p:nvPr>
        </p:nvSpPr>
        <p:spPr>
          <a:xfrm>
            <a:off x="258792" y="6356350"/>
            <a:ext cx="3322608" cy="365125"/>
          </a:xfrm>
          <a:prstGeom prst="rect">
            <a:avLst/>
          </a:prstGeom>
        </p:spPr>
        <p:txBody>
          <a:bodyPr vert="horz" lIns="91440" tIns="45720" rIns="91440" bIns="45720" rtlCol="0" anchor="ctr"/>
          <a:lstStyle>
            <a:lvl1pPr algn="l">
              <a:defRPr sz="900" b="1" spc="100" baseline="0">
                <a:solidFill>
                  <a:schemeClr val="tx2">
                    <a:alpha val="75000"/>
                  </a:schemeClr>
                </a:solidFill>
              </a:defRPr>
            </a:lvl1pPr>
          </a:lstStyle>
          <a:p>
            <a:r>
              <a:rPr lang="en-US"/>
              <a:t>20XX</a:t>
            </a:r>
          </a:p>
        </p:txBody>
      </p:sp>
      <p:sp>
        <p:nvSpPr>
          <p:cNvPr id="13" name="Footer Placeholder 4">
            <a:extLst>
              <a:ext uri="{FF2B5EF4-FFF2-40B4-BE49-F238E27FC236}">
                <a16:creationId xmlns:a16="http://schemas.microsoft.com/office/drawing/2014/main" id="{58717800-ADD4-4E93-B0D0-271E7848D565}"/>
              </a:ext>
            </a:extLst>
          </p:cNvPr>
          <p:cNvSpPr>
            <a:spLocks noGrp="1"/>
          </p:cNvSpPr>
          <p:nvPr>
            <p:ph type="ftr" sz="quarter" idx="3"/>
          </p:nvPr>
        </p:nvSpPr>
        <p:spPr>
          <a:xfrm>
            <a:off x="3581399" y="6356350"/>
            <a:ext cx="5029203" cy="365125"/>
          </a:xfrm>
          <a:prstGeom prst="rect">
            <a:avLst/>
          </a:prstGeom>
        </p:spPr>
        <p:txBody>
          <a:bodyPr vert="horz" lIns="91440" tIns="45720" rIns="91440" bIns="45720" rtlCol="0" anchor="ctr"/>
          <a:lstStyle>
            <a:lvl1pPr algn="ctr">
              <a:defRPr sz="900" b="1" cap="all" spc="400" baseline="0">
                <a:solidFill>
                  <a:schemeClr val="tx2">
                    <a:alpha val="75000"/>
                  </a:schemeClr>
                </a:solidFill>
              </a:defRPr>
            </a:lvl1pPr>
          </a:lstStyle>
          <a:p>
            <a:r>
              <a:rPr lang="en-US"/>
              <a:t>Sample Text</a:t>
            </a:r>
          </a:p>
        </p:txBody>
      </p:sp>
      <p:sp>
        <p:nvSpPr>
          <p:cNvPr id="14" name="Slide Number Placeholder 5">
            <a:extLst>
              <a:ext uri="{FF2B5EF4-FFF2-40B4-BE49-F238E27FC236}">
                <a16:creationId xmlns:a16="http://schemas.microsoft.com/office/drawing/2014/main" id="{70AC3ECC-84E8-497F-BC52-5189149B0392}"/>
              </a:ext>
            </a:extLst>
          </p:cNvPr>
          <p:cNvSpPr>
            <a:spLocks noGrp="1"/>
          </p:cNvSpPr>
          <p:nvPr>
            <p:ph type="sldNum" sz="quarter" idx="4"/>
          </p:nvPr>
        </p:nvSpPr>
        <p:spPr>
          <a:xfrm>
            <a:off x="10518474" y="6356350"/>
            <a:ext cx="1414733" cy="365125"/>
          </a:xfrm>
          <a:prstGeom prst="rect">
            <a:avLst/>
          </a:prstGeom>
        </p:spPr>
        <p:txBody>
          <a:bodyPr vert="horz" lIns="91440" tIns="45720" rIns="91440" bIns="45720" rtlCol="0" anchor="ctr"/>
          <a:lstStyle>
            <a:lvl1pPr algn="r">
              <a:defRPr sz="900" b="1">
                <a:solidFill>
                  <a:schemeClr val="tx2">
                    <a:alpha val="75000"/>
                  </a:schemeClr>
                </a:solidFill>
              </a:defRPr>
            </a:lvl1pPr>
          </a:lstStyle>
          <a:p>
            <a:fld id="{AE208ADF-3ADD-483D-A721-14E3EEE2C135}" type="slidenum">
              <a:rPr lang="en-US" smtClean="0"/>
              <a:pPr/>
              <a:t>‹#›</a:t>
            </a:fld>
            <a:endParaRPr lang="en-US"/>
          </a:p>
        </p:txBody>
      </p:sp>
    </p:spTree>
    <p:extLst>
      <p:ext uri="{BB962C8B-B14F-4D97-AF65-F5344CB8AC3E}">
        <p14:creationId xmlns:p14="http://schemas.microsoft.com/office/powerpoint/2010/main" val="1395397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abl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0846B-7B57-4F95-B17F-B9DEE33940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B08814-722A-4F2C-8807-C09FEEC251E7}"/>
              </a:ext>
            </a:extLst>
          </p:cNvPr>
          <p:cNvSpPr>
            <a:spLocks noGrp="1"/>
          </p:cNvSpPr>
          <p:nvPr>
            <p:ph idx="1"/>
          </p:nvPr>
        </p:nvSpPr>
        <p:spPr>
          <a:xfrm>
            <a:off x="838200" y="2438403"/>
            <a:ext cx="10515600" cy="35452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B4D67EBB-2EBC-4D85-9751-BE5E66FE0782}"/>
              </a:ext>
            </a:extLst>
          </p:cNvPr>
          <p:cNvCxnSpPr>
            <a:cxnSpLocks/>
          </p:cNvCxnSpPr>
          <p:nvPr/>
        </p:nvCxnSpPr>
        <p:spPr>
          <a:xfrm>
            <a:off x="838200" y="1655523"/>
            <a:ext cx="10515600" cy="0"/>
          </a:xfrm>
          <a:prstGeom prst="line">
            <a:avLst/>
          </a:prstGeom>
          <a:ln w="190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9" name="Date Placeholder 3">
            <a:extLst>
              <a:ext uri="{FF2B5EF4-FFF2-40B4-BE49-F238E27FC236}">
                <a16:creationId xmlns:a16="http://schemas.microsoft.com/office/drawing/2014/main" id="{C1976FF6-0FAE-4806-A07E-BE4D7411681F}"/>
              </a:ext>
            </a:extLst>
          </p:cNvPr>
          <p:cNvSpPr>
            <a:spLocks noGrp="1"/>
          </p:cNvSpPr>
          <p:nvPr>
            <p:ph type="dt" sz="half" idx="2"/>
          </p:nvPr>
        </p:nvSpPr>
        <p:spPr>
          <a:xfrm>
            <a:off x="258792" y="6356350"/>
            <a:ext cx="3322608" cy="365125"/>
          </a:xfrm>
          <a:prstGeom prst="rect">
            <a:avLst/>
          </a:prstGeom>
        </p:spPr>
        <p:txBody>
          <a:bodyPr vert="horz" lIns="91440" tIns="45720" rIns="91440" bIns="45720" rtlCol="0" anchor="ctr"/>
          <a:lstStyle>
            <a:lvl1pPr algn="l">
              <a:defRPr sz="900" b="1" spc="100" baseline="0">
                <a:solidFill>
                  <a:schemeClr val="tx2">
                    <a:alpha val="75000"/>
                  </a:schemeClr>
                </a:solidFill>
              </a:defRPr>
            </a:lvl1pPr>
          </a:lstStyle>
          <a:p>
            <a:r>
              <a:rPr lang="en-US"/>
              <a:t>20XX</a:t>
            </a:r>
          </a:p>
        </p:txBody>
      </p:sp>
      <p:sp>
        <p:nvSpPr>
          <p:cNvPr id="10" name="Footer Placeholder 4">
            <a:extLst>
              <a:ext uri="{FF2B5EF4-FFF2-40B4-BE49-F238E27FC236}">
                <a16:creationId xmlns:a16="http://schemas.microsoft.com/office/drawing/2014/main" id="{842FFD90-937D-4551-9F0C-7A5B0C78E51F}"/>
              </a:ext>
            </a:extLst>
          </p:cNvPr>
          <p:cNvSpPr>
            <a:spLocks noGrp="1"/>
          </p:cNvSpPr>
          <p:nvPr>
            <p:ph type="ftr" sz="quarter" idx="3"/>
          </p:nvPr>
        </p:nvSpPr>
        <p:spPr>
          <a:xfrm>
            <a:off x="3581399" y="6356350"/>
            <a:ext cx="5029203" cy="365125"/>
          </a:xfrm>
          <a:prstGeom prst="rect">
            <a:avLst/>
          </a:prstGeom>
        </p:spPr>
        <p:txBody>
          <a:bodyPr vert="horz" lIns="91440" tIns="45720" rIns="91440" bIns="45720" rtlCol="0" anchor="ctr"/>
          <a:lstStyle>
            <a:lvl1pPr algn="ctr">
              <a:defRPr sz="900" b="1" cap="all" spc="400" baseline="0">
                <a:solidFill>
                  <a:schemeClr val="tx2">
                    <a:alpha val="75000"/>
                  </a:schemeClr>
                </a:solidFill>
              </a:defRPr>
            </a:lvl1pPr>
          </a:lstStyle>
          <a:p>
            <a:r>
              <a:rPr lang="en-US"/>
              <a:t>Sample Text</a:t>
            </a:r>
          </a:p>
        </p:txBody>
      </p:sp>
      <p:sp>
        <p:nvSpPr>
          <p:cNvPr id="11" name="Slide Number Placeholder 5">
            <a:extLst>
              <a:ext uri="{FF2B5EF4-FFF2-40B4-BE49-F238E27FC236}">
                <a16:creationId xmlns:a16="http://schemas.microsoft.com/office/drawing/2014/main" id="{BED25ED3-40D6-4D4C-BEF6-506E3E31B2AA}"/>
              </a:ext>
            </a:extLst>
          </p:cNvPr>
          <p:cNvSpPr>
            <a:spLocks noGrp="1"/>
          </p:cNvSpPr>
          <p:nvPr>
            <p:ph type="sldNum" sz="quarter" idx="4"/>
          </p:nvPr>
        </p:nvSpPr>
        <p:spPr>
          <a:xfrm>
            <a:off x="10518474" y="6356350"/>
            <a:ext cx="1414733" cy="365125"/>
          </a:xfrm>
          <a:prstGeom prst="rect">
            <a:avLst/>
          </a:prstGeom>
        </p:spPr>
        <p:txBody>
          <a:bodyPr vert="horz" lIns="91440" tIns="45720" rIns="91440" bIns="45720" rtlCol="0" anchor="ctr"/>
          <a:lstStyle>
            <a:lvl1pPr algn="r">
              <a:defRPr sz="900" b="1">
                <a:solidFill>
                  <a:schemeClr val="tx2">
                    <a:alpha val="75000"/>
                  </a:schemeClr>
                </a:solidFill>
              </a:defRPr>
            </a:lvl1pPr>
          </a:lstStyle>
          <a:p>
            <a:fld id="{AE208ADF-3ADD-483D-A721-14E3EEE2C135}" type="slidenum">
              <a:rPr lang="en-US" smtClean="0"/>
              <a:pPr/>
              <a:t>‹#›</a:t>
            </a:fld>
            <a:endParaRPr lang="en-US"/>
          </a:p>
        </p:txBody>
      </p:sp>
    </p:spTree>
    <p:extLst>
      <p:ext uri="{BB962C8B-B14F-4D97-AF65-F5344CB8AC3E}">
        <p14:creationId xmlns:p14="http://schemas.microsoft.com/office/powerpoint/2010/main" val="1378619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A8FC83D-BE6C-46F7-A2C9-654DF8EBE0D6}"/>
              </a:ext>
            </a:extLst>
          </p:cNvPr>
          <p:cNvSpPr>
            <a:spLocks noGrp="1"/>
          </p:cNvSpPr>
          <p:nvPr>
            <p:ph type="ctrTitle"/>
          </p:nvPr>
        </p:nvSpPr>
        <p:spPr>
          <a:xfrm>
            <a:off x="653733" y="1679441"/>
            <a:ext cx="10890565" cy="589966"/>
          </a:xfrm>
        </p:spPr>
        <p:txBody>
          <a:bodyPr>
            <a:normAutofit fontScale="90000"/>
          </a:bodyPr>
          <a:lstStyle>
            <a:lvl1pPr algn="ctr">
              <a:defRPr/>
            </a:lvl1pPr>
          </a:lstStyle>
          <a:p>
            <a:r>
              <a:rPr lang="en-US"/>
              <a:t>Click to edit Master title style</a:t>
            </a:r>
          </a:p>
        </p:txBody>
      </p:sp>
      <p:sp>
        <p:nvSpPr>
          <p:cNvPr id="6" name="Subtitle 2">
            <a:extLst>
              <a:ext uri="{FF2B5EF4-FFF2-40B4-BE49-F238E27FC236}">
                <a16:creationId xmlns:a16="http://schemas.microsoft.com/office/drawing/2014/main" id="{8CC3F9D0-953E-45A7-BFD7-C86C68B23298}"/>
              </a:ext>
            </a:extLst>
          </p:cNvPr>
          <p:cNvSpPr>
            <a:spLocks noGrp="1"/>
          </p:cNvSpPr>
          <p:nvPr>
            <p:ph type="subTitle" idx="1"/>
          </p:nvPr>
        </p:nvSpPr>
        <p:spPr>
          <a:xfrm>
            <a:off x="2163726" y="2273661"/>
            <a:ext cx="7910623" cy="447630"/>
          </a:xfrm>
        </p:spPr>
        <p:txBody>
          <a:bodyPr>
            <a:normAutofit/>
          </a:bodyPr>
          <a:lstStyle>
            <a:lvl1pPr marL="0" indent="0" algn="ctr">
              <a:buNone/>
              <a:defRPr/>
            </a:lvl1pPr>
          </a:lstStyle>
          <a:p>
            <a:r>
              <a:rPr lang="en-US" sz="1600"/>
              <a:t>Click to edit Master subtitle style</a:t>
            </a:r>
          </a:p>
        </p:txBody>
      </p:sp>
      <p:sp>
        <p:nvSpPr>
          <p:cNvPr id="7" name="Freeform: Shape 6">
            <a:extLst>
              <a:ext uri="{FF2B5EF4-FFF2-40B4-BE49-F238E27FC236}">
                <a16:creationId xmlns:a16="http://schemas.microsoft.com/office/drawing/2014/main" id="{D736BCE2-FC35-4992-A912-AF5A5C4ECE46}"/>
              </a:ext>
              <a:ext uri="{C183D7F6-B498-43B3-948B-1728B52AA6E4}">
                <adec:decorative xmlns:adec="http://schemas.microsoft.com/office/drawing/2017/decorative" val="1"/>
              </a:ext>
            </a:extLst>
          </p:cNvPr>
          <p:cNvSpPr/>
          <p:nvPr userDrawn="1"/>
        </p:nvSpPr>
        <p:spPr>
          <a:xfrm flipH="1">
            <a:off x="5507004" y="632198"/>
            <a:ext cx="1044472" cy="908544"/>
          </a:xfrm>
          <a:custGeom>
            <a:avLst/>
            <a:gdLst>
              <a:gd name="connsiteX0" fmla="*/ 2669063 w 3859699"/>
              <a:gd name="connsiteY0" fmla="*/ 2093712 h 3357396"/>
              <a:gd name="connsiteX1" fmla="*/ 2719923 w 3859699"/>
              <a:gd name="connsiteY1" fmla="*/ 2108537 h 3357396"/>
              <a:gd name="connsiteX2" fmla="*/ 2680800 w 3859699"/>
              <a:gd name="connsiteY2" fmla="*/ 2134071 h 3357396"/>
              <a:gd name="connsiteX3" fmla="*/ 2681005 w 3859699"/>
              <a:gd name="connsiteY3" fmla="*/ 2134071 h 3357396"/>
              <a:gd name="connsiteX4" fmla="*/ 2677815 w 3859699"/>
              <a:gd name="connsiteY4" fmla="*/ 2137571 h 3357396"/>
              <a:gd name="connsiteX5" fmla="*/ 2466445 w 3859699"/>
              <a:gd name="connsiteY5" fmla="*/ 2477326 h 3357396"/>
              <a:gd name="connsiteX6" fmla="*/ 2440500 w 3859699"/>
              <a:gd name="connsiteY6" fmla="*/ 2506155 h 3357396"/>
              <a:gd name="connsiteX7" fmla="*/ 2392831 w 3859699"/>
              <a:gd name="connsiteY7" fmla="*/ 2555470 h 3357396"/>
              <a:gd name="connsiteX8" fmla="*/ 2363284 w 3859699"/>
              <a:gd name="connsiteY8" fmla="*/ 2586356 h 3357396"/>
              <a:gd name="connsiteX9" fmla="*/ 2459753 w 3859699"/>
              <a:gd name="connsiteY9" fmla="*/ 2414318 h 3357396"/>
              <a:gd name="connsiteX10" fmla="*/ 2536867 w 3859699"/>
              <a:gd name="connsiteY10" fmla="*/ 2267296 h 3357396"/>
              <a:gd name="connsiteX11" fmla="*/ 2669063 w 3859699"/>
              <a:gd name="connsiteY11" fmla="*/ 2093712 h 3357396"/>
              <a:gd name="connsiteX12" fmla="*/ 2772328 w 3859699"/>
              <a:gd name="connsiteY12" fmla="*/ 1912818 h 3357396"/>
              <a:gd name="connsiteX13" fmla="*/ 2772530 w 3859699"/>
              <a:gd name="connsiteY13" fmla="*/ 1912892 h 3357396"/>
              <a:gd name="connsiteX14" fmla="*/ 2772534 w 3859699"/>
              <a:gd name="connsiteY14" fmla="*/ 1912818 h 3357396"/>
              <a:gd name="connsiteX15" fmla="*/ 2245215 w 3859699"/>
              <a:gd name="connsiteY15" fmla="*/ 1880963 h 3357396"/>
              <a:gd name="connsiteX16" fmla="*/ 2276388 w 3859699"/>
              <a:gd name="connsiteY16" fmla="*/ 1873797 h 3357396"/>
              <a:gd name="connsiteX17" fmla="*/ 2393347 w 3859699"/>
              <a:gd name="connsiteY17" fmla="*/ 1926202 h 3357396"/>
              <a:gd name="connsiteX18" fmla="*/ 2483227 w 3859699"/>
              <a:gd name="connsiteY18" fmla="*/ 1957809 h 3357396"/>
              <a:gd name="connsiteX19" fmla="*/ 2601318 w 3859699"/>
              <a:gd name="connsiteY19" fmla="*/ 2019583 h 3357396"/>
              <a:gd name="connsiteX20" fmla="*/ 2524410 w 3859699"/>
              <a:gd name="connsiteY20" fmla="*/ 2034203 h 3357396"/>
              <a:gd name="connsiteX21" fmla="*/ 2524410 w 3859699"/>
              <a:gd name="connsiteY21" fmla="*/ 2034099 h 3357396"/>
              <a:gd name="connsiteX22" fmla="*/ 2520086 w 3859699"/>
              <a:gd name="connsiteY22" fmla="*/ 2035644 h 3357396"/>
              <a:gd name="connsiteX23" fmla="*/ 2152738 w 3859699"/>
              <a:gd name="connsiteY23" fmla="*/ 2108846 h 3357396"/>
              <a:gd name="connsiteX24" fmla="*/ 2155724 w 3859699"/>
              <a:gd name="connsiteY24" fmla="*/ 2089696 h 3357396"/>
              <a:gd name="connsiteX25" fmla="*/ 2156548 w 3859699"/>
              <a:gd name="connsiteY25" fmla="*/ 2085270 h 3357396"/>
              <a:gd name="connsiteX26" fmla="*/ 2210496 w 3859699"/>
              <a:gd name="connsiteY26" fmla="*/ 1907979 h 3357396"/>
              <a:gd name="connsiteX27" fmla="*/ 2245215 w 3859699"/>
              <a:gd name="connsiteY27" fmla="*/ 1880963 h 3357396"/>
              <a:gd name="connsiteX28" fmla="*/ 2934484 w 3859699"/>
              <a:gd name="connsiteY28" fmla="*/ 1597669 h 3357396"/>
              <a:gd name="connsiteX29" fmla="*/ 2934690 w 3859699"/>
              <a:gd name="connsiteY29" fmla="*/ 1597669 h 3357396"/>
              <a:gd name="connsiteX30" fmla="*/ 2894640 w 3859699"/>
              <a:gd name="connsiteY30" fmla="*/ 1741808 h 3357396"/>
              <a:gd name="connsiteX31" fmla="*/ 2847487 w 3859699"/>
              <a:gd name="connsiteY31" fmla="*/ 1880284 h 3357396"/>
              <a:gd name="connsiteX32" fmla="*/ 2934484 w 3859699"/>
              <a:gd name="connsiteY32" fmla="*/ 1597669 h 3357396"/>
              <a:gd name="connsiteX33" fmla="*/ 1963298 w 3859699"/>
              <a:gd name="connsiteY33" fmla="*/ 1789167 h 3357396"/>
              <a:gd name="connsiteX34" fmla="*/ 2158914 w 3859699"/>
              <a:gd name="connsiteY34" fmla="*/ 1835395 h 3357396"/>
              <a:gd name="connsiteX35" fmla="*/ 2170961 w 3859699"/>
              <a:gd name="connsiteY35" fmla="*/ 1901596 h 3357396"/>
              <a:gd name="connsiteX36" fmla="*/ 2147487 w 3859699"/>
              <a:gd name="connsiteY36" fmla="*/ 2055515 h 3357396"/>
              <a:gd name="connsiteX37" fmla="*/ 2136059 w 3859699"/>
              <a:gd name="connsiteY37" fmla="*/ 2082592 h 3357396"/>
              <a:gd name="connsiteX38" fmla="*/ 2136059 w 3859699"/>
              <a:gd name="connsiteY38" fmla="*/ 2082489 h 3357396"/>
              <a:gd name="connsiteX39" fmla="*/ 2101466 w 3859699"/>
              <a:gd name="connsiteY39" fmla="*/ 2103081 h 3357396"/>
              <a:gd name="connsiteX40" fmla="*/ 1963298 w 3859699"/>
              <a:gd name="connsiteY40" fmla="*/ 1789167 h 3357396"/>
              <a:gd name="connsiteX41" fmla="*/ 2803936 w 3859699"/>
              <a:gd name="connsiteY41" fmla="*/ 1468253 h 3357396"/>
              <a:gd name="connsiteX42" fmla="*/ 2803833 w 3859699"/>
              <a:gd name="connsiteY42" fmla="*/ 1471753 h 3357396"/>
              <a:gd name="connsiteX43" fmla="*/ 2805377 w 3859699"/>
              <a:gd name="connsiteY43" fmla="*/ 1469694 h 3357396"/>
              <a:gd name="connsiteX44" fmla="*/ 2801053 w 3859699"/>
              <a:gd name="connsiteY44" fmla="*/ 1431703 h 3357396"/>
              <a:gd name="connsiteX45" fmla="*/ 2818041 w 3859699"/>
              <a:gd name="connsiteY45" fmla="*/ 1465370 h 3357396"/>
              <a:gd name="connsiteX46" fmla="*/ 2801053 w 3859699"/>
              <a:gd name="connsiteY46" fmla="*/ 1431703 h 3357396"/>
              <a:gd name="connsiteX47" fmla="*/ 3002126 w 3859699"/>
              <a:gd name="connsiteY47" fmla="*/ 1352736 h 3357396"/>
              <a:gd name="connsiteX48" fmla="*/ 2821644 w 3859699"/>
              <a:gd name="connsiteY48" fmla="*/ 1933718 h 3357396"/>
              <a:gd name="connsiteX49" fmla="*/ 2777006 w 3859699"/>
              <a:gd name="connsiteY49" fmla="*/ 1914522 h 3357396"/>
              <a:gd name="connsiteX50" fmla="*/ 2772530 w 3859699"/>
              <a:gd name="connsiteY50" fmla="*/ 1912892 h 3357396"/>
              <a:gd name="connsiteX51" fmla="*/ 2771823 w 3859699"/>
              <a:gd name="connsiteY51" fmla="*/ 1925735 h 3357396"/>
              <a:gd name="connsiteX52" fmla="*/ 2713335 w 3859699"/>
              <a:gd name="connsiteY52" fmla="*/ 1897477 h 3357396"/>
              <a:gd name="connsiteX53" fmla="*/ 2393347 w 3859699"/>
              <a:gd name="connsiteY53" fmla="*/ 1575224 h 3357396"/>
              <a:gd name="connsiteX54" fmla="*/ 2550149 w 3859699"/>
              <a:gd name="connsiteY54" fmla="*/ 1660060 h 3357396"/>
              <a:gd name="connsiteX55" fmla="*/ 2548295 w 3859699"/>
              <a:gd name="connsiteY55" fmla="*/ 1657487 h 3357396"/>
              <a:gd name="connsiteX56" fmla="*/ 2734337 w 3859699"/>
              <a:gd name="connsiteY56" fmla="*/ 1748705 h 3357396"/>
              <a:gd name="connsiteX57" fmla="*/ 2700568 w 3859699"/>
              <a:gd name="connsiteY57" fmla="*/ 1686932 h 3357396"/>
              <a:gd name="connsiteX58" fmla="*/ 2555194 w 3859699"/>
              <a:gd name="connsiteY58" fmla="*/ 1586755 h 3357396"/>
              <a:gd name="connsiteX59" fmla="*/ 2683476 w 3859699"/>
              <a:gd name="connsiteY59" fmla="*/ 1653676 h 3357396"/>
              <a:gd name="connsiteX60" fmla="*/ 2746075 w 3859699"/>
              <a:gd name="connsiteY60" fmla="*/ 1691359 h 3357396"/>
              <a:gd name="connsiteX61" fmla="*/ 2681315 w 3859699"/>
              <a:gd name="connsiteY61" fmla="*/ 1518804 h 3357396"/>
              <a:gd name="connsiteX62" fmla="*/ 2706230 w 3859699"/>
              <a:gd name="connsiteY62" fmla="*/ 1476077 h 3357396"/>
              <a:gd name="connsiteX63" fmla="*/ 2707362 w 3859699"/>
              <a:gd name="connsiteY63" fmla="*/ 1477416 h 3357396"/>
              <a:gd name="connsiteX64" fmla="*/ 2786640 w 3859699"/>
              <a:gd name="connsiteY64" fmla="*/ 1636895 h 3357396"/>
              <a:gd name="connsiteX65" fmla="*/ 2807230 w 3859699"/>
              <a:gd name="connsiteY65" fmla="*/ 1544235 h 3357396"/>
              <a:gd name="connsiteX66" fmla="*/ 2794875 w 3859699"/>
              <a:gd name="connsiteY66" fmla="*/ 1632263 h 3357396"/>
              <a:gd name="connsiteX67" fmla="*/ 2756164 w 3859699"/>
              <a:gd name="connsiteY67" fmla="*/ 1691771 h 3357396"/>
              <a:gd name="connsiteX68" fmla="*/ 2798582 w 3859699"/>
              <a:gd name="connsiteY68" fmla="*/ 1662119 h 3357396"/>
              <a:gd name="connsiteX69" fmla="*/ 2865298 w 3859699"/>
              <a:gd name="connsiteY69" fmla="*/ 1627733 h 3357396"/>
              <a:gd name="connsiteX70" fmla="*/ 3002126 w 3859699"/>
              <a:gd name="connsiteY70" fmla="*/ 1352736 h 3357396"/>
              <a:gd name="connsiteX71" fmla="*/ 1695510 w 3859699"/>
              <a:gd name="connsiteY71" fmla="*/ 1723996 h 3357396"/>
              <a:gd name="connsiteX72" fmla="*/ 1075096 w 3859699"/>
              <a:gd name="connsiteY72" fmla="*/ 2194506 h 3357396"/>
              <a:gd name="connsiteX73" fmla="*/ 797115 w 3859699"/>
              <a:gd name="connsiteY73" fmla="*/ 2390123 h 3357396"/>
              <a:gd name="connsiteX74" fmla="*/ 802673 w 3859699"/>
              <a:gd name="connsiteY74" fmla="*/ 2399697 h 3357396"/>
              <a:gd name="connsiteX75" fmla="*/ 1710232 w 3859699"/>
              <a:gd name="connsiteY75" fmla="*/ 1728629 h 3357396"/>
              <a:gd name="connsiteX76" fmla="*/ 1695510 w 3859699"/>
              <a:gd name="connsiteY76" fmla="*/ 1723996 h 3357396"/>
              <a:gd name="connsiteX77" fmla="*/ 2541294 w 3859699"/>
              <a:gd name="connsiteY77" fmla="*/ 1460737 h 3357396"/>
              <a:gd name="connsiteX78" fmla="*/ 2655267 w 3859699"/>
              <a:gd name="connsiteY78" fmla="*/ 1557516 h 3357396"/>
              <a:gd name="connsiteX79" fmla="*/ 2658047 w 3859699"/>
              <a:gd name="connsiteY79" fmla="*/ 1599213 h 3357396"/>
              <a:gd name="connsiteX80" fmla="*/ 2639309 w 3859699"/>
              <a:gd name="connsiteY80" fmla="*/ 1576872 h 3357396"/>
              <a:gd name="connsiteX81" fmla="*/ 2622528 w 3859699"/>
              <a:gd name="connsiteY81" fmla="*/ 1574194 h 3357396"/>
              <a:gd name="connsiteX82" fmla="*/ 2596171 w 3859699"/>
              <a:gd name="connsiteY82" fmla="*/ 1547529 h 3357396"/>
              <a:gd name="connsiteX83" fmla="*/ 2582992 w 3859699"/>
              <a:gd name="connsiteY83" fmla="*/ 1539498 h 3357396"/>
              <a:gd name="connsiteX84" fmla="*/ 2588140 w 3859699"/>
              <a:gd name="connsiteY84" fmla="*/ 1554016 h 3357396"/>
              <a:gd name="connsiteX85" fmla="*/ 2624483 w 3859699"/>
              <a:gd name="connsiteY85" fmla="*/ 1583152 h 3357396"/>
              <a:gd name="connsiteX86" fmla="*/ 2606569 w 3859699"/>
              <a:gd name="connsiteY86" fmla="*/ 1584903 h 3357396"/>
              <a:gd name="connsiteX87" fmla="*/ 2541294 w 3859699"/>
              <a:gd name="connsiteY87" fmla="*/ 1460840 h 3357396"/>
              <a:gd name="connsiteX88" fmla="*/ 2263004 w 3859699"/>
              <a:gd name="connsiteY88" fmla="*/ 1472885 h 3357396"/>
              <a:gd name="connsiteX89" fmla="*/ 2408173 w 3859699"/>
              <a:gd name="connsiteY89" fmla="*/ 1662017 h 3357396"/>
              <a:gd name="connsiteX90" fmla="*/ 2410437 w 3859699"/>
              <a:gd name="connsiteY90" fmla="*/ 1664487 h 3357396"/>
              <a:gd name="connsiteX91" fmla="*/ 2558488 w 3859699"/>
              <a:gd name="connsiteY91" fmla="*/ 1828085 h 3357396"/>
              <a:gd name="connsiteX92" fmla="*/ 2681315 w 3859699"/>
              <a:gd name="connsiteY92" fmla="*/ 1970473 h 3357396"/>
              <a:gd name="connsiteX93" fmla="*/ 2384287 w 3859699"/>
              <a:gd name="connsiteY93" fmla="*/ 1873900 h 3357396"/>
              <a:gd name="connsiteX94" fmla="*/ 2293891 w 3859699"/>
              <a:gd name="connsiteY94" fmla="*/ 1830041 h 3357396"/>
              <a:gd name="connsiteX95" fmla="*/ 2285757 w 3859699"/>
              <a:gd name="connsiteY95" fmla="*/ 1830556 h 3357396"/>
              <a:gd name="connsiteX96" fmla="*/ 2282257 w 3859699"/>
              <a:gd name="connsiteY96" fmla="*/ 1815216 h 3357396"/>
              <a:gd name="connsiteX97" fmla="*/ 2276698 w 3859699"/>
              <a:gd name="connsiteY97" fmla="*/ 1810171 h 3357396"/>
              <a:gd name="connsiteX98" fmla="*/ 2248075 w 3859699"/>
              <a:gd name="connsiteY98" fmla="*/ 1803478 h 3357396"/>
              <a:gd name="connsiteX99" fmla="*/ 2223468 w 3859699"/>
              <a:gd name="connsiteY99" fmla="*/ 1792565 h 3357396"/>
              <a:gd name="connsiteX100" fmla="*/ 2227278 w 3859699"/>
              <a:gd name="connsiteY100" fmla="*/ 1707009 h 3357396"/>
              <a:gd name="connsiteX101" fmla="*/ 2229131 w 3859699"/>
              <a:gd name="connsiteY101" fmla="*/ 1663664 h 3357396"/>
              <a:gd name="connsiteX102" fmla="*/ 2231603 w 3859699"/>
              <a:gd name="connsiteY102" fmla="*/ 1645851 h 3357396"/>
              <a:gd name="connsiteX103" fmla="*/ 2263004 w 3859699"/>
              <a:gd name="connsiteY103" fmla="*/ 1472885 h 3357396"/>
              <a:gd name="connsiteX104" fmla="*/ 2654441 w 3859699"/>
              <a:gd name="connsiteY104" fmla="*/ 1313317 h 3357396"/>
              <a:gd name="connsiteX105" fmla="*/ 2723424 w 3859699"/>
              <a:gd name="connsiteY105" fmla="*/ 1392683 h 3357396"/>
              <a:gd name="connsiteX106" fmla="*/ 2713128 w 3859699"/>
              <a:gd name="connsiteY106" fmla="*/ 1425937 h 3357396"/>
              <a:gd name="connsiteX107" fmla="*/ 2697274 w 3859699"/>
              <a:gd name="connsiteY107" fmla="*/ 1438087 h 3357396"/>
              <a:gd name="connsiteX108" fmla="*/ 2675446 w 3859699"/>
              <a:gd name="connsiteY108" fmla="*/ 1420276 h 3357396"/>
              <a:gd name="connsiteX109" fmla="*/ 2676387 w 3859699"/>
              <a:gd name="connsiteY109" fmla="*/ 1450651 h 3357396"/>
              <a:gd name="connsiteX110" fmla="*/ 2684546 w 3859699"/>
              <a:gd name="connsiteY110" fmla="*/ 1451260 h 3357396"/>
              <a:gd name="connsiteX111" fmla="*/ 2684610 w 3859699"/>
              <a:gd name="connsiteY111" fmla="*/ 1451162 h 3357396"/>
              <a:gd name="connsiteX112" fmla="*/ 2684609 w 3859699"/>
              <a:gd name="connsiteY112" fmla="*/ 1451265 h 3357396"/>
              <a:gd name="connsiteX113" fmla="*/ 2684546 w 3859699"/>
              <a:gd name="connsiteY113" fmla="*/ 1451260 h 3357396"/>
              <a:gd name="connsiteX114" fmla="*/ 2667146 w 3859699"/>
              <a:gd name="connsiteY114" fmla="*/ 1477957 h 3357396"/>
              <a:gd name="connsiteX115" fmla="*/ 2676784 w 3859699"/>
              <a:gd name="connsiteY115" fmla="*/ 1512936 h 3357396"/>
              <a:gd name="connsiteX116" fmla="*/ 2620262 w 3859699"/>
              <a:gd name="connsiteY116" fmla="*/ 1411833 h 3357396"/>
              <a:gd name="connsiteX117" fmla="*/ 2627675 w 3859699"/>
              <a:gd name="connsiteY117" fmla="*/ 1382387 h 3357396"/>
              <a:gd name="connsiteX118" fmla="*/ 2654441 w 3859699"/>
              <a:gd name="connsiteY118" fmla="*/ 1313317 h 3357396"/>
              <a:gd name="connsiteX119" fmla="*/ 2300789 w 3859699"/>
              <a:gd name="connsiteY119" fmla="*/ 1402361 h 3357396"/>
              <a:gd name="connsiteX120" fmla="*/ 2473550 w 3859699"/>
              <a:gd name="connsiteY120" fmla="*/ 1546396 h 3357396"/>
              <a:gd name="connsiteX121" fmla="*/ 2473550 w 3859699"/>
              <a:gd name="connsiteY121" fmla="*/ 1546294 h 3357396"/>
              <a:gd name="connsiteX122" fmla="*/ 2604819 w 3859699"/>
              <a:gd name="connsiteY122" fmla="*/ 1665002 h 3357396"/>
              <a:gd name="connsiteX123" fmla="*/ 2528528 w 3859699"/>
              <a:gd name="connsiteY123" fmla="*/ 1629276 h 3357396"/>
              <a:gd name="connsiteX124" fmla="*/ 2441118 w 3859699"/>
              <a:gd name="connsiteY124" fmla="*/ 1554942 h 3357396"/>
              <a:gd name="connsiteX125" fmla="*/ 2300789 w 3859699"/>
              <a:gd name="connsiteY125" fmla="*/ 1402361 h 3357396"/>
              <a:gd name="connsiteX126" fmla="*/ 2768313 w 3859699"/>
              <a:gd name="connsiteY126" fmla="*/ 1246074 h 3357396"/>
              <a:gd name="connsiteX127" fmla="*/ 2753281 w 3859699"/>
              <a:gd name="connsiteY127" fmla="*/ 1365709 h 3357396"/>
              <a:gd name="connsiteX128" fmla="*/ 2838117 w 3859699"/>
              <a:gd name="connsiteY128" fmla="*/ 1288388 h 3357396"/>
              <a:gd name="connsiteX129" fmla="*/ 2825144 w 3859699"/>
              <a:gd name="connsiteY129" fmla="*/ 1452398 h 3357396"/>
              <a:gd name="connsiteX130" fmla="*/ 2813613 w 3859699"/>
              <a:gd name="connsiteY130" fmla="*/ 1435822 h 3357396"/>
              <a:gd name="connsiteX131" fmla="*/ 2812584 w 3859699"/>
              <a:gd name="connsiteY131" fmla="*/ 1342338 h 3357396"/>
              <a:gd name="connsiteX132" fmla="*/ 2729086 w 3859699"/>
              <a:gd name="connsiteY132" fmla="*/ 1381461 h 3357396"/>
              <a:gd name="connsiteX133" fmla="*/ 2697067 w 3859699"/>
              <a:gd name="connsiteY133" fmla="*/ 1302905 h 3357396"/>
              <a:gd name="connsiteX134" fmla="*/ 2739896 w 3859699"/>
              <a:gd name="connsiteY134" fmla="*/ 1383520 h 3357396"/>
              <a:gd name="connsiteX135" fmla="*/ 2739896 w 3859699"/>
              <a:gd name="connsiteY135" fmla="*/ 1383417 h 3357396"/>
              <a:gd name="connsiteX136" fmla="*/ 2750192 w 3859699"/>
              <a:gd name="connsiteY136" fmla="*/ 1342955 h 3357396"/>
              <a:gd name="connsiteX137" fmla="*/ 2768313 w 3859699"/>
              <a:gd name="connsiteY137" fmla="*/ 1246074 h 3357396"/>
              <a:gd name="connsiteX138" fmla="*/ 2575991 w 3859699"/>
              <a:gd name="connsiteY138" fmla="*/ 1285402 h 3357396"/>
              <a:gd name="connsiteX139" fmla="*/ 2604304 w 3859699"/>
              <a:gd name="connsiteY139" fmla="*/ 1347176 h 3357396"/>
              <a:gd name="connsiteX140" fmla="*/ 2601937 w 3859699"/>
              <a:gd name="connsiteY140" fmla="*/ 1448794 h 3357396"/>
              <a:gd name="connsiteX141" fmla="*/ 2602657 w 3859699"/>
              <a:gd name="connsiteY141" fmla="*/ 1458266 h 3357396"/>
              <a:gd name="connsiteX142" fmla="*/ 2600906 w 3859699"/>
              <a:gd name="connsiteY142" fmla="*/ 1457133 h 3357396"/>
              <a:gd name="connsiteX143" fmla="*/ 2594317 w 3859699"/>
              <a:gd name="connsiteY143" fmla="*/ 1423466 h 3357396"/>
              <a:gd name="connsiteX144" fmla="*/ 2587728 w 3859699"/>
              <a:gd name="connsiteY144" fmla="*/ 1388358 h 3357396"/>
              <a:gd name="connsiteX145" fmla="*/ 2585257 w 3859699"/>
              <a:gd name="connsiteY145" fmla="*/ 1384961 h 3357396"/>
              <a:gd name="connsiteX146" fmla="*/ 2581346 w 3859699"/>
              <a:gd name="connsiteY146" fmla="*/ 1386506 h 3357396"/>
              <a:gd name="connsiteX147" fmla="*/ 2568373 w 3859699"/>
              <a:gd name="connsiteY147" fmla="*/ 1416672 h 3357396"/>
              <a:gd name="connsiteX148" fmla="*/ 2558077 w 3859699"/>
              <a:gd name="connsiteY148" fmla="*/ 1434586 h 3357396"/>
              <a:gd name="connsiteX149" fmla="*/ 2554782 w 3859699"/>
              <a:gd name="connsiteY149" fmla="*/ 1436440 h 3357396"/>
              <a:gd name="connsiteX150" fmla="*/ 2544487 w 3859699"/>
              <a:gd name="connsiteY150" fmla="*/ 1423879 h 3357396"/>
              <a:gd name="connsiteX151" fmla="*/ 2557768 w 3859699"/>
              <a:gd name="connsiteY151" fmla="*/ 1432116 h 3357396"/>
              <a:gd name="connsiteX152" fmla="*/ 2557768 w 3859699"/>
              <a:gd name="connsiteY152" fmla="*/ 1432012 h 3357396"/>
              <a:gd name="connsiteX153" fmla="*/ 2557767 w 3859699"/>
              <a:gd name="connsiteY153" fmla="*/ 1390830 h 3357396"/>
              <a:gd name="connsiteX154" fmla="*/ 2558591 w 3859699"/>
              <a:gd name="connsiteY154" fmla="*/ 1357574 h 3357396"/>
              <a:gd name="connsiteX155" fmla="*/ 2562607 w 3859699"/>
              <a:gd name="connsiteY155" fmla="*/ 1308362 h 3357396"/>
              <a:gd name="connsiteX156" fmla="*/ 2573932 w 3859699"/>
              <a:gd name="connsiteY156" fmla="*/ 1288388 h 3357396"/>
              <a:gd name="connsiteX157" fmla="*/ 2575991 w 3859699"/>
              <a:gd name="connsiteY157" fmla="*/ 1285402 h 3357396"/>
              <a:gd name="connsiteX158" fmla="*/ 2241795 w 3859699"/>
              <a:gd name="connsiteY158" fmla="*/ 1342749 h 3357396"/>
              <a:gd name="connsiteX159" fmla="*/ 2375638 w 3859699"/>
              <a:gd name="connsiteY159" fmla="*/ 1566782 h 3357396"/>
              <a:gd name="connsiteX160" fmla="*/ 2241795 w 3859699"/>
              <a:gd name="connsiteY160" fmla="*/ 1342852 h 3357396"/>
              <a:gd name="connsiteX161" fmla="*/ 2805776 w 3859699"/>
              <a:gd name="connsiteY161" fmla="*/ 1148029 h 3357396"/>
              <a:gd name="connsiteX162" fmla="*/ 2807952 w 3859699"/>
              <a:gd name="connsiteY162" fmla="*/ 1147956 h 3357396"/>
              <a:gd name="connsiteX163" fmla="*/ 2807952 w 3859699"/>
              <a:gd name="connsiteY163" fmla="*/ 1147853 h 3357396"/>
              <a:gd name="connsiteX164" fmla="*/ 2757709 w 3859699"/>
              <a:gd name="connsiteY164" fmla="*/ 1197067 h 3357396"/>
              <a:gd name="connsiteX165" fmla="*/ 2805776 w 3859699"/>
              <a:gd name="connsiteY165" fmla="*/ 1148029 h 3357396"/>
              <a:gd name="connsiteX166" fmla="*/ 1665749 w 3859699"/>
              <a:gd name="connsiteY166" fmla="*/ 1414840 h 3357396"/>
              <a:gd name="connsiteX167" fmla="*/ 1669976 w 3859699"/>
              <a:gd name="connsiteY167" fmla="*/ 1494919 h 3357396"/>
              <a:gd name="connsiteX168" fmla="*/ 1680272 w 3859699"/>
              <a:gd name="connsiteY168" fmla="*/ 1545264 h 3357396"/>
              <a:gd name="connsiteX169" fmla="*/ 1645988 w 3859699"/>
              <a:gd name="connsiteY169" fmla="*/ 1549074 h 3357396"/>
              <a:gd name="connsiteX170" fmla="*/ 1658652 w 3859699"/>
              <a:gd name="connsiteY170" fmla="*/ 1444471 h 3357396"/>
              <a:gd name="connsiteX171" fmla="*/ 1658652 w 3859699"/>
              <a:gd name="connsiteY171" fmla="*/ 1444367 h 3357396"/>
              <a:gd name="connsiteX172" fmla="*/ 1665749 w 3859699"/>
              <a:gd name="connsiteY172" fmla="*/ 1414840 h 3357396"/>
              <a:gd name="connsiteX173" fmla="*/ 2598950 w 3859699"/>
              <a:gd name="connsiteY173" fmla="*/ 1100802 h 3357396"/>
              <a:gd name="connsiteX174" fmla="*/ 2624071 w 3859699"/>
              <a:gd name="connsiteY174" fmla="*/ 1146103 h 3357396"/>
              <a:gd name="connsiteX175" fmla="*/ 2632823 w 3859699"/>
              <a:gd name="connsiteY175" fmla="*/ 1169165 h 3357396"/>
              <a:gd name="connsiteX176" fmla="*/ 2655988 w 3859699"/>
              <a:gd name="connsiteY176" fmla="*/ 1194903 h 3357396"/>
              <a:gd name="connsiteX177" fmla="*/ 2666284 w 3859699"/>
              <a:gd name="connsiteY177" fmla="*/ 1194080 h 3357396"/>
              <a:gd name="connsiteX178" fmla="*/ 2687492 w 3859699"/>
              <a:gd name="connsiteY178" fmla="*/ 1151148 h 3357396"/>
              <a:gd name="connsiteX179" fmla="*/ 2716835 w 3859699"/>
              <a:gd name="connsiteY179" fmla="*/ 1245455 h 3357396"/>
              <a:gd name="connsiteX180" fmla="*/ 2708907 w 3859699"/>
              <a:gd name="connsiteY180" fmla="*/ 1233101 h 3357396"/>
              <a:gd name="connsiteX181" fmla="*/ 2697517 w 3859699"/>
              <a:gd name="connsiteY181" fmla="*/ 1231504 h 3357396"/>
              <a:gd name="connsiteX182" fmla="*/ 2694287 w 3859699"/>
              <a:gd name="connsiteY182" fmla="*/ 1238352 h 3357396"/>
              <a:gd name="connsiteX183" fmla="*/ 2686256 w 3859699"/>
              <a:gd name="connsiteY183" fmla="*/ 1256370 h 3357396"/>
              <a:gd name="connsiteX184" fmla="*/ 2669063 w 3859699"/>
              <a:gd name="connsiteY184" fmla="*/ 1254001 h 3357396"/>
              <a:gd name="connsiteX185" fmla="*/ 2657674 w 3859699"/>
              <a:gd name="connsiteY185" fmla="*/ 1255618 h 3357396"/>
              <a:gd name="connsiteX186" fmla="*/ 2656605 w 3859699"/>
              <a:gd name="connsiteY186" fmla="*/ 1263473 h 3357396"/>
              <a:gd name="connsiteX187" fmla="*/ 2657635 w 3859699"/>
              <a:gd name="connsiteY187" fmla="*/ 1266459 h 3357396"/>
              <a:gd name="connsiteX188" fmla="*/ 2655473 w 3859699"/>
              <a:gd name="connsiteY188" fmla="*/ 1268724 h 3357396"/>
              <a:gd name="connsiteX189" fmla="*/ 2629322 w 3859699"/>
              <a:gd name="connsiteY189" fmla="*/ 1293536 h 3357396"/>
              <a:gd name="connsiteX190" fmla="*/ 2628704 w 3859699"/>
              <a:gd name="connsiteY190" fmla="*/ 1210142 h 3357396"/>
              <a:gd name="connsiteX191" fmla="*/ 2624381 w 3859699"/>
              <a:gd name="connsiteY191" fmla="*/ 1199846 h 3357396"/>
              <a:gd name="connsiteX192" fmla="*/ 2621085 w 3859699"/>
              <a:gd name="connsiteY192" fmla="*/ 1199126 h 3357396"/>
              <a:gd name="connsiteX193" fmla="*/ 2613878 w 3859699"/>
              <a:gd name="connsiteY193" fmla="*/ 1203552 h 3357396"/>
              <a:gd name="connsiteX194" fmla="*/ 2598847 w 3859699"/>
              <a:gd name="connsiteY194" fmla="*/ 1224143 h 3357396"/>
              <a:gd name="connsiteX195" fmla="*/ 2594419 w 3859699"/>
              <a:gd name="connsiteY195" fmla="*/ 1229497 h 3357396"/>
              <a:gd name="connsiteX196" fmla="*/ 2592670 w 3859699"/>
              <a:gd name="connsiteY196" fmla="*/ 1155780 h 3357396"/>
              <a:gd name="connsiteX197" fmla="*/ 2592670 w 3859699"/>
              <a:gd name="connsiteY197" fmla="*/ 1155678 h 3357396"/>
              <a:gd name="connsiteX198" fmla="*/ 2598950 w 3859699"/>
              <a:gd name="connsiteY198" fmla="*/ 1100802 h 3357396"/>
              <a:gd name="connsiteX199" fmla="*/ 2393346 w 3859699"/>
              <a:gd name="connsiteY199" fmla="*/ 1158355 h 3357396"/>
              <a:gd name="connsiteX200" fmla="*/ 2398700 w 3859699"/>
              <a:gd name="connsiteY200" fmla="*/ 1160208 h 3357396"/>
              <a:gd name="connsiteX201" fmla="*/ 2423822 w 3859699"/>
              <a:gd name="connsiteY201" fmla="*/ 1172048 h 3357396"/>
              <a:gd name="connsiteX202" fmla="*/ 2467578 w 3859699"/>
              <a:gd name="connsiteY202" fmla="*/ 1259664 h 3357396"/>
              <a:gd name="connsiteX203" fmla="*/ 2534191 w 3859699"/>
              <a:gd name="connsiteY203" fmla="*/ 1430364 h 3357396"/>
              <a:gd name="connsiteX204" fmla="*/ 2532750 w 3859699"/>
              <a:gd name="connsiteY204" fmla="*/ 1436337 h 3357396"/>
              <a:gd name="connsiteX205" fmla="*/ 2532750 w 3859699"/>
              <a:gd name="connsiteY205" fmla="*/ 1436233 h 3357396"/>
              <a:gd name="connsiteX206" fmla="*/ 2524512 w 3859699"/>
              <a:gd name="connsiteY206" fmla="*/ 1445602 h 3357396"/>
              <a:gd name="connsiteX207" fmla="*/ 2393346 w 3859699"/>
              <a:gd name="connsiteY207" fmla="*/ 1158355 h 3357396"/>
              <a:gd name="connsiteX208" fmla="*/ 2769136 w 3859699"/>
              <a:gd name="connsiteY208" fmla="*/ 957385 h 3357396"/>
              <a:gd name="connsiteX209" fmla="*/ 2776137 w 3859699"/>
              <a:gd name="connsiteY209" fmla="*/ 1087006 h 3357396"/>
              <a:gd name="connsiteX210" fmla="*/ 2767592 w 3859699"/>
              <a:gd name="connsiteY210" fmla="*/ 1099670 h 3357396"/>
              <a:gd name="connsiteX211" fmla="*/ 2763577 w 3859699"/>
              <a:gd name="connsiteY211" fmla="*/ 1099670 h 3357396"/>
              <a:gd name="connsiteX212" fmla="*/ 2769136 w 3859699"/>
              <a:gd name="connsiteY212" fmla="*/ 1118304 h 3357396"/>
              <a:gd name="connsiteX213" fmla="*/ 2744015 w 3859699"/>
              <a:gd name="connsiteY213" fmla="*/ 1168960 h 3357396"/>
              <a:gd name="connsiteX214" fmla="*/ 2769136 w 3859699"/>
              <a:gd name="connsiteY214" fmla="*/ 957487 h 3357396"/>
              <a:gd name="connsiteX215" fmla="*/ 808131 w 3859699"/>
              <a:gd name="connsiteY215" fmla="*/ 1516642 h 3357396"/>
              <a:gd name="connsiteX216" fmla="*/ 1494745 w 3859699"/>
              <a:gd name="connsiteY216" fmla="*/ 1557825 h 3357396"/>
              <a:gd name="connsiteX217" fmla="*/ 1384274 w 3859699"/>
              <a:gd name="connsiteY217" fmla="*/ 1570076 h 3357396"/>
              <a:gd name="connsiteX218" fmla="*/ 1343606 w 3859699"/>
              <a:gd name="connsiteY218" fmla="*/ 1570694 h 3357396"/>
              <a:gd name="connsiteX219" fmla="*/ 1207395 w 3859699"/>
              <a:gd name="connsiteY219" fmla="*/ 1561119 h 3357396"/>
              <a:gd name="connsiteX220" fmla="*/ 985010 w 3859699"/>
              <a:gd name="connsiteY220" fmla="*/ 1546499 h 3357396"/>
              <a:gd name="connsiteX221" fmla="*/ 985009 w 3859699"/>
              <a:gd name="connsiteY221" fmla="*/ 1548558 h 3357396"/>
              <a:gd name="connsiteX222" fmla="*/ 954843 w 3859699"/>
              <a:gd name="connsiteY222" fmla="*/ 1534866 h 3357396"/>
              <a:gd name="connsiteX223" fmla="*/ 1627147 w 3859699"/>
              <a:gd name="connsiteY223" fmla="*/ 1234645 h 3357396"/>
              <a:gd name="connsiteX224" fmla="*/ 1613763 w 3859699"/>
              <a:gd name="connsiteY224" fmla="*/ 1488638 h 3357396"/>
              <a:gd name="connsiteX225" fmla="*/ 1627147 w 3859699"/>
              <a:gd name="connsiteY225" fmla="*/ 1234748 h 3357396"/>
              <a:gd name="connsiteX226" fmla="*/ 1735730 w 3859699"/>
              <a:gd name="connsiteY226" fmla="*/ 943844 h 3357396"/>
              <a:gd name="connsiteX227" fmla="*/ 1741017 w 3859699"/>
              <a:gd name="connsiteY227" fmla="*/ 946573 h 3357396"/>
              <a:gd name="connsiteX228" fmla="*/ 1743692 w 3859699"/>
              <a:gd name="connsiteY228" fmla="*/ 1404112 h 3357396"/>
              <a:gd name="connsiteX229" fmla="*/ 1743693 w 3859699"/>
              <a:gd name="connsiteY229" fmla="*/ 1413789 h 3357396"/>
              <a:gd name="connsiteX230" fmla="*/ 1745444 w 3859699"/>
              <a:gd name="connsiteY230" fmla="*/ 1582637 h 3357396"/>
              <a:gd name="connsiteX231" fmla="*/ 1740810 w 3859699"/>
              <a:gd name="connsiteY231" fmla="*/ 1589329 h 3357396"/>
              <a:gd name="connsiteX232" fmla="*/ 1737310 w 3859699"/>
              <a:gd name="connsiteY232" fmla="*/ 1590153 h 3357396"/>
              <a:gd name="connsiteX233" fmla="*/ 1732676 w 3859699"/>
              <a:gd name="connsiteY233" fmla="*/ 1588712 h 3357396"/>
              <a:gd name="connsiteX234" fmla="*/ 1698702 w 3859699"/>
              <a:gd name="connsiteY234" fmla="*/ 1293330 h 3357396"/>
              <a:gd name="connsiteX235" fmla="*/ 1698701 w 3859699"/>
              <a:gd name="connsiteY235" fmla="*/ 1293227 h 3357396"/>
              <a:gd name="connsiteX236" fmla="*/ 1718778 w 3859699"/>
              <a:gd name="connsiteY236" fmla="*/ 1051281 h 3357396"/>
              <a:gd name="connsiteX237" fmla="*/ 1726808 w 3859699"/>
              <a:gd name="connsiteY237" fmla="*/ 951103 h 3357396"/>
              <a:gd name="connsiteX238" fmla="*/ 1735730 w 3859699"/>
              <a:gd name="connsiteY238" fmla="*/ 943844 h 3357396"/>
              <a:gd name="connsiteX239" fmla="*/ 1594716 w 3859699"/>
              <a:gd name="connsiteY239" fmla="*/ 939264 h 3357396"/>
              <a:gd name="connsiteX240" fmla="*/ 1597290 w 3859699"/>
              <a:gd name="connsiteY240" fmla="*/ 1349956 h 3357396"/>
              <a:gd name="connsiteX241" fmla="*/ 1597290 w 3859699"/>
              <a:gd name="connsiteY241" fmla="*/ 1349853 h 3357396"/>
              <a:gd name="connsiteX242" fmla="*/ 1593069 w 3859699"/>
              <a:gd name="connsiteY242" fmla="*/ 1197272 h 3357396"/>
              <a:gd name="connsiteX243" fmla="*/ 1594716 w 3859699"/>
              <a:gd name="connsiteY243" fmla="*/ 939264 h 3357396"/>
              <a:gd name="connsiteX244" fmla="*/ 1513792 w 3859699"/>
              <a:gd name="connsiteY244" fmla="*/ 661283 h 3357396"/>
              <a:gd name="connsiteX245" fmla="*/ 1529646 w 3859699"/>
              <a:gd name="connsiteY245" fmla="*/ 797597 h 3357396"/>
              <a:gd name="connsiteX246" fmla="*/ 1537678 w 3859699"/>
              <a:gd name="connsiteY246" fmla="*/ 804494 h 3357396"/>
              <a:gd name="connsiteX247" fmla="*/ 1545708 w 3859699"/>
              <a:gd name="connsiteY247" fmla="*/ 797597 h 3357396"/>
              <a:gd name="connsiteX248" fmla="*/ 1548076 w 3859699"/>
              <a:gd name="connsiteY248" fmla="*/ 780609 h 3357396"/>
              <a:gd name="connsiteX249" fmla="*/ 1545502 w 3859699"/>
              <a:gd name="connsiteY249" fmla="*/ 870490 h 3357396"/>
              <a:gd name="connsiteX250" fmla="*/ 1544267 w 3859699"/>
              <a:gd name="connsiteY250" fmla="*/ 870489 h 3357396"/>
              <a:gd name="connsiteX251" fmla="*/ 1533972 w 3859699"/>
              <a:gd name="connsiteY251" fmla="*/ 1008965 h 3357396"/>
              <a:gd name="connsiteX252" fmla="*/ 1526662 w 3859699"/>
              <a:gd name="connsiteY252" fmla="*/ 880167 h 3357396"/>
              <a:gd name="connsiteX253" fmla="*/ 1513792 w 3859699"/>
              <a:gd name="connsiteY253" fmla="*/ 661283 h 3357396"/>
              <a:gd name="connsiteX254" fmla="*/ 1135016 w 3859699"/>
              <a:gd name="connsiteY254" fmla="*/ 705451 h 3357396"/>
              <a:gd name="connsiteX255" fmla="*/ 1235914 w 3859699"/>
              <a:gd name="connsiteY255" fmla="*/ 944206 h 3357396"/>
              <a:gd name="connsiteX256" fmla="*/ 1332589 w 3859699"/>
              <a:gd name="connsiteY256" fmla="*/ 1174725 h 3357396"/>
              <a:gd name="connsiteX257" fmla="*/ 1135016 w 3859699"/>
              <a:gd name="connsiteY257" fmla="*/ 705451 h 3357396"/>
              <a:gd name="connsiteX258" fmla="*/ 308176 w 3859699"/>
              <a:gd name="connsiteY258" fmla="*/ 823130 h 3357396"/>
              <a:gd name="connsiteX259" fmla="*/ 552181 w 3859699"/>
              <a:gd name="connsiteY259" fmla="*/ 1003097 h 3357396"/>
              <a:gd name="connsiteX260" fmla="*/ 998702 w 3859699"/>
              <a:gd name="connsiteY260" fmla="*/ 1305788 h 3357396"/>
              <a:gd name="connsiteX261" fmla="*/ 836443 w 3859699"/>
              <a:gd name="connsiteY261" fmla="*/ 1214261 h 3357396"/>
              <a:gd name="connsiteX262" fmla="*/ 827899 w 3859699"/>
              <a:gd name="connsiteY262" fmla="*/ 1208289 h 3357396"/>
              <a:gd name="connsiteX263" fmla="*/ 764786 w 3859699"/>
              <a:gd name="connsiteY263" fmla="*/ 1166076 h 3357396"/>
              <a:gd name="connsiteX264" fmla="*/ 308176 w 3859699"/>
              <a:gd name="connsiteY264" fmla="*/ 823130 h 3357396"/>
              <a:gd name="connsiteX265" fmla="*/ 1555284 w 3859699"/>
              <a:gd name="connsiteY265" fmla="*/ 71961 h 3357396"/>
              <a:gd name="connsiteX266" fmla="*/ 1557137 w 3859699"/>
              <a:gd name="connsiteY266" fmla="*/ 256252 h 3357396"/>
              <a:gd name="connsiteX267" fmla="*/ 1557754 w 3859699"/>
              <a:gd name="connsiteY267" fmla="*/ 373211 h 3357396"/>
              <a:gd name="connsiteX268" fmla="*/ 1551166 w 3859699"/>
              <a:gd name="connsiteY268" fmla="*/ 289405 h 3357396"/>
              <a:gd name="connsiteX269" fmla="*/ 1542825 w 3859699"/>
              <a:gd name="connsiteY269" fmla="*/ 282095 h 3357396"/>
              <a:gd name="connsiteX270" fmla="*/ 1534898 w 3859699"/>
              <a:gd name="connsiteY270" fmla="*/ 289919 h 3357396"/>
              <a:gd name="connsiteX271" fmla="*/ 1536957 w 3859699"/>
              <a:gd name="connsiteY271" fmla="*/ 481830 h 3357396"/>
              <a:gd name="connsiteX272" fmla="*/ 1536956 w 3859699"/>
              <a:gd name="connsiteY272" fmla="*/ 728925 h 3357396"/>
              <a:gd name="connsiteX273" fmla="*/ 1555284 w 3859699"/>
              <a:gd name="connsiteY273" fmla="*/ 71961 h 3357396"/>
              <a:gd name="connsiteX274" fmla="*/ 693540 w 3859699"/>
              <a:gd name="connsiteY274" fmla="*/ 231441 h 3357396"/>
              <a:gd name="connsiteX275" fmla="*/ 689834 w 3859699"/>
              <a:gd name="connsiteY275" fmla="*/ 238235 h 3357396"/>
              <a:gd name="connsiteX276" fmla="*/ 689834 w 3859699"/>
              <a:gd name="connsiteY276" fmla="*/ 269122 h 3357396"/>
              <a:gd name="connsiteX277" fmla="*/ 690658 w 3859699"/>
              <a:gd name="connsiteY277" fmla="*/ 272623 h 3357396"/>
              <a:gd name="connsiteX278" fmla="*/ 721338 w 3859699"/>
              <a:gd name="connsiteY278" fmla="*/ 333469 h 3357396"/>
              <a:gd name="connsiteX279" fmla="*/ 1034016 w 3859699"/>
              <a:gd name="connsiteY279" fmla="*/ 1003303 h 3357396"/>
              <a:gd name="connsiteX280" fmla="*/ 1051313 w 3859699"/>
              <a:gd name="connsiteY280" fmla="*/ 1031924 h 3357396"/>
              <a:gd name="connsiteX281" fmla="*/ 1053268 w 3859699"/>
              <a:gd name="connsiteY281" fmla="*/ 1034190 h 3357396"/>
              <a:gd name="connsiteX282" fmla="*/ 1161578 w 3859699"/>
              <a:gd name="connsiteY282" fmla="*/ 1158458 h 3357396"/>
              <a:gd name="connsiteX283" fmla="*/ 1270609 w 3859699"/>
              <a:gd name="connsiteY283" fmla="*/ 1279740 h 3357396"/>
              <a:gd name="connsiteX284" fmla="*/ 1278434 w 3859699"/>
              <a:gd name="connsiteY284" fmla="*/ 1273769 h 3357396"/>
              <a:gd name="connsiteX285" fmla="*/ 1281831 w 3859699"/>
              <a:gd name="connsiteY285" fmla="*/ 1261620 h 3357396"/>
              <a:gd name="connsiteX286" fmla="*/ 1281831 w 3859699"/>
              <a:gd name="connsiteY286" fmla="*/ 1256781 h 3357396"/>
              <a:gd name="connsiteX287" fmla="*/ 1209762 w 3859699"/>
              <a:gd name="connsiteY287" fmla="*/ 1142912 h 3357396"/>
              <a:gd name="connsiteX288" fmla="*/ 1169403 w 3859699"/>
              <a:gd name="connsiteY288" fmla="*/ 1088448 h 3357396"/>
              <a:gd name="connsiteX289" fmla="*/ 926530 w 3859699"/>
              <a:gd name="connsiteY289" fmla="*/ 711629 h 3357396"/>
              <a:gd name="connsiteX290" fmla="*/ 893173 w 3859699"/>
              <a:gd name="connsiteY290" fmla="*/ 654487 h 3357396"/>
              <a:gd name="connsiteX291" fmla="*/ 769625 w 3859699"/>
              <a:gd name="connsiteY291" fmla="*/ 374961 h 3357396"/>
              <a:gd name="connsiteX292" fmla="*/ 701262 w 3859699"/>
              <a:gd name="connsiteY292" fmla="*/ 230822 h 3357396"/>
              <a:gd name="connsiteX293" fmla="*/ 693540 w 3859699"/>
              <a:gd name="connsiteY293" fmla="*/ 231441 h 3357396"/>
              <a:gd name="connsiteX294" fmla="*/ 233327 w 3859699"/>
              <a:gd name="connsiteY294" fmla="*/ 166165 h 3357396"/>
              <a:gd name="connsiteX295" fmla="*/ 229311 w 3859699"/>
              <a:gd name="connsiteY295" fmla="*/ 176461 h 3357396"/>
              <a:gd name="connsiteX296" fmla="*/ 840047 w 3859699"/>
              <a:gd name="connsiteY296" fmla="*/ 1042735 h 3357396"/>
              <a:gd name="connsiteX297" fmla="*/ 870934 w 3859699"/>
              <a:gd name="connsiteY297" fmla="*/ 1075886 h 3357396"/>
              <a:gd name="connsiteX298" fmla="*/ 404130 w 3859699"/>
              <a:gd name="connsiteY298" fmla="*/ 528880 h 3357396"/>
              <a:gd name="connsiteX299" fmla="*/ 232503 w 3859699"/>
              <a:gd name="connsiteY299" fmla="*/ 305466 h 3357396"/>
              <a:gd name="connsiteX300" fmla="*/ 221060 w 3859699"/>
              <a:gd name="connsiteY300" fmla="*/ 304286 h 3357396"/>
              <a:gd name="connsiteX301" fmla="*/ 218809 w 3859699"/>
              <a:gd name="connsiteY301" fmla="*/ 314011 h 3357396"/>
              <a:gd name="connsiteX302" fmla="*/ 1074890 w 3859699"/>
              <a:gd name="connsiteY302" fmla="*/ 1319481 h 3357396"/>
              <a:gd name="connsiteX303" fmla="*/ 196160 w 3859699"/>
              <a:gd name="connsiteY303" fmla="*/ 477814 h 3357396"/>
              <a:gd name="connsiteX304" fmla="*/ 83525 w 3859699"/>
              <a:gd name="connsiteY304" fmla="*/ 338103 h 3357396"/>
              <a:gd name="connsiteX305" fmla="*/ 74774 w 3859699"/>
              <a:gd name="connsiteY305" fmla="*/ 335529 h 3357396"/>
              <a:gd name="connsiteX306" fmla="*/ 64478 w 3859699"/>
              <a:gd name="connsiteY306" fmla="*/ 345825 h 3357396"/>
              <a:gd name="connsiteX307" fmla="*/ 438415 w 3859699"/>
              <a:gd name="connsiteY307" fmla="*/ 848456 h 3357396"/>
              <a:gd name="connsiteX308" fmla="*/ 521913 w 3859699"/>
              <a:gd name="connsiteY308" fmla="*/ 947501 h 3357396"/>
              <a:gd name="connsiteX309" fmla="*/ 343387 w 3859699"/>
              <a:gd name="connsiteY309" fmla="*/ 803362 h 3357396"/>
              <a:gd name="connsiteX310" fmla="*/ 59331 w 3859699"/>
              <a:gd name="connsiteY310" fmla="*/ 584477 h 3357396"/>
              <a:gd name="connsiteX311" fmla="*/ 49035 w 3859699"/>
              <a:gd name="connsiteY311" fmla="*/ 585918 h 3357396"/>
              <a:gd name="connsiteX312" fmla="*/ 49035 w 3859699"/>
              <a:gd name="connsiteY312" fmla="*/ 596214 h 3357396"/>
              <a:gd name="connsiteX313" fmla="*/ 1343606 w 3859699"/>
              <a:gd name="connsiteY313" fmla="*/ 1459811 h 3357396"/>
              <a:gd name="connsiteX314" fmla="*/ 1356784 w 3859699"/>
              <a:gd name="connsiteY314" fmla="*/ 1471856 h 3357396"/>
              <a:gd name="connsiteX315" fmla="*/ 1358329 w 3859699"/>
              <a:gd name="connsiteY315" fmla="*/ 1474018 h 3357396"/>
              <a:gd name="connsiteX316" fmla="*/ 39151 w 3859699"/>
              <a:gd name="connsiteY316" fmla="*/ 853089 h 3357396"/>
              <a:gd name="connsiteX317" fmla="*/ 14853 w 3859699"/>
              <a:gd name="connsiteY317" fmla="*/ 837544 h 3357396"/>
              <a:gd name="connsiteX318" fmla="*/ 5999 w 3859699"/>
              <a:gd name="connsiteY318" fmla="*/ 837544 h 3357396"/>
              <a:gd name="connsiteX319" fmla="*/ 234 w 3859699"/>
              <a:gd name="connsiteY319" fmla="*/ 851134 h 3357396"/>
              <a:gd name="connsiteX320" fmla="*/ 1236428 w 3859699"/>
              <a:gd name="connsiteY320" fmla="*/ 1489462 h 3357396"/>
              <a:gd name="connsiteX321" fmla="*/ 532826 w 3859699"/>
              <a:gd name="connsiteY321" fmla="*/ 1384035 h 3357396"/>
              <a:gd name="connsiteX322" fmla="*/ 384878 w 3859699"/>
              <a:gd name="connsiteY322" fmla="*/ 1345323 h 3357396"/>
              <a:gd name="connsiteX323" fmla="*/ 377054 w 3859699"/>
              <a:gd name="connsiteY323" fmla="*/ 1347485 h 3357396"/>
              <a:gd name="connsiteX324" fmla="*/ 374994 w 3859699"/>
              <a:gd name="connsiteY324" fmla="*/ 1355310 h 3357396"/>
              <a:gd name="connsiteX325" fmla="*/ 631766 w 3859699"/>
              <a:gd name="connsiteY325" fmla="*/ 1464753 h 3357396"/>
              <a:gd name="connsiteX326" fmla="*/ 771685 w 3859699"/>
              <a:gd name="connsiteY326" fmla="*/ 1514171 h 3357396"/>
              <a:gd name="connsiteX327" fmla="*/ 781979 w 3859699"/>
              <a:gd name="connsiteY327" fmla="*/ 1520246 h 3357396"/>
              <a:gd name="connsiteX328" fmla="*/ 453446 w 3859699"/>
              <a:gd name="connsiteY328" fmla="*/ 1533733 h 3357396"/>
              <a:gd name="connsiteX329" fmla="*/ 198527 w 3859699"/>
              <a:gd name="connsiteY329" fmla="*/ 1547941 h 3357396"/>
              <a:gd name="connsiteX330" fmla="*/ 198527 w 3859699"/>
              <a:gd name="connsiteY330" fmla="*/ 1558237 h 3357396"/>
              <a:gd name="connsiteX331" fmla="*/ 205014 w 3859699"/>
              <a:gd name="connsiteY331" fmla="*/ 1562253 h 3357396"/>
              <a:gd name="connsiteX332" fmla="*/ 937752 w 3859699"/>
              <a:gd name="connsiteY332" fmla="*/ 1578313 h 3357396"/>
              <a:gd name="connsiteX333" fmla="*/ 1291510 w 3859699"/>
              <a:gd name="connsiteY333" fmla="*/ 1584490 h 3357396"/>
              <a:gd name="connsiteX334" fmla="*/ 1281214 w 3859699"/>
              <a:gd name="connsiteY334" fmla="*/ 1586344 h 3357396"/>
              <a:gd name="connsiteX335" fmla="*/ 1190510 w 3859699"/>
              <a:gd name="connsiteY335" fmla="*/ 1609611 h 3357396"/>
              <a:gd name="connsiteX336" fmla="*/ 1186288 w 3859699"/>
              <a:gd name="connsiteY336" fmla="*/ 1615686 h 3357396"/>
              <a:gd name="connsiteX337" fmla="*/ 645357 w 3859699"/>
              <a:gd name="connsiteY337" fmla="*/ 1592933 h 3357396"/>
              <a:gd name="connsiteX338" fmla="*/ 635171 w 3859699"/>
              <a:gd name="connsiteY338" fmla="*/ 1598277 h 3357396"/>
              <a:gd name="connsiteX339" fmla="*/ 637841 w 3859699"/>
              <a:gd name="connsiteY339" fmla="*/ 1607038 h 3357396"/>
              <a:gd name="connsiteX340" fmla="*/ 1208630 w 3859699"/>
              <a:gd name="connsiteY340" fmla="*/ 1660679 h 3357396"/>
              <a:gd name="connsiteX341" fmla="*/ 296336 w 3859699"/>
              <a:gd name="connsiteY341" fmla="*/ 1765693 h 3357396"/>
              <a:gd name="connsiteX342" fmla="*/ 288821 w 3859699"/>
              <a:gd name="connsiteY342" fmla="*/ 1770326 h 3357396"/>
              <a:gd name="connsiteX343" fmla="*/ 290158 w 3859699"/>
              <a:gd name="connsiteY343" fmla="*/ 1788447 h 3357396"/>
              <a:gd name="connsiteX344" fmla="*/ 1306130 w 3859699"/>
              <a:gd name="connsiteY344" fmla="*/ 1694756 h 3357396"/>
              <a:gd name="connsiteX345" fmla="*/ 1464991 w 3859699"/>
              <a:gd name="connsiteY345" fmla="*/ 1671179 h 3357396"/>
              <a:gd name="connsiteX346" fmla="*/ 1082612 w 3859699"/>
              <a:gd name="connsiteY346" fmla="*/ 1815318 h 3357396"/>
              <a:gd name="connsiteX347" fmla="*/ 197189 w 3859699"/>
              <a:gd name="connsiteY347" fmla="*/ 2194712 h 3357396"/>
              <a:gd name="connsiteX348" fmla="*/ 193894 w 3859699"/>
              <a:gd name="connsiteY348" fmla="*/ 2205007 h 3357396"/>
              <a:gd name="connsiteX349" fmla="*/ 204190 w 3859699"/>
              <a:gd name="connsiteY349" fmla="*/ 2209537 h 3357396"/>
              <a:gd name="connsiteX350" fmla="*/ 1027016 w 3859699"/>
              <a:gd name="connsiteY350" fmla="*/ 1897683 h 3357396"/>
              <a:gd name="connsiteX351" fmla="*/ 1411557 w 3859699"/>
              <a:gd name="connsiteY351" fmla="*/ 1740263 h 3357396"/>
              <a:gd name="connsiteX352" fmla="*/ 987687 w 3859699"/>
              <a:gd name="connsiteY352" fmla="*/ 1956472 h 3357396"/>
              <a:gd name="connsiteX353" fmla="*/ 450254 w 3859699"/>
              <a:gd name="connsiteY353" fmla="*/ 2242483 h 3357396"/>
              <a:gd name="connsiteX354" fmla="*/ 448146 w 3859699"/>
              <a:gd name="connsiteY354" fmla="*/ 2253790 h 3357396"/>
              <a:gd name="connsiteX355" fmla="*/ 456741 w 3859699"/>
              <a:gd name="connsiteY355" fmla="*/ 2257104 h 3357396"/>
              <a:gd name="connsiteX356" fmla="*/ 932605 w 3859699"/>
              <a:gd name="connsiteY356" fmla="*/ 2025349 h 3357396"/>
              <a:gd name="connsiteX357" fmla="*/ 1600482 w 3859699"/>
              <a:gd name="connsiteY357" fmla="*/ 1713804 h 3357396"/>
              <a:gd name="connsiteX358" fmla="*/ 1695921 w 3859699"/>
              <a:gd name="connsiteY358" fmla="*/ 1723584 h 3357396"/>
              <a:gd name="connsiteX359" fmla="*/ 1929426 w 3859699"/>
              <a:gd name="connsiteY359" fmla="*/ 1782887 h 3357396"/>
              <a:gd name="connsiteX360" fmla="*/ 1961960 w 3859699"/>
              <a:gd name="connsiteY360" fmla="*/ 1860001 h 3357396"/>
              <a:gd name="connsiteX361" fmla="*/ 2053901 w 3859699"/>
              <a:gd name="connsiteY361" fmla="*/ 2064163 h 3357396"/>
              <a:gd name="connsiteX362" fmla="*/ 1902658 w 3859699"/>
              <a:gd name="connsiteY362" fmla="*/ 1994873 h 3357396"/>
              <a:gd name="connsiteX363" fmla="*/ 1691700 w 3859699"/>
              <a:gd name="connsiteY363" fmla="*/ 1913127 h 3357396"/>
              <a:gd name="connsiteX364" fmla="*/ 1682726 w 3859699"/>
              <a:gd name="connsiteY364" fmla="*/ 1920321 h 3357396"/>
              <a:gd name="connsiteX365" fmla="*/ 1685832 w 3859699"/>
              <a:gd name="connsiteY365" fmla="*/ 1927644 h 3357396"/>
              <a:gd name="connsiteX366" fmla="*/ 2036707 w 3859699"/>
              <a:gd name="connsiteY366" fmla="*/ 2094124 h 3357396"/>
              <a:gd name="connsiteX367" fmla="*/ 1211101 w 3859699"/>
              <a:gd name="connsiteY367" fmla="*/ 2345543 h 3357396"/>
              <a:gd name="connsiteX368" fmla="*/ 1211822 w 3859699"/>
              <a:gd name="connsiteY368" fmla="*/ 2355118 h 3357396"/>
              <a:gd name="connsiteX369" fmla="*/ 1221191 w 3859699"/>
              <a:gd name="connsiteY369" fmla="*/ 2357382 h 3357396"/>
              <a:gd name="connsiteX370" fmla="*/ 2035059 w 3859699"/>
              <a:gd name="connsiteY370" fmla="*/ 2144675 h 3357396"/>
              <a:gd name="connsiteX371" fmla="*/ 1368521 w 3859699"/>
              <a:gd name="connsiteY371" fmla="*/ 2622289 h 3357396"/>
              <a:gd name="connsiteX372" fmla="*/ 1366771 w 3859699"/>
              <a:gd name="connsiteY372" fmla="*/ 2630216 h 3357396"/>
              <a:gd name="connsiteX373" fmla="*/ 1372639 w 3859699"/>
              <a:gd name="connsiteY373" fmla="*/ 2635673 h 3357396"/>
              <a:gd name="connsiteX374" fmla="*/ 1693862 w 3859699"/>
              <a:gd name="connsiteY374" fmla="*/ 2410611 h 3357396"/>
              <a:gd name="connsiteX375" fmla="*/ 2110731 w 3859699"/>
              <a:gd name="connsiteY375" fmla="*/ 2164443 h 3357396"/>
              <a:gd name="connsiteX376" fmla="*/ 2110731 w 3859699"/>
              <a:gd name="connsiteY376" fmla="*/ 2169178 h 3357396"/>
              <a:gd name="connsiteX377" fmla="*/ 2056165 w 3859699"/>
              <a:gd name="connsiteY377" fmla="*/ 2194094 h 3357396"/>
              <a:gd name="connsiteX378" fmla="*/ 2006334 w 3859699"/>
              <a:gd name="connsiteY378" fmla="*/ 2223951 h 3357396"/>
              <a:gd name="connsiteX379" fmla="*/ 2009628 w 3859699"/>
              <a:gd name="connsiteY379" fmla="*/ 2238365 h 3357396"/>
              <a:gd name="connsiteX380" fmla="*/ 2035574 w 3859699"/>
              <a:gd name="connsiteY380" fmla="*/ 2238879 h 3357396"/>
              <a:gd name="connsiteX381" fmla="*/ 2070888 w 3859699"/>
              <a:gd name="connsiteY381" fmla="*/ 2232702 h 3357396"/>
              <a:gd name="connsiteX382" fmla="*/ 2076550 w 3859699"/>
              <a:gd name="connsiteY382" fmla="*/ 2246292 h 3357396"/>
              <a:gd name="connsiteX383" fmla="*/ 2149340 w 3859699"/>
              <a:gd name="connsiteY383" fmla="*/ 2213758 h 3357396"/>
              <a:gd name="connsiteX384" fmla="*/ 2163651 w 3859699"/>
              <a:gd name="connsiteY384" fmla="*/ 2203463 h 3357396"/>
              <a:gd name="connsiteX385" fmla="*/ 2187125 w 3859699"/>
              <a:gd name="connsiteY385" fmla="*/ 2207170 h 3357396"/>
              <a:gd name="connsiteX386" fmla="*/ 2188052 w 3859699"/>
              <a:gd name="connsiteY386" fmla="*/ 2186579 h 3357396"/>
              <a:gd name="connsiteX387" fmla="*/ 2188052 w 3859699"/>
              <a:gd name="connsiteY387" fmla="*/ 2153529 h 3357396"/>
              <a:gd name="connsiteX388" fmla="*/ 2263210 w 3859699"/>
              <a:gd name="connsiteY388" fmla="*/ 2138600 h 3357396"/>
              <a:gd name="connsiteX389" fmla="*/ 2216056 w 3859699"/>
              <a:gd name="connsiteY389" fmla="*/ 2173194 h 3357396"/>
              <a:gd name="connsiteX390" fmla="*/ 2220483 w 3859699"/>
              <a:gd name="connsiteY390" fmla="*/ 2186063 h 3357396"/>
              <a:gd name="connsiteX391" fmla="*/ 2274227 w 3859699"/>
              <a:gd name="connsiteY391" fmla="*/ 2184211 h 3357396"/>
              <a:gd name="connsiteX392" fmla="*/ 2260430 w 3859699"/>
              <a:gd name="connsiteY392" fmla="*/ 2209022 h 3357396"/>
              <a:gd name="connsiteX393" fmla="*/ 2340735 w 3859699"/>
              <a:gd name="connsiteY393" fmla="*/ 2173708 h 3357396"/>
              <a:gd name="connsiteX394" fmla="*/ 2537382 w 3859699"/>
              <a:gd name="connsiteY394" fmla="*/ 2068076 h 3357396"/>
              <a:gd name="connsiteX395" fmla="*/ 1780037 w 3859699"/>
              <a:gd name="connsiteY395" fmla="*/ 2626407 h 3357396"/>
              <a:gd name="connsiteX396" fmla="*/ 1780964 w 3859699"/>
              <a:gd name="connsiteY396" fmla="*/ 2636703 h 3357396"/>
              <a:gd name="connsiteX397" fmla="*/ 1791259 w 3859699"/>
              <a:gd name="connsiteY397" fmla="*/ 2637732 h 3357396"/>
              <a:gd name="connsiteX398" fmla="*/ 2055958 w 3859699"/>
              <a:gd name="connsiteY398" fmla="*/ 2441189 h 3357396"/>
              <a:gd name="connsiteX399" fmla="*/ 2614290 w 3859699"/>
              <a:gd name="connsiteY399" fmla="*/ 2080842 h 3357396"/>
              <a:gd name="connsiteX400" fmla="*/ 2123087 w 3859699"/>
              <a:gd name="connsiteY400" fmla="*/ 2544145 h 3357396"/>
              <a:gd name="connsiteX401" fmla="*/ 2031662 w 3859699"/>
              <a:gd name="connsiteY401" fmla="*/ 2615287 h 3357396"/>
              <a:gd name="connsiteX402" fmla="*/ 2029911 w 3859699"/>
              <a:gd name="connsiteY402" fmla="*/ 2623833 h 3357396"/>
              <a:gd name="connsiteX403" fmla="*/ 2037015 w 3859699"/>
              <a:gd name="connsiteY403" fmla="*/ 2628981 h 3357396"/>
              <a:gd name="connsiteX404" fmla="*/ 2038148 w 3859699"/>
              <a:gd name="connsiteY404" fmla="*/ 2628981 h 3357396"/>
              <a:gd name="connsiteX405" fmla="*/ 2041649 w 3859699"/>
              <a:gd name="connsiteY405" fmla="*/ 2631555 h 3357396"/>
              <a:gd name="connsiteX406" fmla="*/ 2048031 w 3859699"/>
              <a:gd name="connsiteY406" fmla="*/ 2631555 h 3357396"/>
              <a:gd name="connsiteX407" fmla="*/ 2362460 w 3859699"/>
              <a:gd name="connsiteY407" fmla="*/ 2418332 h 3357396"/>
              <a:gd name="connsiteX408" fmla="*/ 2426705 w 3859699"/>
              <a:gd name="connsiteY408" fmla="*/ 2364692 h 3357396"/>
              <a:gd name="connsiteX409" fmla="*/ 2277418 w 3859699"/>
              <a:gd name="connsiteY409" fmla="*/ 2678914 h 3357396"/>
              <a:gd name="connsiteX410" fmla="*/ 2280684 w 3859699"/>
              <a:gd name="connsiteY410" fmla="*/ 2689944 h 3357396"/>
              <a:gd name="connsiteX411" fmla="*/ 2289567 w 3859699"/>
              <a:gd name="connsiteY411" fmla="*/ 2689211 h 3357396"/>
              <a:gd name="connsiteX412" fmla="*/ 2307173 w 3859699"/>
              <a:gd name="connsiteY412" fmla="*/ 2674487 h 3357396"/>
              <a:gd name="connsiteX413" fmla="*/ 2149238 w 3859699"/>
              <a:gd name="connsiteY413" fmla="*/ 2867325 h 3357396"/>
              <a:gd name="connsiteX414" fmla="*/ 2150575 w 3859699"/>
              <a:gd name="connsiteY414" fmla="*/ 2877621 h 3357396"/>
              <a:gd name="connsiteX415" fmla="*/ 2173535 w 3859699"/>
              <a:gd name="connsiteY415" fmla="*/ 2886269 h 3357396"/>
              <a:gd name="connsiteX416" fmla="*/ 2245605 w 3859699"/>
              <a:gd name="connsiteY416" fmla="*/ 2820273 h 3357396"/>
              <a:gd name="connsiteX417" fmla="*/ 2224293 w 3859699"/>
              <a:gd name="connsiteY417" fmla="*/ 2887607 h 3357396"/>
              <a:gd name="connsiteX418" fmla="*/ 2117425 w 3859699"/>
              <a:gd name="connsiteY418" fmla="*/ 3348748 h 3357396"/>
              <a:gd name="connsiteX419" fmla="*/ 2123910 w 3859699"/>
              <a:gd name="connsiteY419" fmla="*/ 3357396 h 3357396"/>
              <a:gd name="connsiteX420" fmla="*/ 2126897 w 3859699"/>
              <a:gd name="connsiteY420" fmla="*/ 3357396 h 3357396"/>
              <a:gd name="connsiteX421" fmla="*/ 2134618 w 3859699"/>
              <a:gd name="connsiteY421" fmla="*/ 3351836 h 3357396"/>
              <a:gd name="connsiteX422" fmla="*/ 2193405 w 3859699"/>
              <a:gd name="connsiteY422" fmla="*/ 3161161 h 3357396"/>
              <a:gd name="connsiteX423" fmla="*/ 2554885 w 3859699"/>
              <a:gd name="connsiteY423" fmla="*/ 2464972 h 3357396"/>
              <a:gd name="connsiteX424" fmla="*/ 2688728 w 3859699"/>
              <a:gd name="connsiteY424" fmla="*/ 2265236 h 3357396"/>
              <a:gd name="connsiteX425" fmla="*/ 2691507 w 3859699"/>
              <a:gd name="connsiteY425" fmla="*/ 2259883 h 3357396"/>
              <a:gd name="connsiteX426" fmla="*/ 2591228 w 3859699"/>
              <a:gd name="connsiteY426" fmla="*/ 2523245 h 3357396"/>
              <a:gd name="connsiteX427" fmla="*/ 2584022 w 3859699"/>
              <a:gd name="connsiteY427" fmla="*/ 2532023 h 3357396"/>
              <a:gd name="connsiteX428" fmla="*/ 2588551 w 3859699"/>
              <a:gd name="connsiteY428" fmla="*/ 2538483 h 3357396"/>
              <a:gd name="connsiteX429" fmla="*/ 2601112 w 3859699"/>
              <a:gd name="connsiteY429" fmla="*/ 2538482 h 3357396"/>
              <a:gd name="connsiteX430" fmla="*/ 2612540 w 3859699"/>
              <a:gd name="connsiteY430" fmla="*/ 2529629 h 3357396"/>
              <a:gd name="connsiteX431" fmla="*/ 2437000 w 3859699"/>
              <a:gd name="connsiteY431" fmla="*/ 2812346 h 3357396"/>
              <a:gd name="connsiteX432" fmla="*/ 2267226 w 3859699"/>
              <a:gd name="connsiteY432" fmla="*/ 3100109 h 3357396"/>
              <a:gd name="connsiteX433" fmla="*/ 2271855 w 3859699"/>
              <a:gd name="connsiteY433" fmla="*/ 3110639 h 3357396"/>
              <a:gd name="connsiteX434" fmla="*/ 2281537 w 3859699"/>
              <a:gd name="connsiteY434" fmla="*/ 3107624 h 3357396"/>
              <a:gd name="connsiteX435" fmla="*/ 2340839 w 3859699"/>
              <a:gd name="connsiteY435" fmla="*/ 3024023 h 3357396"/>
              <a:gd name="connsiteX436" fmla="*/ 2756781 w 3859699"/>
              <a:gd name="connsiteY436" fmla="*/ 2176591 h 3357396"/>
              <a:gd name="connsiteX437" fmla="*/ 2756782 w 3859699"/>
              <a:gd name="connsiteY437" fmla="*/ 2174532 h 3357396"/>
              <a:gd name="connsiteX438" fmla="*/ 2759047 w 3859699"/>
              <a:gd name="connsiteY438" fmla="*/ 2132217 h 3357396"/>
              <a:gd name="connsiteX439" fmla="*/ 3492712 w 3859699"/>
              <a:gd name="connsiteY439" fmla="*/ 2296948 h 3357396"/>
              <a:gd name="connsiteX440" fmla="*/ 3844205 w 3859699"/>
              <a:gd name="connsiteY440" fmla="*/ 2387754 h 3357396"/>
              <a:gd name="connsiteX441" fmla="*/ 3845336 w 3859699"/>
              <a:gd name="connsiteY441" fmla="*/ 2302713 h 3357396"/>
              <a:gd name="connsiteX442" fmla="*/ 3841218 w 3859699"/>
              <a:gd name="connsiteY442" fmla="*/ 2298388 h 3357396"/>
              <a:gd name="connsiteX443" fmla="*/ 3492299 w 3859699"/>
              <a:gd name="connsiteY443" fmla="*/ 2224878 h 3357396"/>
              <a:gd name="connsiteX444" fmla="*/ 3181784 w 3859699"/>
              <a:gd name="connsiteY444" fmla="*/ 2090520 h 3357396"/>
              <a:gd name="connsiteX445" fmla="*/ 3227086 w 3859699"/>
              <a:gd name="connsiteY445" fmla="*/ 1968620 h 3357396"/>
              <a:gd name="connsiteX446" fmla="*/ 3542337 w 3859699"/>
              <a:gd name="connsiteY446" fmla="*/ 671372 h 3357396"/>
              <a:gd name="connsiteX447" fmla="*/ 3534596 w 3859699"/>
              <a:gd name="connsiteY447" fmla="*/ 662864 h 3357396"/>
              <a:gd name="connsiteX448" fmla="*/ 3526276 w 3859699"/>
              <a:gd name="connsiteY448" fmla="*/ 669210 h 3357396"/>
              <a:gd name="connsiteX449" fmla="*/ 3469857 w 3859699"/>
              <a:gd name="connsiteY449" fmla="*/ 943073 h 3357396"/>
              <a:gd name="connsiteX450" fmla="*/ 3175710 w 3859699"/>
              <a:gd name="connsiteY450" fmla="*/ 1935469 h 3357396"/>
              <a:gd name="connsiteX451" fmla="*/ 3122379 w 3859699"/>
              <a:gd name="connsiteY451" fmla="*/ 2086196 h 3357396"/>
              <a:gd name="connsiteX452" fmla="*/ 3012422 w 3859699"/>
              <a:gd name="connsiteY452" fmla="*/ 2051911 h 3357396"/>
              <a:gd name="connsiteX453" fmla="*/ 2941692 w 3859699"/>
              <a:gd name="connsiteY453" fmla="*/ 2025966 h 3357396"/>
              <a:gd name="connsiteX454" fmla="*/ 3107348 w 3859699"/>
              <a:gd name="connsiteY454" fmla="*/ 1826849 h 3357396"/>
              <a:gd name="connsiteX455" fmla="*/ 3372357 w 3859699"/>
              <a:gd name="connsiteY455" fmla="*/ 1030483 h 3357396"/>
              <a:gd name="connsiteX456" fmla="*/ 3364120 w 3859699"/>
              <a:gd name="connsiteY456" fmla="*/ 1024820 h 3357396"/>
              <a:gd name="connsiteX457" fmla="*/ 3356604 w 3859699"/>
              <a:gd name="connsiteY457" fmla="*/ 1031307 h 3357396"/>
              <a:gd name="connsiteX458" fmla="*/ 3024365 w 3859699"/>
              <a:gd name="connsiteY458" fmla="*/ 1868958 h 3357396"/>
              <a:gd name="connsiteX459" fmla="*/ 2896390 w 3859699"/>
              <a:gd name="connsiteY459" fmla="*/ 2002184 h 3357396"/>
              <a:gd name="connsiteX460" fmla="*/ 2896906 w 3859699"/>
              <a:gd name="connsiteY460" fmla="*/ 2001257 h 3357396"/>
              <a:gd name="connsiteX461" fmla="*/ 3435366 w 3859699"/>
              <a:gd name="connsiteY461" fmla="*/ 796669 h 3357396"/>
              <a:gd name="connsiteX462" fmla="*/ 3448235 w 3859699"/>
              <a:gd name="connsiteY462" fmla="*/ 741382 h 3357396"/>
              <a:gd name="connsiteX463" fmla="*/ 3467283 w 3859699"/>
              <a:gd name="connsiteY463" fmla="*/ 677549 h 3357396"/>
              <a:gd name="connsiteX464" fmla="*/ 3465326 w 3859699"/>
              <a:gd name="connsiteY464" fmla="*/ 666327 h 3357396"/>
              <a:gd name="connsiteX465" fmla="*/ 3456575 w 3859699"/>
              <a:gd name="connsiteY465" fmla="*/ 659841 h 3357396"/>
              <a:gd name="connsiteX466" fmla="*/ 3445456 w 3859699"/>
              <a:gd name="connsiteY466" fmla="*/ 661076 h 3357396"/>
              <a:gd name="connsiteX467" fmla="*/ 3368033 w 3859699"/>
              <a:gd name="connsiteY467" fmla="*/ 820968 h 3357396"/>
              <a:gd name="connsiteX468" fmla="*/ 3363399 w 3859699"/>
              <a:gd name="connsiteY468" fmla="*/ 834043 h 3357396"/>
              <a:gd name="connsiteX469" fmla="*/ 2859841 w 3859699"/>
              <a:gd name="connsiteY469" fmla="*/ 1951014 h 3357396"/>
              <a:gd name="connsiteX470" fmla="*/ 2857164 w 3859699"/>
              <a:gd name="connsiteY470" fmla="*/ 1943498 h 3357396"/>
              <a:gd name="connsiteX471" fmla="*/ 2862312 w 3859699"/>
              <a:gd name="connsiteY471" fmla="*/ 1940513 h 3357396"/>
              <a:gd name="connsiteX472" fmla="*/ 2970210 w 3859699"/>
              <a:gd name="connsiteY472" fmla="*/ 1694344 h 3357396"/>
              <a:gd name="connsiteX473" fmla="*/ 3097257 w 3859699"/>
              <a:gd name="connsiteY473" fmla="*/ 1436233 h 3357396"/>
              <a:gd name="connsiteX474" fmla="*/ 3099419 w 3859699"/>
              <a:gd name="connsiteY474" fmla="*/ 1428100 h 3357396"/>
              <a:gd name="connsiteX475" fmla="*/ 3093242 w 3859699"/>
              <a:gd name="connsiteY475" fmla="*/ 1422437 h 3357396"/>
              <a:gd name="connsiteX476" fmla="*/ 3063694 w 3859699"/>
              <a:gd name="connsiteY476" fmla="*/ 1427174 h 3357396"/>
              <a:gd name="connsiteX477" fmla="*/ 3047633 w 3859699"/>
              <a:gd name="connsiteY477" fmla="*/ 1452501 h 3357396"/>
              <a:gd name="connsiteX478" fmla="*/ 3041558 w 3859699"/>
              <a:gd name="connsiteY478" fmla="*/ 1455384 h 3357396"/>
              <a:gd name="connsiteX479" fmla="*/ 3041558 w 3859699"/>
              <a:gd name="connsiteY479" fmla="*/ 1452191 h 3357396"/>
              <a:gd name="connsiteX480" fmla="*/ 3028895 w 3859699"/>
              <a:gd name="connsiteY480" fmla="*/ 1432527 h 3357396"/>
              <a:gd name="connsiteX481" fmla="*/ 3017615 w 3859699"/>
              <a:gd name="connsiteY481" fmla="*/ 1434775 h 3357396"/>
              <a:gd name="connsiteX482" fmla="*/ 3016746 w 3859699"/>
              <a:gd name="connsiteY482" fmla="*/ 1442102 h 3357396"/>
              <a:gd name="connsiteX483" fmla="*/ 3000170 w 3859699"/>
              <a:gd name="connsiteY483" fmla="*/ 1482461 h 3357396"/>
              <a:gd name="connsiteX484" fmla="*/ 2990390 w 3859699"/>
              <a:gd name="connsiteY484" fmla="*/ 1494404 h 3357396"/>
              <a:gd name="connsiteX485" fmla="*/ 3003259 w 3859699"/>
              <a:gd name="connsiteY485" fmla="*/ 1454045 h 3357396"/>
              <a:gd name="connsiteX486" fmla="*/ 3046912 w 3859699"/>
              <a:gd name="connsiteY486" fmla="*/ 1323188 h 3357396"/>
              <a:gd name="connsiteX487" fmla="*/ 3049795 w 3859699"/>
              <a:gd name="connsiteY487" fmla="*/ 1317010 h 3357396"/>
              <a:gd name="connsiteX488" fmla="*/ 3093654 w 3859699"/>
              <a:gd name="connsiteY488" fmla="*/ 1223114 h 3357396"/>
              <a:gd name="connsiteX489" fmla="*/ 3228732 w 3859699"/>
              <a:gd name="connsiteY489" fmla="*/ 917231 h 3357396"/>
              <a:gd name="connsiteX490" fmla="*/ 3228732 w 3859699"/>
              <a:gd name="connsiteY490" fmla="*/ 913628 h 3357396"/>
              <a:gd name="connsiteX491" fmla="*/ 3217511 w 3859699"/>
              <a:gd name="connsiteY491" fmla="*/ 899317 h 3357396"/>
              <a:gd name="connsiteX492" fmla="*/ 3127630 w 3859699"/>
              <a:gd name="connsiteY492" fmla="*/ 1053752 h 3357396"/>
              <a:gd name="connsiteX493" fmla="*/ 3045780 w 3859699"/>
              <a:gd name="connsiteY493" fmla="*/ 1218481 h 3357396"/>
              <a:gd name="connsiteX494" fmla="*/ 3044648 w 3859699"/>
              <a:gd name="connsiteY494" fmla="*/ 1221055 h 3357396"/>
              <a:gd name="connsiteX495" fmla="*/ 2962797 w 3859699"/>
              <a:gd name="connsiteY495" fmla="*/ 1362518 h 3357396"/>
              <a:gd name="connsiteX496" fmla="*/ 3138647 w 3859699"/>
              <a:gd name="connsiteY496" fmla="*/ 592920 h 3357396"/>
              <a:gd name="connsiteX497" fmla="*/ 3131851 w 3859699"/>
              <a:gd name="connsiteY497" fmla="*/ 584477 h 3357396"/>
              <a:gd name="connsiteX498" fmla="*/ 3122688 w 3859699"/>
              <a:gd name="connsiteY498" fmla="*/ 590139 h 3357396"/>
              <a:gd name="connsiteX499" fmla="*/ 3064312 w 3859699"/>
              <a:gd name="connsiteY499" fmla="*/ 888713 h 3357396"/>
              <a:gd name="connsiteX500" fmla="*/ 2900096 w 3859699"/>
              <a:gd name="connsiteY500" fmla="*/ 1408642 h 3357396"/>
              <a:gd name="connsiteX501" fmla="*/ 3000170 w 3859699"/>
              <a:gd name="connsiteY501" fmla="*/ 578814 h 3357396"/>
              <a:gd name="connsiteX502" fmla="*/ 3000170 w 3859699"/>
              <a:gd name="connsiteY502" fmla="*/ 576035 h 3357396"/>
              <a:gd name="connsiteX503" fmla="*/ 2987198 w 3859699"/>
              <a:gd name="connsiteY503" fmla="*/ 563062 h 3357396"/>
              <a:gd name="connsiteX504" fmla="*/ 2948794 w 3859699"/>
              <a:gd name="connsiteY504" fmla="*/ 812010 h 3357396"/>
              <a:gd name="connsiteX505" fmla="*/ 2877961 w 3859699"/>
              <a:gd name="connsiteY505" fmla="*/ 1278092 h 3357396"/>
              <a:gd name="connsiteX506" fmla="*/ 2831528 w 3859699"/>
              <a:gd name="connsiteY506" fmla="*/ 1118923 h 3357396"/>
              <a:gd name="connsiteX507" fmla="*/ 2827615 w 3859699"/>
              <a:gd name="connsiteY507" fmla="*/ 1113364 h 3357396"/>
              <a:gd name="connsiteX508" fmla="*/ 2821438 w 3859699"/>
              <a:gd name="connsiteY508" fmla="*/ 1042528 h 3357396"/>
              <a:gd name="connsiteX509" fmla="*/ 2789934 w 3859699"/>
              <a:gd name="connsiteY509" fmla="*/ 918981 h 3357396"/>
              <a:gd name="connsiteX510" fmla="*/ 2782726 w 3859699"/>
              <a:gd name="connsiteY510" fmla="*/ 918981 h 3357396"/>
              <a:gd name="connsiteX511" fmla="*/ 2767798 w 3859699"/>
              <a:gd name="connsiteY511" fmla="*/ 923511 h 3357396"/>
              <a:gd name="connsiteX512" fmla="*/ 2767798 w 3859699"/>
              <a:gd name="connsiteY512" fmla="*/ 879343 h 3357396"/>
              <a:gd name="connsiteX513" fmla="*/ 2768622 w 3859699"/>
              <a:gd name="connsiteY513" fmla="*/ 827248 h 3357396"/>
              <a:gd name="connsiteX514" fmla="*/ 2760179 w 3859699"/>
              <a:gd name="connsiteY514" fmla="*/ 821276 h 3357396"/>
              <a:gd name="connsiteX515" fmla="*/ 2732381 w 3859699"/>
              <a:gd name="connsiteY515" fmla="*/ 789256 h 3357396"/>
              <a:gd name="connsiteX516" fmla="*/ 2727439 w 3859699"/>
              <a:gd name="connsiteY516" fmla="*/ 782771 h 3357396"/>
              <a:gd name="connsiteX517" fmla="*/ 2719409 w 3859699"/>
              <a:gd name="connsiteY517" fmla="*/ 783800 h 3357396"/>
              <a:gd name="connsiteX518" fmla="*/ 2690170 w 3859699"/>
              <a:gd name="connsiteY518" fmla="*/ 968606 h 3357396"/>
              <a:gd name="connsiteX519" fmla="*/ 2694700 w 3859699"/>
              <a:gd name="connsiteY519" fmla="*/ 971592 h 3357396"/>
              <a:gd name="connsiteX520" fmla="*/ 2704995 w 3859699"/>
              <a:gd name="connsiteY520" fmla="*/ 972210 h 3357396"/>
              <a:gd name="connsiteX521" fmla="*/ 2677299 w 3859699"/>
              <a:gd name="connsiteY521" fmla="*/ 1084226 h 3357396"/>
              <a:gd name="connsiteX522" fmla="*/ 2658252 w 3859699"/>
              <a:gd name="connsiteY522" fmla="*/ 972107 h 3357396"/>
              <a:gd name="connsiteX523" fmla="*/ 2652899 w 3859699"/>
              <a:gd name="connsiteY523" fmla="*/ 882328 h 3357396"/>
              <a:gd name="connsiteX524" fmla="*/ 2657326 w 3859699"/>
              <a:gd name="connsiteY524" fmla="*/ 877181 h 3357396"/>
              <a:gd name="connsiteX525" fmla="*/ 2654855 w 3859699"/>
              <a:gd name="connsiteY525" fmla="*/ 843205 h 3357396"/>
              <a:gd name="connsiteX526" fmla="*/ 2651251 w 3859699"/>
              <a:gd name="connsiteY526" fmla="*/ 829513 h 3357396"/>
              <a:gd name="connsiteX527" fmla="*/ 2651252 w 3859699"/>
              <a:gd name="connsiteY527" fmla="*/ 824261 h 3357396"/>
              <a:gd name="connsiteX528" fmla="*/ 2643736 w 3859699"/>
              <a:gd name="connsiteY528" fmla="*/ 815922 h 3357396"/>
              <a:gd name="connsiteX529" fmla="*/ 2638588 w 3859699"/>
              <a:gd name="connsiteY529" fmla="*/ 815923 h 3357396"/>
              <a:gd name="connsiteX530" fmla="*/ 2609864 w 3859699"/>
              <a:gd name="connsiteY530" fmla="*/ 831983 h 3357396"/>
              <a:gd name="connsiteX531" fmla="*/ 2625616 w 3859699"/>
              <a:gd name="connsiteY531" fmla="*/ 876358 h 3357396"/>
              <a:gd name="connsiteX532" fmla="*/ 2625616 w 3859699"/>
              <a:gd name="connsiteY532" fmla="*/ 914863 h 3357396"/>
              <a:gd name="connsiteX533" fmla="*/ 2624586 w 3859699"/>
              <a:gd name="connsiteY533" fmla="*/ 966341 h 3357396"/>
              <a:gd name="connsiteX534" fmla="*/ 2611099 w 3859699"/>
              <a:gd name="connsiteY534" fmla="*/ 1028115 h 3357396"/>
              <a:gd name="connsiteX535" fmla="*/ 2581962 w 3859699"/>
              <a:gd name="connsiteY535" fmla="*/ 1072901 h 3357396"/>
              <a:gd name="connsiteX536" fmla="*/ 2576712 w 3859699"/>
              <a:gd name="connsiteY536" fmla="*/ 1076917 h 3357396"/>
              <a:gd name="connsiteX537" fmla="*/ 2554164 w 3859699"/>
              <a:gd name="connsiteY537" fmla="*/ 1204068 h 3357396"/>
              <a:gd name="connsiteX538" fmla="*/ 2534705 w 3859699"/>
              <a:gd name="connsiteY538" fmla="*/ 1315981 h 3357396"/>
              <a:gd name="connsiteX539" fmla="*/ 2370696 w 3859699"/>
              <a:gd name="connsiteY539" fmla="*/ 520747 h 3357396"/>
              <a:gd name="connsiteX540" fmla="*/ 2363900 w 3859699"/>
              <a:gd name="connsiteY540" fmla="*/ 513540 h 3357396"/>
              <a:gd name="connsiteX541" fmla="*/ 2350619 w 3859699"/>
              <a:gd name="connsiteY541" fmla="*/ 517864 h 3357396"/>
              <a:gd name="connsiteX542" fmla="*/ 2382330 w 3859699"/>
              <a:gd name="connsiteY542" fmla="*/ 849177 h 3357396"/>
              <a:gd name="connsiteX543" fmla="*/ 2423512 w 3859699"/>
              <a:gd name="connsiteY543" fmla="*/ 1145382 h 3357396"/>
              <a:gd name="connsiteX544" fmla="*/ 2375535 w 3859699"/>
              <a:gd name="connsiteY544" fmla="*/ 1069092 h 3357396"/>
              <a:gd name="connsiteX545" fmla="*/ 2355973 w 3859699"/>
              <a:gd name="connsiteY545" fmla="*/ 1025232 h 3357396"/>
              <a:gd name="connsiteX546" fmla="*/ 2319116 w 3859699"/>
              <a:gd name="connsiteY546" fmla="*/ 965106 h 3357396"/>
              <a:gd name="connsiteX547" fmla="*/ 2263210 w 3859699"/>
              <a:gd name="connsiteY547" fmla="*/ 733043 h 3357396"/>
              <a:gd name="connsiteX548" fmla="*/ 2241280 w 3859699"/>
              <a:gd name="connsiteY548" fmla="*/ 605789 h 3357396"/>
              <a:gd name="connsiteX549" fmla="*/ 2236235 w 3859699"/>
              <a:gd name="connsiteY549" fmla="*/ 599921 h 3357396"/>
              <a:gd name="connsiteX550" fmla="*/ 2228514 w 3859699"/>
              <a:gd name="connsiteY550" fmla="*/ 600950 h 3357396"/>
              <a:gd name="connsiteX551" fmla="*/ 2234485 w 3859699"/>
              <a:gd name="connsiteY551" fmla="*/ 767430 h 3357396"/>
              <a:gd name="connsiteX552" fmla="*/ 2247766 w 3859699"/>
              <a:gd name="connsiteY552" fmla="*/ 827351 h 3357396"/>
              <a:gd name="connsiteX553" fmla="*/ 2208335 w 3859699"/>
              <a:gd name="connsiteY553" fmla="*/ 734690 h 3357396"/>
              <a:gd name="connsiteX554" fmla="*/ 2124631 w 3859699"/>
              <a:gd name="connsiteY554" fmla="*/ 571710 h 3357396"/>
              <a:gd name="connsiteX555" fmla="*/ 2114335 w 3859699"/>
              <a:gd name="connsiteY555" fmla="*/ 570577 h 3357396"/>
              <a:gd name="connsiteX556" fmla="*/ 2110938 w 3859699"/>
              <a:gd name="connsiteY556" fmla="*/ 580049 h 3357396"/>
              <a:gd name="connsiteX557" fmla="*/ 2437412 w 3859699"/>
              <a:gd name="connsiteY557" fmla="*/ 1329365 h 3357396"/>
              <a:gd name="connsiteX558" fmla="*/ 2543046 w 3859699"/>
              <a:gd name="connsiteY558" fmla="*/ 1546911 h 3357396"/>
              <a:gd name="connsiteX559" fmla="*/ 2371417 w 3859699"/>
              <a:gd name="connsiteY559" fmla="*/ 1295698 h 3357396"/>
              <a:gd name="connsiteX560" fmla="*/ 2280198 w 3859699"/>
              <a:gd name="connsiteY560" fmla="*/ 1172151 h 3357396"/>
              <a:gd name="connsiteX561" fmla="*/ 2269903 w 3859699"/>
              <a:gd name="connsiteY561" fmla="*/ 1190683 h 3357396"/>
              <a:gd name="connsiteX562" fmla="*/ 2270520 w 3859699"/>
              <a:gd name="connsiteY562" fmla="*/ 1194080 h 3357396"/>
              <a:gd name="connsiteX563" fmla="*/ 2354223 w 3859699"/>
              <a:gd name="connsiteY563" fmla="*/ 1355515 h 3357396"/>
              <a:gd name="connsiteX564" fmla="*/ 2396641 w 3859699"/>
              <a:gd name="connsiteY564" fmla="*/ 1431498 h 3357396"/>
              <a:gd name="connsiteX565" fmla="*/ 2224498 w 3859699"/>
              <a:gd name="connsiteY565" fmla="*/ 1229806 h 3357396"/>
              <a:gd name="connsiteX566" fmla="*/ 2148723 w 3859699"/>
              <a:gd name="connsiteY566" fmla="*/ 1122527 h 3357396"/>
              <a:gd name="connsiteX567" fmla="*/ 2142031 w 3859699"/>
              <a:gd name="connsiteY567" fmla="*/ 1119541 h 3357396"/>
              <a:gd name="connsiteX568" fmla="*/ 2135751 w 3859699"/>
              <a:gd name="connsiteY568" fmla="*/ 1123041 h 3357396"/>
              <a:gd name="connsiteX569" fmla="*/ 2214512 w 3859699"/>
              <a:gd name="connsiteY569" fmla="*/ 1294153 h 3357396"/>
              <a:gd name="connsiteX570" fmla="*/ 2093436 w 3859699"/>
              <a:gd name="connsiteY570" fmla="*/ 1162164 h 3357396"/>
              <a:gd name="connsiteX571" fmla="*/ 1972256 w 3859699"/>
              <a:gd name="connsiteY571" fmla="*/ 987139 h 3357396"/>
              <a:gd name="connsiteX572" fmla="*/ 1965359 w 3859699"/>
              <a:gd name="connsiteY572" fmla="*/ 980859 h 3357396"/>
              <a:gd name="connsiteX573" fmla="*/ 1957122 w 3859699"/>
              <a:gd name="connsiteY573" fmla="*/ 985080 h 3357396"/>
              <a:gd name="connsiteX574" fmla="*/ 2129985 w 3859699"/>
              <a:gd name="connsiteY574" fmla="*/ 1257707 h 3357396"/>
              <a:gd name="connsiteX575" fmla="*/ 2261254 w 3859699"/>
              <a:gd name="connsiteY575" fmla="*/ 1428100 h 3357396"/>
              <a:gd name="connsiteX576" fmla="*/ 2254974 w 3859699"/>
              <a:gd name="connsiteY576" fmla="*/ 1435616 h 3357396"/>
              <a:gd name="connsiteX577" fmla="*/ 2023528 w 3859699"/>
              <a:gd name="connsiteY577" fmla="*/ 1246588 h 3357396"/>
              <a:gd name="connsiteX578" fmla="*/ 1858799 w 3859699"/>
              <a:gd name="connsiteY578" fmla="*/ 1105126 h 3357396"/>
              <a:gd name="connsiteX579" fmla="*/ 1848502 w 3859699"/>
              <a:gd name="connsiteY579" fmla="*/ 1105744 h 3357396"/>
              <a:gd name="connsiteX580" fmla="*/ 1846444 w 3859699"/>
              <a:gd name="connsiteY580" fmla="*/ 1115421 h 3357396"/>
              <a:gd name="connsiteX581" fmla="*/ 2055239 w 3859699"/>
              <a:gd name="connsiteY581" fmla="*/ 1314334 h 3357396"/>
              <a:gd name="connsiteX582" fmla="*/ 2219350 w 3859699"/>
              <a:gd name="connsiteY582" fmla="*/ 1461046 h 3357396"/>
              <a:gd name="connsiteX583" fmla="*/ 2204216 w 3859699"/>
              <a:gd name="connsiteY583" fmla="*/ 1607861 h 3357396"/>
              <a:gd name="connsiteX584" fmla="*/ 2196700 w 3859699"/>
              <a:gd name="connsiteY584" fmla="*/ 1646161 h 3357396"/>
              <a:gd name="connsiteX585" fmla="*/ 2195671 w 3859699"/>
              <a:gd name="connsiteY585" fmla="*/ 1694653 h 3357396"/>
              <a:gd name="connsiteX586" fmla="*/ 2193405 w 3859699"/>
              <a:gd name="connsiteY586" fmla="*/ 1778769 h 3357396"/>
              <a:gd name="connsiteX587" fmla="*/ 1978330 w 3859699"/>
              <a:gd name="connsiteY587" fmla="*/ 1739440 h 3357396"/>
              <a:gd name="connsiteX588" fmla="*/ 1942398 w 3859699"/>
              <a:gd name="connsiteY588" fmla="*/ 1613112 h 3357396"/>
              <a:gd name="connsiteX589" fmla="*/ 1938281 w 3859699"/>
              <a:gd name="connsiteY589" fmla="*/ 1606008 h 3357396"/>
              <a:gd name="connsiteX590" fmla="*/ 1930147 w 3859699"/>
              <a:gd name="connsiteY590" fmla="*/ 1606008 h 3357396"/>
              <a:gd name="connsiteX591" fmla="*/ 1906982 w 3859699"/>
              <a:gd name="connsiteY591" fmla="*/ 1678078 h 3357396"/>
              <a:gd name="connsiteX592" fmla="*/ 1801864 w 3859699"/>
              <a:gd name="connsiteY592" fmla="*/ 1623820 h 3357396"/>
              <a:gd name="connsiteX593" fmla="*/ 1792289 w 3859699"/>
              <a:gd name="connsiteY593" fmla="*/ 1629071 h 3357396"/>
              <a:gd name="connsiteX594" fmla="*/ 1915836 w 3859699"/>
              <a:gd name="connsiteY594" fmla="*/ 1702375 h 3357396"/>
              <a:gd name="connsiteX595" fmla="*/ 1915836 w 3859699"/>
              <a:gd name="connsiteY595" fmla="*/ 1707935 h 3357396"/>
              <a:gd name="connsiteX596" fmla="*/ 1841296 w 3859699"/>
              <a:gd name="connsiteY596" fmla="*/ 1679519 h 3357396"/>
              <a:gd name="connsiteX597" fmla="*/ 1878669 w 3859699"/>
              <a:gd name="connsiteY597" fmla="*/ 1712259 h 3357396"/>
              <a:gd name="connsiteX598" fmla="*/ 1832647 w 3859699"/>
              <a:gd name="connsiteY598" fmla="*/ 1696403 h 3357396"/>
              <a:gd name="connsiteX599" fmla="*/ 1796716 w 3859699"/>
              <a:gd name="connsiteY599" fmla="*/ 1697845 h 3357396"/>
              <a:gd name="connsiteX600" fmla="*/ 1739267 w 3859699"/>
              <a:gd name="connsiteY600" fmla="*/ 1690741 h 3357396"/>
              <a:gd name="connsiteX601" fmla="*/ 1681919 w 3859699"/>
              <a:gd name="connsiteY601" fmla="*/ 1690740 h 3357396"/>
              <a:gd name="connsiteX602" fmla="*/ 1666786 w 3859699"/>
              <a:gd name="connsiteY602" fmla="*/ 1654604 h 3357396"/>
              <a:gd name="connsiteX603" fmla="*/ 1665858 w 3859699"/>
              <a:gd name="connsiteY603" fmla="*/ 1653368 h 3357396"/>
              <a:gd name="connsiteX604" fmla="*/ 1677698 w 3859699"/>
              <a:gd name="connsiteY604" fmla="*/ 1617952 h 3357396"/>
              <a:gd name="connsiteX605" fmla="*/ 1633942 w 3859699"/>
              <a:gd name="connsiteY605" fmla="*/ 1576769 h 3357396"/>
              <a:gd name="connsiteX606" fmla="*/ 1630029 w 3859699"/>
              <a:gd name="connsiteY606" fmla="*/ 1573165 h 3357396"/>
              <a:gd name="connsiteX607" fmla="*/ 1655151 w 3859699"/>
              <a:gd name="connsiteY607" fmla="*/ 1583461 h 3357396"/>
              <a:gd name="connsiteX608" fmla="*/ 1686037 w 3859699"/>
              <a:gd name="connsiteY608" fmla="*/ 1627526 h 3357396"/>
              <a:gd name="connsiteX609" fmla="*/ 1690053 w 3859699"/>
              <a:gd name="connsiteY609" fmla="*/ 1633601 h 3357396"/>
              <a:gd name="connsiteX610" fmla="*/ 1697363 w 3859699"/>
              <a:gd name="connsiteY610" fmla="*/ 1633601 h 3357396"/>
              <a:gd name="connsiteX611" fmla="*/ 1720631 w 3859699"/>
              <a:gd name="connsiteY611" fmla="*/ 1636174 h 3357396"/>
              <a:gd name="connsiteX612" fmla="*/ 1751518 w 3859699"/>
              <a:gd name="connsiteY612" fmla="*/ 1673856 h 3357396"/>
              <a:gd name="connsiteX613" fmla="*/ 1760372 w 3859699"/>
              <a:gd name="connsiteY613" fmla="*/ 1680239 h 3357396"/>
              <a:gd name="connsiteX614" fmla="*/ 1767579 w 3859699"/>
              <a:gd name="connsiteY614" fmla="*/ 1672209 h 3357396"/>
              <a:gd name="connsiteX615" fmla="*/ 1828528 w 3859699"/>
              <a:gd name="connsiteY615" fmla="*/ 254193 h 3357396"/>
              <a:gd name="connsiteX616" fmla="*/ 1828529 w 3859699"/>
              <a:gd name="connsiteY616" fmla="*/ 250178 h 3357396"/>
              <a:gd name="connsiteX617" fmla="*/ 1818234 w 3859699"/>
              <a:gd name="connsiteY617" fmla="*/ 243383 h 3357396"/>
              <a:gd name="connsiteX618" fmla="*/ 1720116 w 3859699"/>
              <a:gd name="connsiteY618" fmla="*/ 823644 h 3357396"/>
              <a:gd name="connsiteX619" fmla="*/ 1666682 w 3859699"/>
              <a:gd name="connsiteY619" fmla="*/ 1199434 h 3357396"/>
              <a:gd name="connsiteX620" fmla="*/ 1692318 w 3859699"/>
              <a:gd name="connsiteY620" fmla="*/ 659532 h 3357396"/>
              <a:gd name="connsiteX621" fmla="*/ 1705085 w 3859699"/>
              <a:gd name="connsiteY621" fmla="*/ 36647 h 3357396"/>
              <a:gd name="connsiteX622" fmla="*/ 1695307 w 3859699"/>
              <a:gd name="connsiteY622" fmla="*/ 30589 h 3357396"/>
              <a:gd name="connsiteX623" fmla="*/ 1689127 w 3859699"/>
              <a:gd name="connsiteY623" fmla="*/ 39735 h 3357396"/>
              <a:gd name="connsiteX624" fmla="*/ 1657519 w 3859699"/>
              <a:gd name="connsiteY624" fmla="*/ 463915 h 3357396"/>
              <a:gd name="connsiteX625" fmla="*/ 1626632 w 3859699"/>
              <a:gd name="connsiteY625" fmla="*/ 811496 h 3357396"/>
              <a:gd name="connsiteX626" fmla="*/ 1632192 w 3859699"/>
              <a:gd name="connsiteY626" fmla="*/ 819114 h 3357396"/>
              <a:gd name="connsiteX627" fmla="*/ 1635486 w 3859699"/>
              <a:gd name="connsiteY627" fmla="*/ 819114 h 3357396"/>
              <a:gd name="connsiteX628" fmla="*/ 1630133 w 3859699"/>
              <a:gd name="connsiteY628" fmla="*/ 844957 h 3357396"/>
              <a:gd name="connsiteX629" fmla="*/ 1622823 w 3859699"/>
              <a:gd name="connsiteY629" fmla="*/ 469475 h 3357396"/>
              <a:gd name="connsiteX630" fmla="*/ 1607071 w 3859699"/>
              <a:gd name="connsiteY630" fmla="*/ 55179 h 3357396"/>
              <a:gd name="connsiteX631" fmla="*/ 1598525 w 3859699"/>
              <a:gd name="connsiteY631" fmla="*/ 49311 h 3357396"/>
              <a:gd name="connsiteX632" fmla="*/ 1591113 w 3859699"/>
              <a:gd name="connsiteY632" fmla="*/ 56620 h 3357396"/>
              <a:gd name="connsiteX633" fmla="*/ 1581331 w 3859699"/>
              <a:gd name="connsiteY633" fmla="*/ 331102 h 3357396"/>
              <a:gd name="connsiteX634" fmla="*/ 1578552 w 3859699"/>
              <a:gd name="connsiteY634" fmla="*/ 503142 h 3357396"/>
              <a:gd name="connsiteX635" fmla="*/ 1574433 w 3859699"/>
              <a:gd name="connsiteY635" fmla="*/ 255120 h 3357396"/>
              <a:gd name="connsiteX636" fmla="*/ 1569388 w 3859699"/>
              <a:gd name="connsiteY636" fmla="*/ 7305 h 3357396"/>
              <a:gd name="connsiteX637" fmla="*/ 1560468 w 3859699"/>
              <a:gd name="connsiteY637" fmla="*/ 42 h 3357396"/>
              <a:gd name="connsiteX638" fmla="*/ 1553430 w 3859699"/>
              <a:gd name="connsiteY638" fmla="*/ 6070 h 3357396"/>
              <a:gd name="connsiteX639" fmla="*/ 1510806 w 3859699"/>
              <a:gd name="connsiteY639" fmla="*/ 604554 h 3357396"/>
              <a:gd name="connsiteX640" fmla="*/ 1467977 w 3859699"/>
              <a:gd name="connsiteY640" fmla="*/ 275094 h 3357396"/>
              <a:gd name="connsiteX641" fmla="*/ 1459431 w 3859699"/>
              <a:gd name="connsiteY641" fmla="*/ 268607 h 3357396"/>
              <a:gd name="connsiteX642" fmla="*/ 1451916 w 3859699"/>
              <a:gd name="connsiteY642" fmla="*/ 276329 h 3357396"/>
              <a:gd name="connsiteX643" fmla="*/ 1471272 w 3859699"/>
              <a:gd name="connsiteY643" fmla="*/ 814379 h 3357396"/>
              <a:gd name="connsiteX644" fmla="*/ 1483420 w 3859699"/>
              <a:gd name="connsiteY644" fmla="*/ 898699 h 3357396"/>
              <a:gd name="connsiteX645" fmla="*/ 1474875 w 3859699"/>
              <a:gd name="connsiteY645" fmla="*/ 896949 h 3357396"/>
              <a:gd name="connsiteX646" fmla="*/ 1469624 w 3859699"/>
              <a:gd name="connsiteY646" fmla="*/ 904876 h 3357396"/>
              <a:gd name="connsiteX647" fmla="*/ 1475801 w 3859699"/>
              <a:gd name="connsiteY647" fmla="*/ 1056016 h 3357396"/>
              <a:gd name="connsiteX648" fmla="*/ 1534486 w 3859699"/>
              <a:gd name="connsiteY648" fmla="*/ 1466709 h 3357396"/>
              <a:gd name="connsiteX649" fmla="*/ 1375110 w 3859699"/>
              <a:gd name="connsiteY649" fmla="*/ 1231556 h 3357396"/>
              <a:gd name="connsiteX650" fmla="*/ 1069124 w 3859699"/>
              <a:gd name="connsiteY650" fmla="*/ 524762 h 3357396"/>
              <a:gd name="connsiteX651" fmla="*/ 1057902 w 3859699"/>
              <a:gd name="connsiteY651" fmla="*/ 529499 h 3357396"/>
              <a:gd name="connsiteX652" fmla="*/ 1263815 w 3859699"/>
              <a:gd name="connsiteY652" fmla="*/ 1103376 h 3357396"/>
              <a:gd name="connsiteX653" fmla="*/ 925398 w 3859699"/>
              <a:gd name="connsiteY653" fmla="*/ 342015 h 3357396"/>
              <a:gd name="connsiteX654" fmla="*/ 916853 w 3859699"/>
              <a:gd name="connsiteY654" fmla="*/ 335735 h 3357396"/>
              <a:gd name="connsiteX655" fmla="*/ 895541 w 3859699"/>
              <a:gd name="connsiteY655" fmla="*/ 350251 h 3357396"/>
              <a:gd name="connsiteX656" fmla="*/ 1062329 w 3859699"/>
              <a:gd name="connsiteY656" fmla="*/ 825498 h 3357396"/>
              <a:gd name="connsiteX657" fmla="*/ 1373669 w 3859699"/>
              <a:gd name="connsiteY657" fmla="*/ 1396183 h 3357396"/>
              <a:gd name="connsiteX658" fmla="*/ 511925 w 3859699"/>
              <a:gd name="connsiteY658" fmla="*/ 327807 h 3357396"/>
              <a:gd name="connsiteX659" fmla="*/ 500738 w 3859699"/>
              <a:gd name="connsiteY659" fmla="*/ 325133 h 3357396"/>
              <a:gd name="connsiteX660" fmla="*/ 497204 w 3859699"/>
              <a:gd name="connsiteY660" fmla="*/ 334396 h 3357396"/>
              <a:gd name="connsiteX661" fmla="*/ 1125236 w 3859699"/>
              <a:gd name="connsiteY661" fmla="*/ 1205406 h 3357396"/>
              <a:gd name="connsiteX662" fmla="*/ 1265462 w 3859699"/>
              <a:gd name="connsiteY662" fmla="*/ 1352118 h 3357396"/>
              <a:gd name="connsiteX663" fmla="*/ 296026 w 3859699"/>
              <a:gd name="connsiteY663" fmla="*/ 244207 h 3357396"/>
              <a:gd name="connsiteX664" fmla="*/ 243622 w 3859699"/>
              <a:gd name="connsiteY664" fmla="*/ 168740 h 3357396"/>
              <a:gd name="connsiteX665" fmla="*/ 233327 w 3859699"/>
              <a:gd name="connsiteY665" fmla="*/ 166165 h 335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Lst>
            <a:rect l="l" t="t" r="r" b="b"/>
            <a:pathLst>
              <a:path w="3859699" h="3357396">
                <a:moveTo>
                  <a:pt x="2669063" y="2093712"/>
                </a:moveTo>
                <a:cubicBezTo>
                  <a:pt x="2686571" y="2096503"/>
                  <a:pt x="2703658" y="2101484"/>
                  <a:pt x="2719923" y="2108537"/>
                </a:cubicBezTo>
                <a:cubicBezTo>
                  <a:pt x="2707362" y="2117763"/>
                  <a:pt x="2694302" y="2126287"/>
                  <a:pt x="2680800" y="2134071"/>
                </a:cubicBezTo>
                <a:lnTo>
                  <a:pt x="2681005" y="2134071"/>
                </a:lnTo>
                <a:cubicBezTo>
                  <a:pt x="2679618" y="2134895"/>
                  <a:pt x="2678507" y="2136114"/>
                  <a:pt x="2677815" y="2137571"/>
                </a:cubicBezTo>
                <a:cubicBezTo>
                  <a:pt x="2565901" y="2370561"/>
                  <a:pt x="2508451" y="2432026"/>
                  <a:pt x="2466445" y="2477326"/>
                </a:cubicBezTo>
                <a:cubicBezTo>
                  <a:pt x="2457385" y="2487004"/>
                  <a:pt x="2448840" y="2496167"/>
                  <a:pt x="2440500" y="2506155"/>
                </a:cubicBezTo>
                <a:cubicBezTo>
                  <a:pt x="2434941" y="2511095"/>
                  <a:pt x="2422998" y="2523657"/>
                  <a:pt x="2392831" y="2555470"/>
                </a:cubicBezTo>
                <a:lnTo>
                  <a:pt x="2363284" y="2586356"/>
                </a:lnTo>
                <a:cubicBezTo>
                  <a:pt x="2385934" y="2547234"/>
                  <a:pt x="2423203" y="2480724"/>
                  <a:pt x="2459753" y="2414318"/>
                </a:cubicBezTo>
                <a:cubicBezTo>
                  <a:pt x="2515040" y="2313832"/>
                  <a:pt x="2533058" y="2280475"/>
                  <a:pt x="2536867" y="2267296"/>
                </a:cubicBezTo>
                <a:cubicBezTo>
                  <a:pt x="2563122" y="2216745"/>
                  <a:pt x="2633029" y="2125217"/>
                  <a:pt x="2669063" y="2093712"/>
                </a:cubicBezTo>
                <a:close/>
                <a:moveTo>
                  <a:pt x="2772328" y="1912818"/>
                </a:moveTo>
                <a:lnTo>
                  <a:pt x="2772530" y="1912892"/>
                </a:lnTo>
                <a:lnTo>
                  <a:pt x="2772534" y="1912818"/>
                </a:lnTo>
                <a:close/>
                <a:moveTo>
                  <a:pt x="2245215" y="1880963"/>
                </a:moveTo>
                <a:cubicBezTo>
                  <a:pt x="2253069" y="1877903"/>
                  <a:pt x="2263158" y="1875342"/>
                  <a:pt x="2276388" y="1873797"/>
                </a:cubicBezTo>
                <a:cubicBezTo>
                  <a:pt x="2345781" y="1875650"/>
                  <a:pt x="2363181" y="1909729"/>
                  <a:pt x="2393347" y="1926202"/>
                </a:cubicBezTo>
                <a:cubicBezTo>
                  <a:pt x="2421951" y="1940258"/>
                  <a:pt x="2452122" y="1950868"/>
                  <a:pt x="2483227" y="1957809"/>
                </a:cubicBezTo>
                <a:cubicBezTo>
                  <a:pt x="2542632" y="1974488"/>
                  <a:pt x="2562504" y="1990446"/>
                  <a:pt x="2601318" y="2019583"/>
                </a:cubicBezTo>
                <a:cubicBezTo>
                  <a:pt x="2593803" y="2022261"/>
                  <a:pt x="2532029" y="2031629"/>
                  <a:pt x="2524410" y="2034203"/>
                </a:cubicBezTo>
                <a:lnTo>
                  <a:pt x="2524410" y="2034099"/>
                </a:lnTo>
                <a:lnTo>
                  <a:pt x="2520086" y="2035644"/>
                </a:lnTo>
                <a:cubicBezTo>
                  <a:pt x="2410643" y="2073018"/>
                  <a:pt x="2259504" y="2115538"/>
                  <a:pt x="2152738" y="2108846"/>
                </a:cubicBezTo>
                <a:cubicBezTo>
                  <a:pt x="2153458" y="2103493"/>
                  <a:pt x="2154488" y="2097109"/>
                  <a:pt x="2155724" y="2089696"/>
                </a:cubicBezTo>
                <a:cubicBezTo>
                  <a:pt x="2156145" y="2088251"/>
                  <a:pt x="2156420" y="2086769"/>
                  <a:pt x="2156548" y="2085270"/>
                </a:cubicBezTo>
                <a:cubicBezTo>
                  <a:pt x="2167565" y="2025246"/>
                  <a:pt x="2194436" y="1916318"/>
                  <a:pt x="2210496" y="1907979"/>
                </a:cubicBezTo>
                <a:cubicBezTo>
                  <a:pt x="2218219" y="1903808"/>
                  <a:pt x="2221654" y="1890141"/>
                  <a:pt x="2245215" y="1880963"/>
                </a:cubicBezTo>
                <a:close/>
                <a:moveTo>
                  <a:pt x="2934484" y="1597669"/>
                </a:moveTo>
                <a:lnTo>
                  <a:pt x="2934690" y="1597669"/>
                </a:lnTo>
                <a:cubicBezTo>
                  <a:pt x="2932940" y="1624643"/>
                  <a:pt x="2916364" y="1685593"/>
                  <a:pt x="2894640" y="1741808"/>
                </a:cubicBezTo>
                <a:cubicBezTo>
                  <a:pt x="2885786" y="1754573"/>
                  <a:pt x="2858606" y="1827570"/>
                  <a:pt x="2847487" y="1880284"/>
                </a:cubicBezTo>
                <a:cubicBezTo>
                  <a:pt x="2845530" y="1768988"/>
                  <a:pt x="2910186" y="1641631"/>
                  <a:pt x="2934484" y="1597669"/>
                </a:cubicBezTo>
                <a:close/>
                <a:moveTo>
                  <a:pt x="1963298" y="1789167"/>
                </a:moveTo>
                <a:cubicBezTo>
                  <a:pt x="2042987" y="1806360"/>
                  <a:pt x="2104658" y="1817789"/>
                  <a:pt x="2158914" y="1835395"/>
                </a:cubicBezTo>
                <a:cubicBezTo>
                  <a:pt x="2178786" y="1832924"/>
                  <a:pt x="2187949" y="1849191"/>
                  <a:pt x="2170961" y="1901596"/>
                </a:cubicBezTo>
                <a:lnTo>
                  <a:pt x="2147487" y="2055515"/>
                </a:lnTo>
                <a:cubicBezTo>
                  <a:pt x="2152429" y="2112449"/>
                  <a:pt x="2142339" y="2079195"/>
                  <a:pt x="2136059" y="2082592"/>
                </a:cubicBezTo>
                <a:lnTo>
                  <a:pt x="2136059" y="2082489"/>
                </a:lnTo>
                <a:cubicBezTo>
                  <a:pt x="2128337" y="2086711"/>
                  <a:pt x="2109909" y="2109979"/>
                  <a:pt x="2101466" y="2103081"/>
                </a:cubicBezTo>
                <a:cubicBezTo>
                  <a:pt x="2065225" y="2007023"/>
                  <a:pt x="1978536" y="1857119"/>
                  <a:pt x="1963298" y="1789167"/>
                </a:cubicBezTo>
                <a:close/>
                <a:moveTo>
                  <a:pt x="2803936" y="1468253"/>
                </a:moveTo>
                <a:cubicBezTo>
                  <a:pt x="2803832" y="1469385"/>
                  <a:pt x="2803832" y="1470724"/>
                  <a:pt x="2803833" y="1471753"/>
                </a:cubicBezTo>
                <a:lnTo>
                  <a:pt x="2805377" y="1469694"/>
                </a:lnTo>
                <a:close/>
                <a:moveTo>
                  <a:pt x="2801053" y="1431703"/>
                </a:moveTo>
                <a:cubicBezTo>
                  <a:pt x="2802906" y="1459707"/>
                  <a:pt x="2811349" y="1467224"/>
                  <a:pt x="2818041" y="1465370"/>
                </a:cubicBezTo>
                <a:cubicBezTo>
                  <a:pt x="2801156" y="1493477"/>
                  <a:pt x="2788184" y="1495330"/>
                  <a:pt x="2801053" y="1431703"/>
                </a:cubicBezTo>
                <a:close/>
                <a:moveTo>
                  <a:pt x="3002126" y="1352736"/>
                </a:moveTo>
                <a:cubicBezTo>
                  <a:pt x="3005421" y="1512420"/>
                  <a:pt x="2780564" y="1684255"/>
                  <a:pt x="2821644" y="1933718"/>
                </a:cubicBezTo>
                <a:cubicBezTo>
                  <a:pt x="2821373" y="2112990"/>
                  <a:pt x="2790678" y="1942276"/>
                  <a:pt x="2777006" y="1914522"/>
                </a:cubicBezTo>
                <a:lnTo>
                  <a:pt x="2772530" y="1912892"/>
                </a:lnTo>
                <a:lnTo>
                  <a:pt x="2771823" y="1925735"/>
                </a:lnTo>
                <a:cubicBezTo>
                  <a:pt x="2775291" y="1961371"/>
                  <a:pt x="2807295" y="2025039"/>
                  <a:pt x="2713335" y="1897477"/>
                </a:cubicBezTo>
                <a:cubicBezTo>
                  <a:pt x="2637662" y="1826540"/>
                  <a:pt x="2394170" y="1614657"/>
                  <a:pt x="2393347" y="1575224"/>
                </a:cubicBezTo>
                <a:cubicBezTo>
                  <a:pt x="2393346" y="1558340"/>
                  <a:pt x="2468093" y="1609611"/>
                  <a:pt x="2550149" y="1660060"/>
                </a:cubicBezTo>
                <a:lnTo>
                  <a:pt x="2548295" y="1657487"/>
                </a:lnTo>
                <a:cubicBezTo>
                  <a:pt x="2645486" y="1715759"/>
                  <a:pt x="2809702" y="2061692"/>
                  <a:pt x="2734337" y="1748705"/>
                </a:cubicBezTo>
                <a:cubicBezTo>
                  <a:pt x="2783654" y="1709068"/>
                  <a:pt x="2695626" y="1744484"/>
                  <a:pt x="2700568" y="1686932"/>
                </a:cubicBezTo>
                <a:cubicBezTo>
                  <a:pt x="2673181" y="1677769"/>
                  <a:pt x="2633028" y="1691874"/>
                  <a:pt x="2555194" y="1586755"/>
                </a:cubicBezTo>
                <a:cubicBezTo>
                  <a:pt x="2581035" y="1590462"/>
                  <a:pt x="2704892" y="1734703"/>
                  <a:pt x="2683476" y="1653676"/>
                </a:cubicBezTo>
                <a:cubicBezTo>
                  <a:pt x="2698920" y="1674268"/>
                  <a:pt x="2708290" y="1706391"/>
                  <a:pt x="2746075" y="1691359"/>
                </a:cubicBezTo>
                <a:cubicBezTo>
                  <a:pt x="2705510" y="1629585"/>
                  <a:pt x="2681521" y="1608273"/>
                  <a:pt x="2681315" y="1518804"/>
                </a:cubicBezTo>
                <a:cubicBezTo>
                  <a:pt x="2690478" y="1502434"/>
                  <a:pt x="2706230" y="1476077"/>
                  <a:pt x="2706230" y="1476077"/>
                </a:cubicBezTo>
                <a:cubicBezTo>
                  <a:pt x="2706662" y="1476475"/>
                  <a:pt x="2707042" y="1476924"/>
                  <a:pt x="2707362" y="1477416"/>
                </a:cubicBezTo>
                <a:cubicBezTo>
                  <a:pt x="2780667" y="1377857"/>
                  <a:pt x="2777477" y="1552162"/>
                  <a:pt x="2786640" y="1636895"/>
                </a:cubicBezTo>
                <a:cubicBezTo>
                  <a:pt x="2810216" y="1586550"/>
                  <a:pt x="2909363" y="1485138"/>
                  <a:pt x="2807230" y="1544235"/>
                </a:cubicBezTo>
                <a:cubicBezTo>
                  <a:pt x="2896082" y="1455074"/>
                  <a:pt x="2854900" y="1578828"/>
                  <a:pt x="2794875" y="1632263"/>
                </a:cubicBezTo>
                <a:cubicBezTo>
                  <a:pt x="2772122" y="1659443"/>
                  <a:pt x="2763989" y="1668708"/>
                  <a:pt x="2756164" y="1691771"/>
                </a:cubicBezTo>
                <a:cubicBezTo>
                  <a:pt x="2771252" y="1683318"/>
                  <a:pt x="2785461" y="1673385"/>
                  <a:pt x="2798582" y="1662119"/>
                </a:cubicBezTo>
                <a:cubicBezTo>
                  <a:pt x="2803936" y="1709891"/>
                  <a:pt x="2849339" y="1638543"/>
                  <a:pt x="2865298" y="1627733"/>
                </a:cubicBezTo>
                <a:cubicBezTo>
                  <a:pt x="2846148" y="1570797"/>
                  <a:pt x="2968253" y="1394434"/>
                  <a:pt x="3002126" y="1352736"/>
                </a:cubicBezTo>
                <a:close/>
                <a:moveTo>
                  <a:pt x="1695510" y="1723996"/>
                </a:moveTo>
                <a:cubicBezTo>
                  <a:pt x="1609129" y="1823349"/>
                  <a:pt x="1164256" y="2129232"/>
                  <a:pt x="1075096" y="2194506"/>
                </a:cubicBezTo>
                <a:cubicBezTo>
                  <a:pt x="982436" y="2262251"/>
                  <a:pt x="886892" y="2332262"/>
                  <a:pt x="797115" y="2390123"/>
                </a:cubicBezTo>
                <a:lnTo>
                  <a:pt x="802673" y="2399697"/>
                </a:lnTo>
                <a:cubicBezTo>
                  <a:pt x="982023" y="2307860"/>
                  <a:pt x="1633531" y="1853103"/>
                  <a:pt x="1710232" y="1728629"/>
                </a:cubicBezTo>
                <a:cubicBezTo>
                  <a:pt x="1705084" y="1728629"/>
                  <a:pt x="1700761" y="1724201"/>
                  <a:pt x="1695510" y="1723996"/>
                </a:cubicBezTo>
                <a:close/>
                <a:moveTo>
                  <a:pt x="2541294" y="1460737"/>
                </a:moveTo>
                <a:cubicBezTo>
                  <a:pt x="2585462" y="1462384"/>
                  <a:pt x="2636940" y="1511598"/>
                  <a:pt x="2655267" y="1557516"/>
                </a:cubicBezTo>
                <a:cubicBezTo>
                  <a:pt x="2659591" y="1568326"/>
                  <a:pt x="2664739" y="1586344"/>
                  <a:pt x="2658047" y="1599213"/>
                </a:cubicBezTo>
                <a:cubicBezTo>
                  <a:pt x="2652946" y="1590876"/>
                  <a:pt x="2646631" y="1583346"/>
                  <a:pt x="2639309" y="1576872"/>
                </a:cubicBezTo>
                <a:cubicBezTo>
                  <a:pt x="2638382" y="1576254"/>
                  <a:pt x="2622528" y="1574194"/>
                  <a:pt x="2622528" y="1574194"/>
                </a:cubicBezTo>
                <a:cubicBezTo>
                  <a:pt x="2616906" y="1562654"/>
                  <a:pt x="2607645" y="1553284"/>
                  <a:pt x="2596171" y="1547529"/>
                </a:cubicBezTo>
                <a:lnTo>
                  <a:pt x="2582992" y="1539498"/>
                </a:lnTo>
                <a:lnTo>
                  <a:pt x="2588140" y="1554016"/>
                </a:lnTo>
                <a:cubicBezTo>
                  <a:pt x="2592463" y="1566370"/>
                  <a:pt x="2624483" y="1583152"/>
                  <a:pt x="2624483" y="1583152"/>
                </a:cubicBezTo>
                <a:cubicBezTo>
                  <a:pt x="2619156" y="1586628"/>
                  <a:pt x="2612468" y="1587282"/>
                  <a:pt x="2606569" y="1584903"/>
                </a:cubicBezTo>
                <a:cubicBezTo>
                  <a:pt x="2576197" y="1573680"/>
                  <a:pt x="2546339" y="1499551"/>
                  <a:pt x="2541294" y="1460840"/>
                </a:cubicBezTo>
                <a:close/>
                <a:moveTo>
                  <a:pt x="2263004" y="1472885"/>
                </a:moveTo>
                <a:cubicBezTo>
                  <a:pt x="2272373" y="1472062"/>
                  <a:pt x="2307069" y="1486992"/>
                  <a:pt x="2408173" y="1662017"/>
                </a:cubicBezTo>
                <a:lnTo>
                  <a:pt x="2410437" y="1664487"/>
                </a:lnTo>
                <a:cubicBezTo>
                  <a:pt x="2459444" y="1705052"/>
                  <a:pt x="2507525" y="1764869"/>
                  <a:pt x="2558488" y="1828085"/>
                </a:cubicBezTo>
                <a:cubicBezTo>
                  <a:pt x="2596951" y="1877631"/>
                  <a:pt x="2637948" y="1925158"/>
                  <a:pt x="2681315" y="1970473"/>
                </a:cubicBezTo>
                <a:cubicBezTo>
                  <a:pt x="2586697" y="1934541"/>
                  <a:pt x="2460988" y="1915906"/>
                  <a:pt x="2384287" y="1873900"/>
                </a:cubicBezTo>
                <a:cubicBezTo>
                  <a:pt x="2380683" y="1871841"/>
                  <a:pt x="2312217" y="1830042"/>
                  <a:pt x="2293891" y="1830041"/>
                </a:cubicBezTo>
                <a:cubicBezTo>
                  <a:pt x="2291170" y="1829987"/>
                  <a:pt x="2288450" y="1830159"/>
                  <a:pt x="2285757" y="1830556"/>
                </a:cubicBezTo>
                <a:cubicBezTo>
                  <a:pt x="2285414" y="1825289"/>
                  <a:pt x="2284233" y="1820110"/>
                  <a:pt x="2282257" y="1815216"/>
                </a:cubicBezTo>
                <a:cubicBezTo>
                  <a:pt x="2281323" y="1812738"/>
                  <a:pt x="2279254" y="1810860"/>
                  <a:pt x="2276698" y="1810171"/>
                </a:cubicBezTo>
                <a:cubicBezTo>
                  <a:pt x="2265269" y="1807288"/>
                  <a:pt x="2256106" y="1805228"/>
                  <a:pt x="2248075" y="1803478"/>
                </a:cubicBezTo>
                <a:cubicBezTo>
                  <a:pt x="2223057" y="1798021"/>
                  <a:pt x="2223057" y="1797301"/>
                  <a:pt x="2223468" y="1792565"/>
                </a:cubicBezTo>
                <a:cubicBezTo>
                  <a:pt x="2223881" y="1787829"/>
                  <a:pt x="2225837" y="1742322"/>
                  <a:pt x="2227278" y="1707009"/>
                </a:cubicBezTo>
                <a:cubicBezTo>
                  <a:pt x="2228307" y="1683843"/>
                  <a:pt x="2229131" y="1664487"/>
                  <a:pt x="2229131" y="1663664"/>
                </a:cubicBezTo>
                <a:cubicBezTo>
                  <a:pt x="2229852" y="1660472"/>
                  <a:pt x="2230470" y="1655118"/>
                  <a:pt x="2231603" y="1645851"/>
                </a:cubicBezTo>
                <a:cubicBezTo>
                  <a:pt x="2247973" y="1510671"/>
                  <a:pt x="2258166" y="1479064"/>
                  <a:pt x="2263004" y="1472885"/>
                </a:cubicBezTo>
                <a:close/>
                <a:moveTo>
                  <a:pt x="2654441" y="1313317"/>
                </a:moveTo>
                <a:cubicBezTo>
                  <a:pt x="2668769" y="1302146"/>
                  <a:pt x="2685780" y="1333419"/>
                  <a:pt x="2723424" y="1392683"/>
                </a:cubicBezTo>
                <a:cubicBezTo>
                  <a:pt x="2723633" y="1404583"/>
                  <a:pt x="2720026" y="1416237"/>
                  <a:pt x="2713128" y="1425937"/>
                </a:cubicBezTo>
                <a:cubicBezTo>
                  <a:pt x="2710952" y="1432938"/>
                  <a:pt x="2704598" y="1437807"/>
                  <a:pt x="2697274" y="1438087"/>
                </a:cubicBezTo>
                <a:cubicBezTo>
                  <a:pt x="2689346" y="1439939"/>
                  <a:pt x="2681314" y="1435513"/>
                  <a:pt x="2675446" y="1420276"/>
                </a:cubicBezTo>
                <a:cubicBezTo>
                  <a:pt x="2676991" y="1425218"/>
                  <a:pt x="2671933" y="1444580"/>
                  <a:pt x="2676387" y="1450651"/>
                </a:cubicBezTo>
                <a:lnTo>
                  <a:pt x="2684546" y="1451260"/>
                </a:lnTo>
                <a:lnTo>
                  <a:pt x="2684610" y="1451162"/>
                </a:lnTo>
                <a:lnTo>
                  <a:pt x="2684609" y="1451265"/>
                </a:lnTo>
                <a:lnTo>
                  <a:pt x="2684546" y="1451260"/>
                </a:lnTo>
                <a:lnTo>
                  <a:pt x="2667146" y="1477957"/>
                </a:lnTo>
                <a:cubicBezTo>
                  <a:pt x="2664765" y="1488149"/>
                  <a:pt x="2666901" y="1499706"/>
                  <a:pt x="2676784" y="1512936"/>
                </a:cubicBezTo>
                <a:cubicBezTo>
                  <a:pt x="2629116" y="1500169"/>
                  <a:pt x="2620776" y="1452089"/>
                  <a:pt x="2620262" y="1411833"/>
                </a:cubicBezTo>
                <a:cubicBezTo>
                  <a:pt x="2621909" y="1404935"/>
                  <a:pt x="2627675" y="1382387"/>
                  <a:pt x="2627675" y="1382387"/>
                </a:cubicBezTo>
                <a:cubicBezTo>
                  <a:pt x="2638215" y="1342003"/>
                  <a:pt x="2645846" y="1320020"/>
                  <a:pt x="2654441" y="1313317"/>
                </a:cubicBezTo>
                <a:close/>
                <a:moveTo>
                  <a:pt x="2300789" y="1402361"/>
                </a:moveTo>
                <a:cubicBezTo>
                  <a:pt x="2361534" y="1434689"/>
                  <a:pt x="2418468" y="1491418"/>
                  <a:pt x="2473550" y="1546396"/>
                </a:cubicBezTo>
                <a:lnTo>
                  <a:pt x="2473550" y="1546294"/>
                </a:lnTo>
                <a:cubicBezTo>
                  <a:pt x="2514285" y="1589082"/>
                  <a:pt x="2558163" y="1628761"/>
                  <a:pt x="2604819" y="1665002"/>
                </a:cubicBezTo>
                <a:cubicBezTo>
                  <a:pt x="2599671" y="1666340"/>
                  <a:pt x="2530175" y="1628864"/>
                  <a:pt x="2528528" y="1629276"/>
                </a:cubicBezTo>
                <a:cubicBezTo>
                  <a:pt x="2510099" y="1604259"/>
                  <a:pt x="2476535" y="1580269"/>
                  <a:pt x="2441118" y="1554942"/>
                </a:cubicBezTo>
                <a:cubicBezTo>
                  <a:pt x="2382640" y="1513039"/>
                  <a:pt x="2316747" y="1465886"/>
                  <a:pt x="2300789" y="1402361"/>
                </a:cubicBezTo>
                <a:close/>
                <a:moveTo>
                  <a:pt x="2768313" y="1246074"/>
                </a:moveTo>
                <a:cubicBezTo>
                  <a:pt x="2801568" y="1276961"/>
                  <a:pt x="2761827" y="1343058"/>
                  <a:pt x="2753281" y="1365709"/>
                </a:cubicBezTo>
                <a:cubicBezTo>
                  <a:pt x="2799199" y="1338322"/>
                  <a:pt x="2832145" y="1268620"/>
                  <a:pt x="2838117" y="1288388"/>
                </a:cubicBezTo>
                <a:cubicBezTo>
                  <a:pt x="2876829" y="1308979"/>
                  <a:pt x="2850266" y="1402361"/>
                  <a:pt x="2825144" y="1452398"/>
                </a:cubicBezTo>
                <a:cubicBezTo>
                  <a:pt x="2824311" y="1445293"/>
                  <a:pt x="2819985" y="1439075"/>
                  <a:pt x="2813613" y="1435822"/>
                </a:cubicBezTo>
                <a:cubicBezTo>
                  <a:pt x="2789111" y="1421099"/>
                  <a:pt x="2837087" y="1373328"/>
                  <a:pt x="2812584" y="1342338"/>
                </a:cubicBezTo>
                <a:cubicBezTo>
                  <a:pt x="2788492" y="1393816"/>
                  <a:pt x="2776549" y="1477313"/>
                  <a:pt x="2729086" y="1381461"/>
                </a:cubicBezTo>
                <a:cubicBezTo>
                  <a:pt x="2725380" y="1374459"/>
                  <a:pt x="2660414" y="1241132"/>
                  <a:pt x="2697067" y="1302905"/>
                </a:cubicBezTo>
                <a:cubicBezTo>
                  <a:pt x="2728367" y="1310215"/>
                  <a:pt x="2727748" y="1388770"/>
                  <a:pt x="2739896" y="1383520"/>
                </a:cubicBezTo>
                <a:lnTo>
                  <a:pt x="2739896" y="1383417"/>
                </a:lnTo>
                <a:cubicBezTo>
                  <a:pt x="2753756" y="1374970"/>
                  <a:pt x="2758328" y="1356999"/>
                  <a:pt x="2750192" y="1342955"/>
                </a:cubicBezTo>
                <a:cubicBezTo>
                  <a:pt x="2778093" y="1318864"/>
                  <a:pt x="2757399" y="1274593"/>
                  <a:pt x="2768313" y="1246074"/>
                </a:cubicBezTo>
                <a:close/>
                <a:moveTo>
                  <a:pt x="2575991" y="1285402"/>
                </a:moveTo>
                <a:cubicBezTo>
                  <a:pt x="2618614" y="1306921"/>
                  <a:pt x="2612642" y="1323909"/>
                  <a:pt x="2604304" y="1347176"/>
                </a:cubicBezTo>
                <a:cubicBezTo>
                  <a:pt x="2598126" y="1364884"/>
                  <a:pt x="2600597" y="1430674"/>
                  <a:pt x="2601937" y="1448794"/>
                </a:cubicBezTo>
                <a:cubicBezTo>
                  <a:pt x="2601937" y="1451883"/>
                  <a:pt x="2602451" y="1455590"/>
                  <a:pt x="2602657" y="1458266"/>
                </a:cubicBezTo>
                <a:lnTo>
                  <a:pt x="2600906" y="1457133"/>
                </a:lnTo>
                <a:cubicBezTo>
                  <a:pt x="2595450" y="1452089"/>
                  <a:pt x="2594832" y="1436542"/>
                  <a:pt x="2594317" y="1423466"/>
                </a:cubicBezTo>
                <a:cubicBezTo>
                  <a:pt x="2595276" y="1411387"/>
                  <a:pt x="2593002" y="1399270"/>
                  <a:pt x="2587728" y="1388358"/>
                </a:cubicBezTo>
                <a:lnTo>
                  <a:pt x="2585257" y="1384961"/>
                </a:lnTo>
                <a:lnTo>
                  <a:pt x="2581346" y="1386506"/>
                </a:lnTo>
                <a:cubicBezTo>
                  <a:pt x="2564460" y="1392889"/>
                  <a:pt x="2566828" y="1407097"/>
                  <a:pt x="2568373" y="1416672"/>
                </a:cubicBezTo>
                <a:cubicBezTo>
                  <a:pt x="2569917" y="1426246"/>
                  <a:pt x="2570945" y="1432424"/>
                  <a:pt x="2558077" y="1434586"/>
                </a:cubicBezTo>
                <a:lnTo>
                  <a:pt x="2554782" y="1436440"/>
                </a:lnTo>
                <a:cubicBezTo>
                  <a:pt x="2553546" y="1435513"/>
                  <a:pt x="2544487" y="1423879"/>
                  <a:pt x="2544487" y="1423879"/>
                </a:cubicBezTo>
                <a:cubicBezTo>
                  <a:pt x="2544487" y="1423879"/>
                  <a:pt x="2556944" y="1432424"/>
                  <a:pt x="2557768" y="1432116"/>
                </a:cubicBezTo>
                <a:lnTo>
                  <a:pt x="2557768" y="1432012"/>
                </a:lnTo>
                <a:cubicBezTo>
                  <a:pt x="2564356" y="1429747"/>
                  <a:pt x="2563430" y="1423879"/>
                  <a:pt x="2557767" y="1390830"/>
                </a:cubicBezTo>
                <a:cubicBezTo>
                  <a:pt x="2557174" y="1379740"/>
                  <a:pt x="2557450" y="1368621"/>
                  <a:pt x="2558591" y="1357574"/>
                </a:cubicBezTo>
                <a:cubicBezTo>
                  <a:pt x="2563430" y="1341205"/>
                  <a:pt x="2569608" y="1320819"/>
                  <a:pt x="2562607" y="1308362"/>
                </a:cubicBezTo>
                <a:cubicBezTo>
                  <a:pt x="2560959" y="1305479"/>
                  <a:pt x="2571770" y="1292198"/>
                  <a:pt x="2573932" y="1288388"/>
                </a:cubicBezTo>
                <a:cubicBezTo>
                  <a:pt x="2574552" y="1287349"/>
                  <a:pt x="2575240" y="1286352"/>
                  <a:pt x="2575991" y="1285402"/>
                </a:cubicBezTo>
                <a:close/>
                <a:moveTo>
                  <a:pt x="2241795" y="1342749"/>
                </a:moveTo>
                <a:cubicBezTo>
                  <a:pt x="2287405" y="1413377"/>
                  <a:pt x="2332809" y="1491829"/>
                  <a:pt x="2375638" y="1566782"/>
                </a:cubicBezTo>
                <a:cubicBezTo>
                  <a:pt x="2321276" y="1498414"/>
                  <a:pt x="2276267" y="1423108"/>
                  <a:pt x="2241795" y="1342852"/>
                </a:cubicBezTo>
                <a:close/>
                <a:moveTo>
                  <a:pt x="2805776" y="1148029"/>
                </a:moveTo>
                <a:cubicBezTo>
                  <a:pt x="2807314" y="1147647"/>
                  <a:pt x="2807926" y="1147956"/>
                  <a:pt x="2807952" y="1147956"/>
                </a:cubicBezTo>
                <a:lnTo>
                  <a:pt x="2807952" y="1147853"/>
                </a:lnTo>
                <a:cubicBezTo>
                  <a:pt x="2838838" y="1169782"/>
                  <a:pt x="2746795" y="1270371"/>
                  <a:pt x="2757709" y="1197067"/>
                </a:cubicBezTo>
                <a:cubicBezTo>
                  <a:pt x="2788208" y="1156528"/>
                  <a:pt x="2801163" y="1149172"/>
                  <a:pt x="2805776" y="1148029"/>
                </a:cubicBezTo>
                <a:close/>
                <a:moveTo>
                  <a:pt x="1665749" y="1414840"/>
                </a:moveTo>
                <a:cubicBezTo>
                  <a:pt x="1670517" y="1413011"/>
                  <a:pt x="1669204" y="1480634"/>
                  <a:pt x="1669976" y="1494919"/>
                </a:cubicBezTo>
                <a:cubicBezTo>
                  <a:pt x="1670366" y="1512182"/>
                  <a:pt x="1673853" y="1529234"/>
                  <a:pt x="1680272" y="1545264"/>
                </a:cubicBezTo>
                <a:cubicBezTo>
                  <a:pt x="1668433" y="1552472"/>
                  <a:pt x="1654224" y="1557928"/>
                  <a:pt x="1645988" y="1549074"/>
                </a:cubicBezTo>
                <a:cubicBezTo>
                  <a:pt x="1630338" y="1532909"/>
                  <a:pt x="1645576" y="1527041"/>
                  <a:pt x="1658652" y="1444471"/>
                </a:cubicBezTo>
                <a:lnTo>
                  <a:pt x="1658652" y="1444367"/>
                </a:lnTo>
                <a:cubicBezTo>
                  <a:pt x="1661895" y="1423776"/>
                  <a:pt x="1664160" y="1415449"/>
                  <a:pt x="1665749" y="1414840"/>
                </a:cubicBezTo>
                <a:close/>
                <a:moveTo>
                  <a:pt x="2598950" y="1100802"/>
                </a:moveTo>
                <a:cubicBezTo>
                  <a:pt x="2609245" y="1106053"/>
                  <a:pt x="2616144" y="1123453"/>
                  <a:pt x="2624071" y="1146103"/>
                </a:cubicBezTo>
                <a:cubicBezTo>
                  <a:pt x="2626749" y="1153927"/>
                  <a:pt x="2629425" y="1161547"/>
                  <a:pt x="2632823" y="1169165"/>
                </a:cubicBezTo>
                <a:cubicBezTo>
                  <a:pt x="2639309" y="1180078"/>
                  <a:pt x="2648780" y="1193463"/>
                  <a:pt x="2655988" y="1194903"/>
                </a:cubicBezTo>
                <a:cubicBezTo>
                  <a:pt x="2659371" y="1196175"/>
                  <a:pt x="2663145" y="1195873"/>
                  <a:pt x="2666284" y="1194080"/>
                </a:cubicBezTo>
                <a:cubicBezTo>
                  <a:pt x="2676579" y="1188418"/>
                  <a:pt x="2683683" y="1166694"/>
                  <a:pt x="2687492" y="1151148"/>
                </a:cubicBezTo>
                <a:cubicBezTo>
                  <a:pt x="2715291" y="1176269"/>
                  <a:pt x="2719718" y="1207774"/>
                  <a:pt x="2716835" y="1245455"/>
                </a:cubicBezTo>
                <a:cubicBezTo>
                  <a:pt x="2714539" y="1241125"/>
                  <a:pt x="2711887" y="1236993"/>
                  <a:pt x="2708907" y="1233101"/>
                </a:cubicBezTo>
                <a:cubicBezTo>
                  <a:pt x="2706203" y="1229514"/>
                  <a:pt x="2701103" y="1228800"/>
                  <a:pt x="2697517" y="1231504"/>
                </a:cubicBezTo>
                <a:cubicBezTo>
                  <a:pt x="2695378" y="1233117"/>
                  <a:pt x="2694171" y="1235677"/>
                  <a:pt x="2694287" y="1238352"/>
                </a:cubicBezTo>
                <a:cubicBezTo>
                  <a:pt x="2695373" y="1245412"/>
                  <a:pt x="2692234" y="1252457"/>
                  <a:pt x="2686256" y="1256370"/>
                </a:cubicBezTo>
                <a:cubicBezTo>
                  <a:pt x="2680541" y="1258908"/>
                  <a:pt x="2673880" y="1257991"/>
                  <a:pt x="2669063" y="1254001"/>
                </a:cubicBezTo>
                <a:cubicBezTo>
                  <a:pt x="2665472" y="1251303"/>
                  <a:pt x="2660372" y="1252027"/>
                  <a:pt x="2657674" y="1255618"/>
                </a:cubicBezTo>
                <a:cubicBezTo>
                  <a:pt x="2655979" y="1257874"/>
                  <a:pt x="2655575" y="1260847"/>
                  <a:pt x="2656605" y="1263473"/>
                </a:cubicBezTo>
                <a:cubicBezTo>
                  <a:pt x="2657119" y="1264811"/>
                  <a:pt x="2657429" y="1265738"/>
                  <a:pt x="2657635" y="1266459"/>
                </a:cubicBezTo>
                <a:cubicBezTo>
                  <a:pt x="2656741" y="1267026"/>
                  <a:pt x="2655997" y="1267803"/>
                  <a:pt x="2655473" y="1268724"/>
                </a:cubicBezTo>
                <a:cubicBezTo>
                  <a:pt x="2640132" y="1292198"/>
                  <a:pt x="2631484" y="1294669"/>
                  <a:pt x="2629322" y="1293536"/>
                </a:cubicBezTo>
                <a:cubicBezTo>
                  <a:pt x="2619748" y="1288697"/>
                  <a:pt x="2616041" y="1242675"/>
                  <a:pt x="2628704" y="1210142"/>
                </a:cubicBezTo>
                <a:cubicBezTo>
                  <a:pt x="2630164" y="1206107"/>
                  <a:pt x="2628283" y="1201628"/>
                  <a:pt x="2624381" y="1199846"/>
                </a:cubicBezTo>
                <a:cubicBezTo>
                  <a:pt x="2623336" y="1199403"/>
                  <a:pt x="2622218" y="1199157"/>
                  <a:pt x="2621085" y="1199126"/>
                </a:cubicBezTo>
                <a:cubicBezTo>
                  <a:pt x="2618044" y="1199138"/>
                  <a:pt x="2615264" y="1200846"/>
                  <a:pt x="2613878" y="1203552"/>
                </a:cubicBezTo>
                <a:cubicBezTo>
                  <a:pt x="2609636" y="1210946"/>
                  <a:pt x="2604596" y="1217850"/>
                  <a:pt x="2598847" y="1224143"/>
                </a:cubicBezTo>
                <a:cubicBezTo>
                  <a:pt x="2597303" y="1225997"/>
                  <a:pt x="2595758" y="1227747"/>
                  <a:pt x="2594419" y="1229497"/>
                </a:cubicBezTo>
                <a:cubicBezTo>
                  <a:pt x="2581654" y="1210553"/>
                  <a:pt x="2587007" y="1183784"/>
                  <a:pt x="2592670" y="1155780"/>
                </a:cubicBezTo>
                <a:lnTo>
                  <a:pt x="2592670" y="1155678"/>
                </a:lnTo>
                <a:cubicBezTo>
                  <a:pt x="2597154" y="1137739"/>
                  <a:pt x="2599264" y="1119290"/>
                  <a:pt x="2598950" y="1100802"/>
                </a:cubicBezTo>
                <a:close/>
                <a:moveTo>
                  <a:pt x="2393346" y="1158355"/>
                </a:moveTo>
                <a:cubicBezTo>
                  <a:pt x="2394922" y="1159461"/>
                  <a:pt x="2396777" y="1160103"/>
                  <a:pt x="2398700" y="1160208"/>
                </a:cubicBezTo>
                <a:lnTo>
                  <a:pt x="2423822" y="1172048"/>
                </a:lnTo>
                <a:lnTo>
                  <a:pt x="2467578" y="1259664"/>
                </a:lnTo>
                <a:cubicBezTo>
                  <a:pt x="2467578" y="1259664"/>
                  <a:pt x="2520086" y="1426041"/>
                  <a:pt x="2534191" y="1430364"/>
                </a:cubicBezTo>
                <a:cubicBezTo>
                  <a:pt x="2533881" y="1432630"/>
                  <a:pt x="2533264" y="1434483"/>
                  <a:pt x="2532750" y="1436337"/>
                </a:cubicBezTo>
                <a:lnTo>
                  <a:pt x="2532750" y="1436233"/>
                </a:lnTo>
                <a:cubicBezTo>
                  <a:pt x="2530689" y="1444367"/>
                  <a:pt x="2529867" y="1446529"/>
                  <a:pt x="2524512" y="1445602"/>
                </a:cubicBezTo>
                <a:cubicBezTo>
                  <a:pt x="2514217" y="1423982"/>
                  <a:pt x="2396229" y="1211171"/>
                  <a:pt x="2393346" y="1158355"/>
                </a:cubicBezTo>
                <a:close/>
                <a:moveTo>
                  <a:pt x="2769136" y="957385"/>
                </a:moveTo>
                <a:cubicBezTo>
                  <a:pt x="2812894" y="976122"/>
                  <a:pt x="2801258" y="1052412"/>
                  <a:pt x="2776137" y="1087006"/>
                </a:cubicBezTo>
                <a:cubicBezTo>
                  <a:pt x="2777579" y="1092566"/>
                  <a:pt x="2776137" y="1097301"/>
                  <a:pt x="2767592" y="1099670"/>
                </a:cubicBezTo>
                <a:cubicBezTo>
                  <a:pt x="2766340" y="1100347"/>
                  <a:pt x="2764830" y="1100347"/>
                  <a:pt x="2763577" y="1099670"/>
                </a:cubicBezTo>
                <a:cubicBezTo>
                  <a:pt x="2760592" y="1101728"/>
                  <a:pt x="2772328" y="1117687"/>
                  <a:pt x="2769136" y="1118304"/>
                </a:cubicBezTo>
                <a:cubicBezTo>
                  <a:pt x="2786125" y="1132718"/>
                  <a:pt x="2761518" y="1154751"/>
                  <a:pt x="2744015" y="1168960"/>
                </a:cubicBezTo>
                <a:cubicBezTo>
                  <a:pt x="2754311" y="1137557"/>
                  <a:pt x="2729705" y="983947"/>
                  <a:pt x="2769136" y="957487"/>
                </a:cubicBezTo>
                <a:close/>
                <a:moveTo>
                  <a:pt x="808131" y="1516642"/>
                </a:moveTo>
                <a:cubicBezTo>
                  <a:pt x="822853" y="1510465"/>
                  <a:pt x="1433692" y="1524261"/>
                  <a:pt x="1494745" y="1557825"/>
                </a:cubicBezTo>
                <a:cubicBezTo>
                  <a:pt x="1477242" y="1570076"/>
                  <a:pt x="1419896" y="1570180"/>
                  <a:pt x="1384274" y="1570076"/>
                </a:cubicBezTo>
                <a:cubicBezTo>
                  <a:pt x="1369139" y="1570076"/>
                  <a:pt x="1343606" y="1570694"/>
                  <a:pt x="1343606" y="1570694"/>
                </a:cubicBezTo>
                <a:cubicBezTo>
                  <a:pt x="1298510" y="1567812"/>
                  <a:pt x="1252695" y="1564414"/>
                  <a:pt x="1207395" y="1561119"/>
                </a:cubicBezTo>
                <a:cubicBezTo>
                  <a:pt x="1128531" y="1555250"/>
                  <a:pt x="1054196" y="1549794"/>
                  <a:pt x="985010" y="1546499"/>
                </a:cubicBezTo>
                <a:lnTo>
                  <a:pt x="985009" y="1548558"/>
                </a:lnTo>
                <a:cubicBezTo>
                  <a:pt x="982024" y="1539705"/>
                  <a:pt x="967713" y="1537131"/>
                  <a:pt x="954843" y="1534866"/>
                </a:cubicBezTo>
                <a:close/>
                <a:moveTo>
                  <a:pt x="1627147" y="1234645"/>
                </a:moveTo>
                <a:cubicBezTo>
                  <a:pt x="1657416" y="1300537"/>
                  <a:pt x="1656386" y="1423775"/>
                  <a:pt x="1613763" y="1488638"/>
                </a:cubicBezTo>
                <a:cubicBezTo>
                  <a:pt x="1612115" y="1439734"/>
                  <a:pt x="1621073" y="1286638"/>
                  <a:pt x="1627147" y="1234748"/>
                </a:cubicBezTo>
                <a:close/>
                <a:moveTo>
                  <a:pt x="1735730" y="943844"/>
                </a:moveTo>
                <a:cubicBezTo>
                  <a:pt x="1737774" y="944054"/>
                  <a:pt x="1739662" y="945029"/>
                  <a:pt x="1741017" y="946573"/>
                </a:cubicBezTo>
                <a:cubicBezTo>
                  <a:pt x="1744928" y="951103"/>
                  <a:pt x="1753164" y="960473"/>
                  <a:pt x="1743692" y="1404112"/>
                </a:cubicBezTo>
                <a:lnTo>
                  <a:pt x="1743693" y="1413789"/>
                </a:lnTo>
                <a:cubicBezTo>
                  <a:pt x="1745444" y="1485858"/>
                  <a:pt x="1747194" y="1560193"/>
                  <a:pt x="1745444" y="1582637"/>
                </a:cubicBezTo>
                <a:cubicBezTo>
                  <a:pt x="1745228" y="1585544"/>
                  <a:pt x="1743455" y="1588105"/>
                  <a:pt x="1740810" y="1589329"/>
                </a:cubicBezTo>
                <a:cubicBezTo>
                  <a:pt x="1739718" y="1589856"/>
                  <a:pt x="1738522" y="1590136"/>
                  <a:pt x="1737310" y="1590153"/>
                </a:cubicBezTo>
                <a:cubicBezTo>
                  <a:pt x="1735658" y="1590136"/>
                  <a:pt x="1734047" y="1589635"/>
                  <a:pt x="1732676" y="1588712"/>
                </a:cubicBezTo>
                <a:cubicBezTo>
                  <a:pt x="1659269" y="1538365"/>
                  <a:pt x="1682023" y="1396699"/>
                  <a:pt x="1698702" y="1293330"/>
                </a:cubicBezTo>
                <a:lnTo>
                  <a:pt x="1698701" y="1293227"/>
                </a:lnTo>
                <a:cubicBezTo>
                  <a:pt x="1701070" y="1278401"/>
                  <a:pt x="1711777" y="1141676"/>
                  <a:pt x="1718778" y="1051281"/>
                </a:cubicBezTo>
                <a:cubicBezTo>
                  <a:pt x="1722794" y="998979"/>
                  <a:pt x="1726088" y="957693"/>
                  <a:pt x="1726808" y="951103"/>
                </a:cubicBezTo>
                <a:cubicBezTo>
                  <a:pt x="1727267" y="946635"/>
                  <a:pt x="1731262" y="943385"/>
                  <a:pt x="1735730" y="943844"/>
                </a:cubicBezTo>
                <a:close/>
                <a:moveTo>
                  <a:pt x="1594716" y="939264"/>
                </a:moveTo>
                <a:cubicBezTo>
                  <a:pt x="1617881" y="1113569"/>
                  <a:pt x="1618705" y="1251221"/>
                  <a:pt x="1597290" y="1349956"/>
                </a:cubicBezTo>
                <a:lnTo>
                  <a:pt x="1597290" y="1349853"/>
                </a:lnTo>
                <a:cubicBezTo>
                  <a:pt x="1597805" y="1302184"/>
                  <a:pt x="1595540" y="1250809"/>
                  <a:pt x="1593069" y="1197272"/>
                </a:cubicBezTo>
                <a:cubicBezTo>
                  <a:pt x="1589054" y="1107906"/>
                  <a:pt x="1584935" y="1015760"/>
                  <a:pt x="1594716" y="939264"/>
                </a:cubicBezTo>
                <a:close/>
                <a:moveTo>
                  <a:pt x="1513792" y="661283"/>
                </a:moveTo>
                <a:cubicBezTo>
                  <a:pt x="1517704" y="707510"/>
                  <a:pt x="1523059" y="753119"/>
                  <a:pt x="1529646" y="797597"/>
                </a:cubicBezTo>
                <a:cubicBezTo>
                  <a:pt x="1530256" y="801561"/>
                  <a:pt x="1533667" y="804491"/>
                  <a:pt x="1537678" y="804494"/>
                </a:cubicBezTo>
                <a:cubicBezTo>
                  <a:pt x="1541689" y="804491"/>
                  <a:pt x="1545100" y="801561"/>
                  <a:pt x="1545708" y="797597"/>
                </a:cubicBezTo>
                <a:cubicBezTo>
                  <a:pt x="1546533" y="792036"/>
                  <a:pt x="1547355" y="786374"/>
                  <a:pt x="1548076" y="780609"/>
                </a:cubicBezTo>
                <a:cubicBezTo>
                  <a:pt x="1547562" y="816746"/>
                  <a:pt x="1546533" y="847221"/>
                  <a:pt x="1545502" y="870490"/>
                </a:cubicBezTo>
                <a:lnTo>
                  <a:pt x="1544267" y="870489"/>
                </a:lnTo>
                <a:cubicBezTo>
                  <a:pt x="1531500" y="877182"/>
                  <a:pt x="1528825" y="913215"/>
                  <a:pt x="1533972" y="1008965"/>
                </a:cubicBezTo>
                <a:cubicBezTo>
                  <a:pt x="1531398" y="966753"/>
                  <a:pt x="1529132" y="923718"/>
                  <a:pt x="1526662" y="880167"/>
                </a:cubicBezTo>
                <a:cubicBezTo>
                  <a:pt x="1522750" y="807274"/>
                  <a:pt x="1518734" y="733557"/>
                  <a:pt x="1513792" y="661283"/>
                </a:cubicBezTo>
                <a:close/>
                <a:moveTo>
                  <a:pt x="1135016" y="705451"/>
                </a:moveTo>
                <a:cubicBezTo>
                  <a:pt x="1172919" y="783162"/>
                  <a:pt x="1206601" y="862864"/>
                  <a:pt x="1235914" y="944206"/>
                </a:cubicBezTo>
                <a:cubicBezTo>
                  <a:pt x="1265976" y="1022761"/>
                  <a:pt x="1296760" y="1103376"/>
                  <a:pt x="1332589" y="1174725"/>
                </a:cubicBezTo>
                <a:cubicBezTo>
                  <a:pt x="1265050" y="1052619"/>
                  <a:pt x="1206982" y="915069"/>
                  <a:pt x="1135016" y="705451"/>
                </a:cubicBezTo>
                <a:close/>
                <a:moveTo>
                  <a:pt x="308176" y="823130"/>
                </a:moveTo>
                <a:cubicBezTo>
                  <a:pt x="391055" y="879446"/>
                  <a:pt x="472906" y="942147"/>
                  <a:pt x="552181" y="1003097"/>
                </a:cubicBezTo>
                <a:cubicBezTo>
                  <a:pt x="693540" y="1111715"/>
                  <a:pt x="839636" y="1223835"/>
                  <a:pt x="998702" y="1305788"/>
                </a:cubicBezTo>
                <a:cubicBezTo>
                  <a:pt x="969463" y="1300640"/>
                  <a:pt x="914999" y="1269960"/>
                  <a:pt x="836443" y="1214261"/>
                </a:cubicBezTo>
                <a:lnTo>
                  <a:pt x="827899" y="1208289"/>
                </a:lnTo>
                <a:lnTo>
                  <a:pt x="764786" y="1166076"/>
                </a:lnTo>
                <a:cubicBezTo>
                  <a:pt x="608087" y="1061474"/>
                  <a:pt x="446548" y="953574"/>
                  <a:pt x="308176" y="823130"/>
                </a:cubicBezTo>
                <a:close/>
                <a:moveTo>
                  <a:pt x="1555284" y="71961"/>
                </a:moveTo>
                <a:cubicBezTo>
                  <a:pt x="1557034" y="126013"/>
                  <a:pt x="1557034" y="189846"/>
                  <a:pt x="1557137" y="256252"/>
                </a:cubicBezTo>
                <a:cubicBezTo>
                  <a:pt x="1557136" y="295376"/>
                  <a:pt x="1557137" y="335014"/>
                  <a:pt x="1557754" y="373211"/>
                </a:cubicBezTo>
                <a:cubicBezTo>
                  <a:pt x="1555970" y="345139"/>
                  <a:pt x="1553773" y="317203"/>
                  <a:pt x="1551166" y="289405"/>
                </a:cubicBezTo>
                <a:cubicBezTo>
                  <a:pt x="1550688" y="285181"/>
                  <a:pt x="1547076" y="282015"/>
                  <a:pt x="1542825" y="282095"/>
                </a:cubicBezTo>
                <a:cubicBezTo>
                  <a:pt x="1538531" y="282201"/>
                  <a:pt x="1535060" y="285627"/>
                  <a:pt x="1534898" y="289919"/>
                </a:cubicBezTo>
                <a:cubicBezTo>
                  <a:pt x="1532839" y="347368"/>
                  <a:pt x="1534897" y="412643"/>
                  <a:pt x="1536957" y="481830"/>
                </a:cubicBezTo>
                <a:cubicBezTo>
                  <a:pt x="1539428" y="566459"/>
                  <a:pt x="1542105" y="653458"/>
                  <a:pt x="1536956" y="728925"/>
                </a:cubicBezTo>
                <a:cubicBezTo>
                  <a:pt x="1511321" y="509422"/>
                  <a:pt x="1518117" y="268195"/>
                  <a:pt x="1555284" y="71961"/>
                </a:cubicBezTo>
                <a:close/>
                <a:moveTo>
                  <a:pt x="693540" y="231441"/>
                </a:moveTo>
                <a:cubicBezTo>
                  <a:pt x="691192" y="232894"/>
                  <a:pt x="689784" y="235476"/>
                  <a:pt x="689834" y="238235"/>
                </a:cubicBezTo>
                <a:lnTo>
                  <a:pt x="689834" y="269122"/>
                </a:lnTo>
                <a:cubicBezTo>
                  <a:pt x="689860" y="270334"/>
                  <a:pt x="690141" y="271527"/>
                  <a:pt x="690658" y="272623"/>
                </a:cubicBezTo>
                <a:lnTo>
                  <a:pt x="721338" y="333469"/>
                </a:lnTo>
                <a:cubicBezTo>
                  <a:pt x="786303" y="579638"/>
                  <a:pt x="896363" y="774328"/>
                  <a:pt x="1034016" y="1003303"/>
                </a:cubicBezTo>
                <a:lnTo>
                  <a:pt x="1051313" y="1031924"/>
                </a:lnTo>
                <a:lnTo>
                  <a:pt x="1053268" y="1034190"/>
                </a:lnTo>
                <a:cubicBezTo>
                  <a:pt x="1094451" y="1070224"/>
                  <a:pt x="1128529" y="1114908"/>
                  <a:pt x="1161578" y="1158458"/>
                </a:cubicBezTo>
                <a:cubicBezTo>
                  <a:pt x="1162505" y="1159694"/>
                  <a:pt x="1254239" y="1279740"/>
                  <a:pt x="1270609" y="1279740"/>
                </a:cubicBezTo>
                <a:cubicBezTo>
                  <a:pt x="1274286" y="1279806"/>
                  <a:pt x="1277527" y="1277334"/>
                  <a:pt x="1278434" y="1273769"/>
                </a:cubicBezTo>
                <a:lnTo>
                  <a:pt x="1281831" y="1261620"/>
                </a:lnTo>
                <a:cubicBezTo>
                  <a:pt x="1282343" y="1260048"/>
                  <a:pt x="1282343" y="1258353"/>
                  <a:pt x="1281831" y="1256781"/>
                </a:cubicBezTo>
                <a:cubicBezTo>
                  <a:pt x="1260949" y="1216925"/>
                  <a:pt x="1236846" y="1178843"/>
                  <a:pt x="1209762" y="1142912"/>
                </a:cubicBezTo>
                <a:cubicBezTo>
                  <a:pt x="1194801" y="1125925"/>
                  <a:pt x="1181299" y="1107706"/>
                  <a:pt x="1169403" y="1088448"/>
                </a:cubicBezTo>
                <a:cubicBezTo>
                  <a:pt x="1077978" y="971799"/>
                  <a:pt x="1004673" y="845471"/>
                  <a:pt x="926530" y="711629"/>
                </a:cubicBezTo>
                <a:cubicBezTo>
                  <a:pt x="915411" y="692684"/>
                  <a:pt x="904394" y="673534"/>
                  <a:pt x="893173" y="654487"/>
                </a:cubicBezTo>
                <a:cubicBezTo>
                  <a:pt x="846327" y="574491"/>
                  <a:pt x="804012" y="463915"/>
                  <a:pt x="769625" y="374961"/>
                </a:cubicBezTo>
                <a:cubicBezTo>
                  <a:pt x="733076" y="279521"/>
                  <a:pt x="716293" y="237103"/>
                  <a:pt x="701262" y="230822"/>
                </a:cubicBezTo>
                <a:cubicBezTo>
                  <a:pt x="698756" y="229671"/>
                  <a:pt x="695832" y="229906"/>
                  <a:pt x="693540" y="231441"/>
                </a:cubicBezTo>
                <a:close/>
                <a:moveTo>
                  <a:pt x="233327" y="166165"/>
                </a:moveTo>
                <a:cubicBezTo>
                  <a:pt x="229505" y="168022"/>
                  <a:pt x="227754" y="172508"/>
                  <a:pt x="229311" y="176461"/>
                </a:cubicBezTo>
                <a:cubicBezTo>
                  <a:pt x="343387" y="500155"/>
                  <a:pt x="595835" y="775975"/>
                  <a:pt x="840047" y="1042735"/>
                </a:cubicBezTo>
                <a:lnTo>
                  <a:pt x="870934" y="1075886"/>
                </a:lnTo>
                <a:cubicBezTo>
                  <a:pt x="696938" y="917746"/>
                  <a:pt x="548475" y="720482"/>
                  <a:pt x="404130" y="528880"/>
                </a:cubicBezTo>
                <a:cubicBezTo>
                  <a:pt x="348122" y="454547"/>
                  <a:pt x="290261" y="377741"/>
                  <a:pt x="232503" y="305466"/>
                </a:cubicBezTo>
                <a:cubicBezTo>
                  <a:pt x="229669" y="301980"/>
                  <a:pt x="224546" y="301452"/>
                  <a:pt x="221060" y="304286"/>
                </a:cubicBezTo>
                <a:cubicBezTo>
                  <a:pt x="218176" y="306631"/>
                  <a:pt x="217248" y="310636"/>
                  <a:pt x="218809" y="314011"/>
                </a:cubicBezTo>
                <a:cubicBezTo>
                  <a:pt x="398880" y="697420"/>
                  <a:pt x="707337" y="1058591"/>
                  <a:pt x="1074890" y="1319481"/>
                </a:cubicBezTo>
                <a:cubicBezTo>
                  <a:pt x="711661" y="1122115"/>
                  <a:pt x="428017" y="767636"/>
                  <a:pt x="196160" y="477814"/>
                </a:cubicBezTo>
                <a:cubicBezTo>
                  <a:pt x="156932" y="428807"/>
                  <a:pt x="119972" y="382580"/>
                  <a:pt x="83525" y="338103"/>
                </a:cubicBezTo>
                <a:cubicBezTo>
                  <a:pt x="81408" y="335536"/>
                  <a:pt x="77942" y="334517"/>
                  <a:pt x="74774" y="335529"/>
                </a:cubicBezTo>
                <a:cubicBezTo>
                  <a:pt x="69818" y="336993"/>
                  <a:pt x="65942" y="340869"/>
                  <a:pt x="64478" y="345825"/>
                </a:cubicBezTo>
                <a:cubicBezTo>
                  <a:pt x="51712" y="387315"/>
                  <a:pt x="211912" y="580359"/>
                  <a:pt x="438415" y="848456"/>
                </a:cubicBezTo>
                <a:cubicBezTo>
                  <a:pt x="467860" y="883359"/>
                  <a:pt x="496380" y="916922"/>
                  <a:pt x="521913" y="947501"/>
                </a:cubicBezTo>
                <a:cubicBezTo>
                  <a:pt x="461168" y="901479"/>
                  <a:pt x="401454" y="851648"/>
                  <a:pt x="343387" y="803362"/>
                </a:cubicBezTo>
                <a:cubicBezTo>
                  <a:pt x="252271" y="727071"/>
                  <a:pt x="158065" y="648310"/>
                  <a:pt x="59331" y="584477"/>
                </a:cubicBezTo>
                <a:cubicBezTo>
                  <a:pt x="56009" y="582371"/>
                  <a:pt x="51650" y="582982"/>
                  <a:pt x="49035" y="585918"/>
                </a:cubicBezTo>
                <a:cubicBezTo>
                  <a:pt x="46586" y="588914"/>
                  <a:pt x="46586" y="593219"/>
                  <a:pt x="49035" y="596214"/>
                </a:cubicBezTo>
                <a:cubicBezTo>
                  <a:pt x="440989" y="1043352"/>
                  <a:pt x="985936" y="1406685"/>
                  <a:pt x="1343606" y="1459811"/>
                </a:cubicBezTo>
                <a:cubicBezTo>
                  <a:pt x="1349062" y="1461355"/>
                  <a:pt x="1352047" y="1465165"/>
                  <a:pt x="1356784" y="1471856"/>
                </a:cubicBezTo>
                <a:lnTo>
                  <a:pt x="1358329" y="1474018"/>
                </a:lnTo>
                <a:cubicBezTo>
                  <a:pt x="1204717" y="1448177"/>
                  <a:pt x="824398" y="1357781"/>
                  <a:pt x="39151" y="853089"/>
                </a:cubicBezTo>
                <a:lnTo>
                  <a:pt x="14853" y="837544"/>
                </a:lnTo>
                <a:cubicBezTo>
                  <a:pt x="12160" y="835796"/>
                  <a:pt x="8692" y="835796"/>
                  <a:pt x="5999" y="837544"/>
                </a:cubicBezTo>
                <a:cubicBezTo>
                  <a:pt x="1505" y="840490"/>
                  <a:pt x="-771" y="845855"/>
                  <a:pt x="234" y="851134"/>
                </a:cubicBezTo>
                <a:cubicBezTo>
                  <a:pt x="10530" y="919908"/>
                  <a:pt x="765404" y="1347176"/>
                  <a:pt x="1236428" y="1489462"/>
                </a:cubicBezTo>
                <a:cubicBezTo>
                  <a:pt x="993966" y="1507376"/>
                  <a:pt x="759741" y="1444779"/>
                  <a:pt x="532826" y="1384035"/>
                </a:cubicBezTo>
                <a:cubicBezTo>
                  <a:pt x="484333" y="1371062"/>
                  <a:pt x="434193" y="1357678"/>
                  <a:pt x="384878" y="1345323"/>
                </a:cubicBezTo>
                <a:cubicBezTo>
                  <a:pt x="382071" y="1344618"/>
                  <a:pt x="379101" y="1345440"/>
                  <a:pt x="377054" y="1347485"/>
                </a:cubicBezTo>
                <a:cubicBezTo>
                  <a:pt x="375062" y="1349564"/>
                  <a:pt x="374284" y="1352521"/>
                  <a:pt x="374994" y="1355310"/>
                </a:cubicBezTo>
                <a:cubicBezTo>
                  <a:pt x="382819" y="1385270"/>
                  <a:pt x="481760" y="1418114"/>
                  <a:pt x="631766" y="1464753"/>
                </a:cubicBezTo>
                <a:cubicBezTo>
                  <a:pt x="696011" y="1484726"/>
                  <a:pt x="756653" y="1503567"/>
                  <a:pt x="771685" y="1514171"/>
                </a:cubicBezTo>
                <a:cubicBezTo>
                  <a:pt x="775349" y="1515773"/>
                  <a:pt x="778805" y="1517813"/>
                  <a:pt x="781979" y="1520246"/>
                </a:cubicBezTo>
                <a:cubicBezTo>
                  <a:pt x="756344" y="1535175"/>
                  <a:pt x="574935" y="1534351"/>
                  <a:pt x="453446" y="1533733"/>
                </a:cubicBezTo>
                <a:cubicBezTo>
                  <a:pt x="256800" y="1532909"/>
                  <a:pt x="206352" y="1534453"/>
                  <a:pt x="198527" y="1547941"/>
                </a:cubicBezTo>
                <a:cubicBezTo>
                  <a:pt x="196688" y="1551127"/>
                  <a:pt x="196689" y="1555052"/>
                  <a:pt x="198527" y="1558237"/>
                </a:cubicBezTo>
                <a:cubicBezTo>
                  <a:pt x="199846" y="1560609"/>
                  <a:pt x="202302" y="1562129"/>
                  <a:pt x="205014" y="1562253"/>
                </a:cubicBezTo>
                <a:cubicBezTo>
                  <a:pt x="516353" y="1580371"/>
                  <a:pt x="749960" y="1579240"/>
                  <a:pt x="937752" y="1578313"/>
                </a:cubicBezTo>
                <a:cubicBezTo>
                  <a:pt x="1076023" y="1577695"/>
                  <a:pt x="1189481" y="1577181"/>
                  <a:pt x="1291510" y="1584490"/>
                </a:cubicBezTo>
                <a:lnTo>
                  <a:pt x="1281214" y="1586344"/>
                </a:lnTo>
                <a:cubicBezTo>
                  <a:pt x="1245591" y="1593035"/>
                  <a:pt x="1209144" y="1600037"/>
                  <a:pt x="1190510" y="1609611"/>
                </a:cubicBezTo>
                <a:cubicBezTo>
                  <a:pt x="1188198" y="1610830"/>
                  <a:pt x="1186624" y="1613095"/>
                  <a:pt x="1186288" y="1615686"/>
                </a:cubicBezTo>
                <a:cubicBezTo>
                  <a:pt x="986759" y="1627938"/>
                  <a:pt x="757580" y="1628967"/>
                  <a:pt x="645357" y="1592933"/>
                </a:cubicBezTo>
                <a:cubicBezTo>
                  <a:pt x="641069" y="1591596"/>
                  <a:pt x="636508" y="1593989"/>
                  <a:pt x="635171" y="1598277"/>
                </a:cubicBezTo>
                <a:cubicBezTo>
                  <a:pt x="634176" y="1601469"/>
                  <a:pt x="635235" y="1604944"/>
                  <a:pt x="637841" y="1607038"/>
                </a:cubicBezTo>
                <a:cubicBezTo>
                  <a:pt x="776831" y="1717818"/>
                  <a:pt x="1004572" y="1689402"/>
                  <a:pt x="1208630" y="1660679"/>
                </a:cubicBezTo>
                <a:cubicBezTo>
                  <a:pt x="879994" y="1732748"/>
                  <a:pt x="477641" y="1770018"/>
                  <a:pt x="296336" y="1765693"/>
                </a:cubicBezTo>
                <a:cubicBezTo>
                  <a:pt x="293151" y="1765676"/>
                  <a:pt x="290235" y="1767474"/>
                  <a:pt x="288821" y="1770326"/>
                </a:cubicBezTo>
                <a:cubicBezTo>
                  <a:pt x="285701" y="1776112"/>
                  <a:pt x="286223" y="1783182"/>
                  <a:pt x="290158" y="1788447"/>
                </a:cubicBezTo>
                <a:cubicBezTo>
                  <a:pt x="323516" y="1833232"/>
                  <a:pt x="703631" y="1785769"/>
                  <a:pt x="1306130" y="1694756"/>
                </a:cubicBezTo>
                <a:cubicBezTo>
                  <a:pt x="1369447" y="1685284"/>
                  <a:pt x="1424221" y="1676945"/>
                  <a:pt x="1464991" y="1671179"/>
                </a:cubicBezTo>
                <a:cubicBezTo>
                  <a:pt x="1354519" y="1718540"/>
                  <a:pt x="1221911" y="1765693"/>
                  <a:pt x="1082612" y="1815318"/>
                </a:cubicBezTo>
                <a:cubicBezTo>
                  <a:pt x="798453" y="1916318"/>
                  <a:pt x="476406" y="2030805"/>
                  <a:pt x="197189" y="2194712"/>
                </a:cubicBezTo>
                <a:cubicBezTo>
                  <a:pt x="193639" y="2196811"/>
                  <a:pt x="192223" y="2201237"/>
                  <a:pt x="193894" y="2205007"/>
                </a:cubicBezTo>
                <a:cubicBezTo>
                  <a:pt x="195519" y="2209070"/>
                  <a:pt x="200097" y="2211084"/>
                  <a:pt x="204190" y="2209537"/>
                </a:cubicBezTo>
                <a:cubicBezTo>
                  <a:pt x="489482" y="2122334"/>
                  <a:pt x="762727" y="2008052"/>
                  <a:pt x="1027016" y="1897683"/>
                </a:cubicBezTo>
                <a:cubicBezTo>
                  <a:pt x="1152312" y="1845279"/>
                  <a:pt x="1281111" y="1791432"/>
                  <a:pt x="1411557" y="1740263"/>
                </a:cubicBezTo>
                <a:cubicBezTo>
                  <a:pt x="1287391" y="1812332"/>
                  <a:pt x="1135428" y="1885123"/>
                  <a:pt x="987687" y="1956472"/>
                </a:cubicBezTo>
                <a:cubicBezTo>
                  <a:pt x="792070" y="2050264"/>
                  <a:pt x="590482" y="2147249"/>
                  <a:pt x="450254" y="2242483"/>
                </a:cubicBezTo>
                <a:cubicBezTo>
                  <a:pt x="446551" y="2245023"/>
                  <a:pt x="445607" y="2250086"/>
                  <a:pt x="448146" y="2253790"/>
                </a:cubicBezTo>
                <a:cubicBezTo>
                  <a:pt x="450050" y="2256567"/>
                  <a:pt x="453467" y="2257883"/>
                  <a:pt x="456741" y="2257104"/>
                </a:cubicBezTo>
                <a:cubicBezTo>
                  <a:pt x="588731" y="2223951"/>
                  <a:pt x="755932" y="2127379"/>
                  <a:pt x="932605" y="2025349"/>
                </a:cubicBezTo>
                <a:cubicBezTo>
                  <a:pt x="1185054" y="1879563"/>
                  <a:pt x="1534897" y="1721834"/>
                  <a:pt x="1600482" y="1713804"/>
                </a:cubicBezTo>
                <a:cubicBezTo>
                  <a:pt x="1601098" y="1713804"/>
                  <a:pt x="1695407" y="1724100"/>
                  <a:pt x="1695921" y="1723584"/>
                </a:cubicBezTo>
                <a:cubicBezTo>
                  <a:pt x="1716513" y="1727600"/>
                  <a:pt x="1906055" y="1767237"/>
                  <a:pt x="1929426" y="1782887"/>
                </a:cubicBezTo>
                <a:cubicBezTo>
                  <a:pt x="1932927" y="1793182"/>
                  <a:pt x="1957636" y="1852589"/>
                  <a:pt x="1961960" y="1860001"/>
                </a:cubicBezTo>
                <a:cubicBezTo>
                  <a:pt x="1971741" y="1876268"/>
                  <a:pt x="1991612" y="1909626"/>
                  <a:pt x="2053901" y="2064163"/>
                </a:cubicBezTo>
                <a:cubicBezTo>
                  <a:pt x="2001495" y="2048926"/>
                  <a:pt x="1950944" y="2021540"/>
                  <a:pt x="1902658" y="1994873"/>
                </a:cubicBezTo>
                <a:cubicBezTo>
                  <a:pt x="1836251" y="1958531"/>
                  <a:pt x="1767579" y="1920950"/>
                  <a:pt x="1691700" y="1913127"/>
                </a:cubicBezTo>
                <a:cubicBezTo>
                  <a:pt x="1687235" y="1912635"/>
                  <a:pt x="1683217" y="1915856"/>
                  <a:pt x="1682726" y="1920321"/>
                </a:cubicBezTo>
                <a:cubicBezTo>
                  <a:pt x="1682416" y="1923136"/>
                  <a:pt x="1683592" y="1925910"/>
                  <a:pt x="1685832" y="1927644"/>
                </a:cubicBezTo>
                <a:cubicBezTo>
                  <a:pt x="1790375" y="2006216"/>
                  <a:pt x="1909724" y="2062844"/>
                  <a:pt x="2036707" y="2094124"/>
                </a:cubicBezTo>
                <a:cubicBezTo>
                  <a:pt x="1750591" y="2148382"/>
                  <a:pt x="1285127" y="2226010"/>
                  <a:pt x="1211101" y="2345543"/>
                </a:cubicBezTo>
                <a:cubicBezTo>
                  <a:pt x="1209263" y="2348559"/>
                  <a:pt x="1209553" y="2352410"/>
                  <a:pt x="1211822" y="2355118"/>
                </a:cubicBezTo>
                <a:cubicBezTo>
                  <a:pt x="1214148" y="2357784"/>
                  <a:pt x="1217903" y="2358691"/>
                  <a:pt x="1221191" y="2357382"/>
                </a:cubicBezTo>
                <a:cubicBezTo>
                  <a:pt x="1518117" y="2233835"/>
                  <a:pt x="1811438" y="2157545"/>
                  <a:pt x="2035059" y="2144675"/>
                </a:cubicBezTo>
                <a:cubicBezTo>
                  <a:pt x="1806187" y="2247632"/>
                  <a:pt x="1526661" y="2446852"/>
                  <a:pt x="1368521" y="2622289"/>
                </a:cubicBezTo>
                <a:cubicBezTo>
                  <a:pt x="1366584" y="2624440"/>
                  <a:pt x="1365921" y="2627450"/>
                  <a:pt x="1366771" y="2630216"/>
                </a:cubicBezTo>
                <a:cubicBezTo>
                  <a:pt x="1367615" y="2632951"/>
                  <a:pt x="1369850" y="2635030"/>
                  <a:pt x="1372639" y="2635673"/>
                </a:cubicBezTo>
                <a:cubicBezTo>
                  <a:pt x="1403526" y="2643189"/>
                  <a:pt x="1503805" y="2549808"/>
                  <a:pt x="1693862" y="2410611"/>
                </a:cubicBezTo>
                <a:cubicBezTo>
                  <a:pt x="1833677" y="2308272"/>
                  <a:pt x="2085096" y="2145911"/>
                  <a:pt x="2110731" y="2164443"/>
                </a:cubicBezTo>
                <a:cubicBezTo>
                  <a:pt x="2111485" y="2165931"/>
                  <a:pt x="2111485" y="2167690"/>
                  <a:pt x="2110731" y="2169178"/>
                </a:cubicBezTo>
                <a:cubicBezTo>
                  <a:pt x="2106717" y="2179474"/>
                  <a:pt x="2077478" y="2187813"/>
                  <a:pt x="2056165" y="2194094"/>
                </a:cubicBezTo>
                <a:cubicBezTo>
                  <a:pt x="2027028" y="2202742"/>
                  <a:pt x="2005717" y="2209022"/>
                  <a:pt x="2006334" y="2223951"/>
                </a:cubicBezTo>
                <a:cubicBezTo>
                  <a:pt x="2004912" y="2229003"/>
                  <a:pt x="2006153" y="2234432"/>
                  <a:pt x="2009628" y="2238365"/>
                </a:cubicBezTo>
                <a:cubicBezTo>
                  <a:pt x="2015497" y="2243925"/>
                  <a:pt x="2023425" y="2241968"/>
                  <a:pt x="2035574" y="2238879"/>
                </a:cubicBezTo>
                <a:cubicBezTo>
                  <a:pt x="2047123" y="2235709"/>
                  <a:pt x="2058947" y="2233640"/>
                  <a:pt x="2070888" y="2232702"/>
                </a:cubicBezTo>
                <a:cubicBezTo>
                  <a:pt x="2070276" y="2237910"/>
                  <a:pt x="2072422" y="2243060"/>
                  <a:pt x="2076550" y="2246292"/>
                </a:cubicBezTo>
                <a:cubicBezTo>
                  <a:pt x="2088288" y="2254838"/>
                  <a:pt x="2108467" y="2243101"/>
                  <a:pt x="2149340" y="2213758"/>
                </a:cubicBezTo>
                <a:cubicBezTo>
                  <a:pt x="2154693" y="2210053"/>
                  <a:pt x="2160460" y="2205830"/>
                  <a:pt x="2163651" y="2203463"/>
                </a:cubicBezTo>
                <a:cubicBezTo>
                  <a:pt x="2173947" y="2208920"/>
                  <a:pt x="2181463" y="2211906"/>
                  <a:pt x="2187125" y="2207170"/>
                </a:cubicBezTo>
                <a:cubicBezTo>
                  <a:pt x="2192788" y="2202433"/>
                  <a:pt x="2190729" y="2194711"/>
                  <a:pt x="2188052" y="2186579"/>
                </a:cubicBezTo>
                <a:cubicBezTo>
                  <a:pt x="2184757" y="2176283"/>
                  <a:pt x="2180227" y="2162898"/>
                  <a:pt x="2188052" y="2153529"/>
                </a:cubicBezTo>
                <a:cubicBezTo>
                  <a:pt x="2195876" y="2144161"/>
                  <a:pt x="2213996" y="2136541"/>
                  <a:pt x="2263210" y="2138600"/>
                </a:cubicBezTo>
                <a:cubicBezTo>
                  <a:pt x="2235823" y="2149514"/>
                  <a:pt x="2218527" y="2161869"/>
                  <a:pt x="2216056" y="2173194"/>
                </a:cubicBezTo>
                <a:cubicBezTo>
                  <a:pt x="2214878" y="2177980"/>
                  <a:pt x="2216610" y="2183014"/>
                  <a:pt x="2220483" y="2186063"/>
                </a:cubicBezTo>
                <a:cubicBezTo>
                  <a:pt x="2230058" y="2194094"/>
                  <a:pt x="2252400" y="2190491"/>
                  <a:pt x="2274227" y="2184211"/>
                </a:cubicBezTo>
                <a:cubicBezTo>
                  <a:pt x="2256002" y="2200684"/>
                  <a:pt x="2256724" y="2203772"/>
                  <a:pt x="2260430" y="2209022"/>
                </a:cubicBezTo>
                <a:cubicBezTo>
                  <a:pt x="2266608" y="2217671"/>
                  <a:pt x="2270726" y="2215200"/>
                  <a:pt x="2340735" y="2173708"/>
                </a:cubicBezTo>
                <a:cubicBezTo>
                  <a:pt x="2396024" y="2140969"/>
                  <a:pt x="2478697" y="2091962"/>
                  <a:pt x="2537382" y="2068076"/>
                </a:cubicBezTo>
                <a:cubicBezTo>
                  <a:pt x="2326220" y="2198006"/>
                  <a:pt x="1867447" y="2495859"/>
                  <a:pt x="1780037" y="2626407"/>
                </a:cubicBezTo>
                <a:cubicBezTo>
                  <a:pt x="1777885" y="2629630"/>
                  <a:pt x="1778271" y="2633916"/>
                  <a:pt x="1780964" y="2636703"/>
                </a:cubicBezTo>
                <a:cubicBezTo>
                  <a:pt x="1783742" y="2639390"/>
                  <a:pt x="1788003" y="2639817"/>
                  <a:pt x="1791259" y="2637732"/>
                </a:cubicBezTo>
                <a:cubicBezTo>
                  <a:pt x="1874859" y="2582342"/>
                  <a:pt x="1962784" y="2514185"/>
                  <a:pt x="2055958" y="2441189"/>
                </a:cubicBezTo>
                <a:cubicBezTo>
                  <a:pt x="2240457" y="2297050"/>
                  <a:pt x="2431132" y="2148999"/>
                  <a:pt x="2614290" y="2080842"/>
                </a:cubicBezTo>
                <a:cubicBezTo>
                  <a:pt x="2566828" y="2213758"/>
                  <a:pt x="2268976" y="2435732"/>
                  <a:pt x="2123087" y="2544145"/>
                </a:cubicBezTo>
                <a:cubicBezTo>
                  <a:pt x="2074183" y="2580591"/>
                  <a:pt x="2041854" y="2604683"/>
                  <a:pt x="2031662" y="2615287"/>
                </a:cubicBezTo>
                <a:cubicBezTo>
                  <a:pt x="2029471" y="2617556"/>
                  <a:pt x="2028789" y="2620886"/>
                  <a:pt x="2029911" y="2623833"/>
                </a:cubicBezTo>
                <a:cubicBezTo>
                  <a:pt x="2031050" y="2626805"/>
                  <a:pt x="2033836" y="2628824"/>
                  <a:pt x="2037015" y="2628981"/>
                </a:cubicBezTo>
                <a:lnTo>
                  <a:pt x="2038148" y="2628981"/>
                </a:lnTo>
                <a:cubicBezTo>
                  <a:pt x="2039077" y="2630122"/>
                  <a:pt x="2040281" y="2631009"/>
                  <a:pt x="2041649" y="2631555"/>
                </a:cubicBezTo>
                <a:cubicBezTo>
                  <a:pt x="2043687" y="2632425"/>
                  <a:pt x="2045992" y="2632425"/>
                  <a:pt x="2048031" y="2631555"/>
                </a:cubicBezTo>
                <a:cubicBezTo>
                  <a:pt x="2198657" y="2562573"/>
                  <a:pt x="2293376" y="2479180"/>
                  <a:pt x="2362460" y="2418332"/>
                </a:cubicBezTo>
                <a:cubicBezTo>
                  <a:pt x="2387169" y="2396609"/>
                  <a:pt x="2408069" y="2378180"/>
                  <a:pt x="2426705" y="2364692"/>
                </a:cubicBezTo>
                <a:cubicBezTo>
                  <a:pt x="2392625" y="2459412"/>
                  <a:pt x="2307687" y="2628157"/>
                  <a:pt x="2277418" y="2678914"/>
                </a:cubicBezTo>
                <a:cubicBezTo>
                  <a:pt x="2275274" y="2682862"/>
                  <a:pt x="2276737" y="2687801"/>
                  <a:pt x="2280684" y="2689944"/>
                </a:cubicBezTo>
                <a:cubicBezTo>
                  <a:pt x="2283528" y="2691488"/>
                  <a:pt x="2287015" y="2691199"/>
                  <a:pt x="2289567" y="2689211"/>
                </a:cubicBezTo>
                <a:cubicBezTo>
                  <a:pt x="2295436" y="2684268"/>
                  <a:pt x="2301407" y="2679429"/>
                  <a:pt x="2307173" y="2674487"/>
                </a:cubicBezTo>
                <a:cubicBezTo>
                  <a:pt x="2246634" y="2738115"/>
                  <a:pt x="2191449" y="2800815"/>
                  <a:pt x="2149238" y="2867325"/>
                </a:cubicBezTo>
                <a:cubicBezTo>
                  <a:pt x="2147150" y="2870631"/>
                  <a:pt x="2147713" y="2874956"/>
                  <a:pt x="2150575" y="2877621"/>
                </a:cubicBezTo>
                <a:cubicBezTo>
                  <a:pt x="2156584" y="2883742"/>
                  <a:pt x="2164982" y="2886905"/>
                  <a:pt x="2173535" y="2886269"/>
                </a:cubicBezTo>
                <a:cubicBezTo>
                  <a:pt x="2196906" y="2884313"/>
                  <a:pt x="2219660" y="2854661"/>
                  <a:pt x="2245605" y="2820273"/>
                </a:cubicBezTo>
                <a:cubicBezTo>
                  <a:pt x="2238740" y="2841895"/>
                  <a:pt x="2231637" y="2864338"/>
                  <a:pt x="2224293" y="2887607"/>
                </a:cubicBezTo>
                <a:cubicBezTo>
                  <a:pt x="2180124" y="3025671"/>
                  <a:pt x="2130088" y="3182164"/>
                  <a:pt x="2117425" y="3348748"/>
                </a:cubicBezTo>
                <a:cubicBezTo>
                  <a:pt x="2117127" y="3352845"/>
                  <a:pt x="2119894" y="3356534"/>
                  <a:pt x="2123910" y="3357396"/>
                </a:cubicBezTo>
                <a:lnTo>
                  <a:pt x="2126897" y="3357396"/>
                </a:lnTo>
                <a:cubicBezTo>
                  <a:pt x="2130398" y="3357399"/>
                  <a:pt x="2133509" y="3355159"/>
                  <a:pt x="2134618" y="3351836"/>
                </a:cubicBezTo>
                <a:cubicBezTo>
                  <a:pt x="2155209" y="3289342"/>
                  <a:pt x="2174770" y="3224170"/>
                  <a:pt x="2193405" y="3161161"/>
                </a:cubicBezTo>
                <a:cubicBezTo>
                  <a:pt x="2268255" y="2908198"/>
                  <a:pt x="2345575" y="2646380"/>
                  <a:pt x="2554885" y="2464972"/>
                </a:cubicBezTo>
                <a:cubicBezTo>
                  <a:pt x="2602554" y="2428525"/>
                  <a:pt x="2650531" y="2337923"/>
                  <a:pt x="2688728" y="2265236"/>
                </a:cubicBezTo>
                <a:lnTo>
                  <a:pt x="2691507" y="2259883"/>
                </a:lnTo>
                <a:cubicBezTo>
                  <a:pt x="2651972" y="2383018"/>
                  <a:pt x="2605642" y="2509243"/>
                  <a:pt x="2591228" y="2523245"/>
                </a:cubicBezTo>
                <a:cubicBezTo>
                  <a:pt x="2586814" y="2523679"/>
                  <a:pt x="2583588" y="2527609"/>
                  <a:pt x="2584022" y="2532023"/>
                </a:cubicBezTo>
                <a:cubicBezTo>
                  <a:pt x="2584298" y="2534820"/>
                  <a:pt x="2586016" y="2537271"/>
                  <a:pt x="2588551" y="2538483"/>
                </a:cubicBezTo>
                <a:cubicBezTo>
                  <a:pt x="2592518" y="2540402"/>
                  <a:pt x="2597146" y="2540402"/>
                  <a:pt x="2601112" y="2538482"/>
                </a:cubicBezTo>
                <a:cubicBezTo>
                  <a:pt x="2605496" y="2536358"/>
                  <a:pt x="2609388" y="2533343"/>
                  <a:pt x="2612540" y="2529629"/>
                </a:cubicBezTo>
                <a:cubicBezTo>
                  <a:pt x="2559415" y="2623833"/>
                  <a:pt x="2494861" y="2723289"/>
                  <a:pt x="2437000" y="2812346"/>
                </a:cubicBezTo>
                <a:cubicBezTo>
                  <a:pt x="2359268" y="2932084"/>
                  <a:pt x="2292140" y="3035349"/>
                  <a:pt x="2267226" y="3100109"/>
                </a:cubicBezTo>
                <a:cubicBezTo>
                  <a:pt x="2265595" y="3104295"/>
                  <a:pt x="2267669" y="3109009"/>
                  <a:pt x="2271855" y="3110639"/>
                </a:cubicBezTo>
                <a:cubicBezTo>
                  <a:pt x="2275390" y="3112015"/>
                  <a:pt x="2279407" y="3110764"/>
                  <a:pt x="2281537" y="3107624"/>
                </a:cubicBezTo>
                <a:cubicBezTo>
                  <a:pt x="2298832" y="3082812"/>
                  <a:pt x="2318910" y="3054705"/>
                  <a:pt x="2340839" y="3024023"/>
                </a:cubicBezTo>
                <a:cubicBezTo>
                  <a:pt x="2503098" y="2797006"/>
                  <a:pt x="2774490" y="2417200"/>
                  <a:pt x="2756781" y="2176591"/>
                </a:cubicBezTo>
                <a:cubicBezTo>
                  <a:pt x="2756820" y="2175906"/>
                  <a:pt x="2756820" y="2175218"/>
                  <a:pt x="2756782" y="2174532"/>
                </a:cubicBezTo>
                <a:cubicBezTo>
                  <a:pt x="2749780" y="2153941"/>
                  <a:pt x="2750501" y="2140453"/>
                  <a:pt x="2759047" y="2132217"/>
                </a:cubicBezTo>
                <a:cubicBezTo>
                  <a:pt x="2804038" y="2088153"/>
                  <a:pt x="3264870" y="2212935"/>
                  <a:pt x="3492712" y="2296948"/>
                </a:cubicBezTo>
                <a:cubicBezTo>
                  <a:pt x="3758648" y="2395065"/>
                  <a:pt x="3795403" y="2399904"/>
                  <a:pt x="3844205" y="2387754"/>
                </a:cubicBezTo>
                <a:cubicBezTo>
                  <a:pt x="3867781" y="2382092"/>
                  <a:pt x="3861398" y="2341424"/>
                  <a:pt x="3845336" y="2302713"/>
                </a:cubicBezTo>
                <a:cubicBezTo>
                  <a:pt x="3844719" y="2300705"/>
                  <a:pt x="3843194" y="2299104"/>
                  <a:pt x="3841218" y="2298388"/>
                </a:cubicBezTo>
                <a:cubicBezTo>
                  <a:pt x="3643646" y="2260810"/>
                  <a:pt x="3614716" y="2253500"/>
                  <a:pt x="3492299" y="2224878"/>
                </a:cubicBezTo>
                <a:cubicBezTo>
                  <a:pt x="3409421" y="2205522"/>
                  <a:pt x="3232748" y="2114921"/>
                  <a:pt x="3181784" y="2090520"/>
                </a:cubicBezTo>
                <a:cubicBezTo>
                  <a:pt x="3176740" y="2081666"/>
                  <a:pt x="3201244" y="2026791"/>
                  <a:pt x="3227086" y="1968620"/>
                </a:cubicBezTo>
                <a:cubicBezTo>
                  <a:pt x="3319128" y="1762193"/>
                  <a:pt x="3510524" y="1332659"/>
                  <a:pt x="3542337" y="671372"/>
                </a:cubicBezTo>
                <a:cubicBezTo>
                  <a:pt x="3542549" y="666885"/>
                  <a:pt x="3539083" y="663076"/>
                  <a:pt x="3534596" y="662864"/>
                </a:cubicBezTo>
                <a:cubicBezTo>
                  <a:pt x="3530649" y="662678"/>
                  <a:pt x="3527140" y="665355"/>
                  <a:pt x="3526276" y="669210"/>
                </a:cubicBezTo>
                <a:cubicBezTo>
                  <a:pt x="3505685" y="763930"/>
                  <a:pt x="3487462" y="854531"/>
                  <a:pt x="3469857" y="943073"/>
                </a:cubicBezTo>
                <a:cubicBezTo>
                  <a:pt x="3401801" y="1284476"/>
                  <a:pt x="3342911" y="1579342"/>
                  <a:pt x="3175710" y="1935469"/>
                </a:cubicBezTo>
                <a:cubicBezTo>
                  <a:pt x="3142867" y="1991065"/>
                  <a:pt x="3127733" y="2060560"/>
                  <a:pt x="3122379" y="2086196"/>
                </a:cubicBezTo>
                <a:cubicBezTo>
                  <a:pt x="3109818" y="2088872"/>
                  <a:pt x="3053707" y="2067561"/>
                  <a:pt x="3012422" y="2051911"/>
                </a:cubicBezTo>
                <a:cubicBezTo>
                  <a:pt x="2988743" y="2042954"/>
                  <a:pt x="2964547" y="2033792"/>
                  <a:pt x="2941692" y="2025966"/>
                </a:cubicBezTo>
                <a:cubicBezTo>
                  <a:pt x="3032396" y="1960898"/>
                  <a:pt x="3074917" y="1888828"/>
                  <a:pt x="3107348" y="1826849"/>
                </a:cubicBezTo>
                <a:cubicBezTo>
                  <a:pt x="3201244" y="1692389"/>
                  <a:pt x="3401082" y="1120570"/>
                  <a:pt x="3372357" y="1030483"/>
                </a:cubicBezTo>
                <a:cubicBezTo>
                  <a:pt x="3371201" y="1026955"/>
                  <a:pt x="3367828" y="1024636"/>
                  <a:pt x="3364120" y="1024820"/>
                </a:cubicBezTo>
                <a:cubicBezTo>
                  <a:pt x="3360433" y="1025025"/>
                  <a:pt x="3357347" y="1027689"/>
                  <a:pt x="3356604" y="1031307"/>
                </a:cubicBezTo>
                <a:cubicBezTo>
                  <a:pt x="3310789" y="1256781"/>
                  <a:pt x="3148530" y="1641426"/>
                  <a:pt x="3024365" y="1868958"/>
                </a:cubicBezTo>
                <a:cubicBezTo>
                  <a:pt x="2975667" y="1924863"/>
                  <a:pt x="2920275" y="1983446"/>
                  <a:pt x="2896390" y="2002184"/>
                </a:cubicBezTo>
                <a:lnTo>
                  <a:pt x="2896906" y="2001257"/>
                </a:lnTo>
                <a:cubicBezTo>
                  <a:pt x="3045265" y="1805641"/>
                  <a:pt x="3415907" y="861018"/>
                  <a:pt x="3435366" y="796669"/>
                </a:cubicBezTo>
                <a:cubicBezTo>
                  <a:pt x="3441029" y="777726"/>
                  <a:pt x="3444735" y="759194"/>
                  <a:pt x="3448235" y="741382"/>
                </a:cubicBezTo>
                <a:cubicBezTo>
                  <a:pt x="3453280" y="715129"/>
                  <a:pt x="3457810" y="692478"/>
                  <a:pt x="3467283" y="677549"/>
                </a:cubicBezTo>
                <a:cubicBezTo>
                  <a:pt x="3469796" y="673900"/>
                  <a:pt x="3468925" y="668911"/>
                  <a:pt x="3465326" y="666327"/>
                </a:cubicBezTo>
                <a:lnTo>
                  <a:pt x="3456575" y="659841"/>
                </a:lnTo>
                <a:cubicBezTo>
                  <a:pt x="3453114" y="657287"/>
                  <a:pt x="3448270" y="657825"/>
                  <a:pt x="3445456" y="661076"/>
                </a:cubicBezTo>
                <a:cubicBezTo>
                  <a:pt x="3410965" y="701538"/>
                  <a:pt x="3389138" y="762180"/>
                  <a:pt x="3368033" y="820968"/>
                </a:cubicBezTo>
                <a:lnTo>
                  <a:pt x="3363399" y="834043"/>
                </a:lnTo>
                <a:cubicBezTo>
                  <a:pt x="3273003" y="1092051"/>
                  <a:pt x="3044956" y="1711127"/>
                  <a:pt x="2859841" y="1951014"/>
                </a:cubicBezTo>
                <a:cubicBezTo>
                  <a:pt x="2858913" y="1948544"/>
                  <a:pt x="2857987" y="1946072"/>
                  <a:pt x="2857164" y="1943498"/>
                </a:cubicBezTo>
                <a:cubicBezTo>
                  <a:pt x="2859199" y="1943199"/>
                  <a:pt x="2861041" y="1942131"/>
                  <a:pt x="2862312" y="1940513"/>
                </a:cubicBezTo>
                <a:cubicBezTo>
                  <a:pt x="2920173" y="1865972"/>
                  <a:pt x="2945604" y="1778769"/>
                  <a:pt x="2970210" y="1694344"/>
                </a:cubicBezTo>
                <a:cubicBezTo>
                  <a:pt x="2998420" y="1597463"/>
                  <a:pt x="3025086" y="1505935"/>
                  <a:pt x="3097257" y="1436233"/>
                </a:cubicBezTo>
                <a:cubicBezTo>
                  <a:pt x="3099414" y="1434123"/>
                  <a:pt x="3100243" y="1431002"/>
                  <a:pt x="3099419" y="1428100"/>
                </a:cubicBezTo>
                <a:cubicBezTo>
                  <a:pt x="3098587" y="1425202"/>
                  <a:pt x="3096202" y="1423015"/>
                  <a:pt x="3093242" y="1422437"/>
                </a:cubicBezTo>
                <a:cubicBezTo>
                  <a:pt x="3083166" y="1419779"/>
                  <a:pt x="3072435" y="1421499"/>
                  <a:pt x="3063694" y="1427174"/>
                </a:cubicBezTo>
                <a:cubicBezTo>
                  <a:pt x="3055550" y="1433484"/>
                  <a:pt x="3049868" y="1442444"/>
                  <a:pt x="3047633" y="1452501"/>
                </a:cubicBezTo>
                <a:cubicBezTo>
                  <a:pt x="3045374" y="1452861"/>
                  <a:pt x="3043265" y="1453860"/>
                  <a:pt x="3041558" y="1455384"/>
                </a:cubicBezTo>
                <a:cubicBezTo>
                  <a:pt x="3041559" y="1454353"/>
                  <a:pt x="3041558" y="1453222"/>
                  <a:pt x="3041558" y="1452191"/>
                </a:cubicBezTo>
                <a:cubicBezTo>
                  <a:pt x="3040331" y="1444132"/>
                  <a:pt x="3035724" y="1436980"/>
                  <a:pt x="3028895" y="1432527"/>
                </a:cubicBezTo>
                <a:cubicBezTo>
                  <a:pt x="3025160" y="1430033"/>
                  <a:pt x="3020108" y="1431039"/>
                  <a:pt x="3017615" y="1434775"/>
                </a:cubicBezTo>
                <a:cubicBezTo>
                  <a:pt x="3016170" y="1436938"/>
                  <a:pt x="3015847" y="1439662"/>
                  <a:pt x="3016746" y="1442102"/>
                </a:cubicBezTo>
                <a:cubicBezTo>
                  <a:pt x="3021791" y="1456001"/>
                  <a:pt x="3013657" y="1466503"/>
                  <a:pt x="3000170" y="1482461"/>
                </a:cubicBezTo>
                <a:cubicBezTo>
                  <a:pt x="2996875" y="1486373"/>
                  <a:pt x="2993477" y="1490286"/>
                  <a:pt x="2990390" y="1494404"/>
                </a:cubicBezTo>
                <a:lnTo>
                  <a:pt x="3003259" y="1454045"/>
                </a:lnTo>
                <a:cubicBezTo>
                  <a:pt x="3020349" y="1400611"/>
                  <a:pt x="3041352" y="1334512"/>
                  <a:pt x="3046912" y="1323188"/>
                </a:cubicBezTo>
                <a:cubicBezTo>
                  <a:pt x="3048742" y="1321659"/>
                  <a:pt x="3049799" y="1319396"/>
                  <a:pt x="3049795" y="1317010"/>
                </a:cubicBezTo>
                <a:cubicBezTo>
                  <a:pt x="3051545" y="1309288"/>
                  <a:pt x="3072034" y="1267386"/>
                  <a:pt x="3093654" y="1223114"/>
                </a:cubicBezTo>
                <a:cubicBezTo>
                  <a:pt x="3137926" y="1132615"/>
                  <a:pt x="3204847" y="995890"/>
                  <a:pt x="3228732" y="917231"/>
                </a:cubicBezTo>
                <a:cubicBezTo>
                  <a:pt x="3229038" y="916050"/>
                  <a:pt x="3229038" y="914810"/>
                  <a:pt x="3228732" y="913628"/>
                </a:cubicBezTo>
                <a:cubicBezTo>
                  <a:pt x="3226982" y="902817"/>
                  <a:pt x="3221629" y="899832"/>
                  <a:pt x="3217511" y="899317"/>
                </a:cubicBezTo>
                <a:cubicBezTo>
                  <a:pt x="3201346" y="897258"/>
                  <a:pt x="3184771" y="928557"/>
                  <a:pt x="3127630" y="1053752"/>
                </a:cubicBezTo>
                <a:cubicBezTo>
                  <a:pt x="3098184" y="1118408"/>
                  <a:pt x="3067709" y="1185432"/>
                  <a:pt x="3045780" y="1218481"/>
                </a:cubicBezTo>
                <a:cubicBezTo>
                  <a:pt x="3045257" y="1219268"/>
                  <a:pt x="3044875" y="1220139"/>
                  <a:pt x="3044648" y="1221055"/>
                </a:cubicBezTo>
                <a:cubicBezTo>
                  <a:pt x="3020768" y="1270099"/>
                  <a:pt x="2993416" y="1317373"/>
                  <a:pt x="2962797" y="1362518"/>
                </a:cubicBezTo>
                <a:cubicBezTo>
                  <a:pt x="3060708" y="1172048"/>
                  <a:pt x="3125674" y="890155"/>
                  <a:pt x="3138647" y="592920"/>
                </a:cubicBezTo>
                <a:cubicBezTo>
                  <a:pt x="3138767" y="588817"/>
                  <a:pt x="3135885" y="585236"/>
                  <a:pt x="3131851" y="584477"/>
                </a:cubicBezTo>
                <a:cubicBezTo>
                  <a:pt x="3127804" y="583782"/>
                  <a:pt x="3123876" y="586210"/>
                  <a:pt x="3122688" y="590139"/>
                </a:cubicBezTo>
                <a:cubicBezTo>
                  <a:pt x="3095199" y="680843"/>
                  <a:pt x="3080168" y="781638"/>
                  <a:pt x="3064312" y="888713"/>
                </a:cubicBezTo>
                <a:cubicBezTo>
                  <a:pt x="3035793" y="1080005"/>
                  <a:pt x="3006348" y="1277373"/>
                  <a:pt x="2900096" y="1408642"/>
                </a:cubicBezTo>
                <a:cubicBezTo>
                  <a:pt x="2961151" y="1147339"/>
                  <a:pt x="2980917" y="888095"/>
                  <a:pt x="3000170" y="578814"/>
                </a:cubicBezTo>
                <a:cubicBezTo>
                  <a:pt x="3000271" y="577891"/>
                  <a:pt x="3000271" y="576958"/>
                  <a:pt x="3000170" y="576035"/>
                </a:cubicBezTo>
                <a:cubicBezTo>
                  <a:pt x="2999140" y="572637"/>
                  <a:pt x="2995846" y="562238"/>
                  <a:pt x="2987198" y="563062"/>
                </a:cubicBezTo>
                <a:cubicBezTo>
                  <a:pt x="2973299" y="564401"/>
                  <a:pt x="2969180" y="582932"/>
                  <a:pt x="2948794" y="812010"/>
                </a:cubicBezTo>
                <a:cubicBezTo>
                  <a:pt x="2934587" y="972622"/>
                  <a:pt x="2907612" y="1271607"/>
                  <a:pt x="2877961" y="1278092"/>
                </a:cubicBezTo>
                <a:cubicBezTo>
                  <a:pt x="2876005" y="1278092"/>
                  <a:pt x="2858194" y="1270474"/>
                  <a:pt x="2831528" y="1118923"/>
                </a:cubicBezTo>
                <a:cubicBezTo>
                  <a:pt x="2831139" y="1116571"/>
                  <a:pt x="2829699" y="1114523"/>
                  <a:pt x="2827615" y="1113364"/>
                </a:cubicBezTo>
                <a:cubicBezTo>
                  <a:pt x="2815467" y="1106259"/>
                  <a:pt x="2818555" y="1073827"/>
                  <a:pt x="2821438" y="1042528"/>
                </a:cubicBezTo>
                <a:cubicBezTo>
                  <a:pt x="2825968" y="993419"/>
                  <a:pt x="2831116" y="937926"/>
                  <a:pt x="2789934" y="918981"/>
                </a:cubicBezTo>
                <a:cubicBezTo>
                  <a:pt x="2787662" y="917859"/>
                  <a:pt x="2784998" y="917859"/>
                  <a:pt x="2782726" y="918981"/>
                </a:cubicBezTo>
                <a:cubicBezTo>
                  <a:pt x="2773255" y="924232"/>
                  <a:pt x="2768828" y="924232"/>
                  <a:pt x="2767798" y="923511"/>
                </a:cubicBezTo>
                <a:cubicBezTo>
                  <a:pt x="2762650" y="920011"/>
                  <a:pt x="2765637" y="894581"/>
                  <a:pt x="2767798" y="879343"/>
                </a:cubicBezTo>
                <a:cubicBezTo>
                  <a:pt x="2771082" y="862157"/>
                  <a:pt x="2771360" y="844530"/>
                  <a:pt x="2768622" y="827248"/>
                </a:cubicBezTo>
                <a:cubicBezTo>
                  <a:pt x="2767634" y="823469"/>
                  <a:pt x="2764071" y="820948"/>
                  <a:pt x="2760179" y="821276"/>
                </a:cubicBezTo>
                <a:cubicBezTo>
                  <a:pt x="2737426" y="822821"/>
                  <a:pt x="2735366" y="814275"/>
                  <a:pt x="2732381" y="789256"/>
                </a:cubicBezTo>
                <a:cubicBezTo>
                  <a:pt x="2732056" y="786349"/>
                  <a:pt x="2730158" y="783855"/>
                  <a:pt x="2727439" y="782771"/>
                </a:cubicBezTo>
                <a:cubicBezTo>
                  <a:pt x="2724786" y="781545"/>
                  <a:pt x="2721666" y="781945"/>
                  <a:pt x="2719409" y="783800"/>
                </a:cubicBezTo>
                <a:cubicBezTo>
                  <a:pt x="2650531" y="836925"/>
                  <a:pt x="2640132" y="902612"/>
                  <a:pt x="2690170" y="968606"/>
                </a:cubicBezTo>
                <a:cubicBezTo>
                  <a:pt x="2691274" y="970110"/>
                  <a:pt x="2692881" y="971170"/>
                  <a:pt x="2694700" y="971592"/>
                </a:cubicBezTo>
                <a:cubicBezTo>
                  <a:pt x="2698042" y="972563"/>
                  <a:pt x="2701561" y="972773"/>
                  <a:pt x="2704995" y="972210"/>
                </a:cubicBezTo>
                <a:cubicBezTo>
                  <a:pt x="2701180" y="1010683"/>
                  <a:pt x="2691854" y="1048408"/>
                  <a:pt x="2677299" y="1084226"/>
                </a:cubicBezTo>
                <a:cubicBezTo>
                  <a:pt x="2651355" y="1054059"/>
                  <a:pt x="2654753" y="1014216"/>
                  <a:pt x="2658252" y="972107"/>
                </a:cubicBezTo>
                <a:cubicBezTo>
                  <a:pt x="2660930" y="941220"/>
                  <a:pt x="2663607" y="909303"/>
                  <a:pt x="2652899" y="882328"/>
                </a:cubicBezTo>
                <a:cubicBezTo>
                  <a:pt x="2654668" y="880889"/>
                  <a:pt x="2656166" y="879146"/>
                  <a:pt x="2657326" y="877181"/>
                </a:cubicBezTo>
                <a:cubicBezTo>
                  <a:pt x="2662577" y="867607"/>
                  <a:pt x="2658871" y="855767"/>
                  <a:pt x="2654855" y="843205"/>
                </a:cubicBezTo>
                <a:cubicBezTo>
                  <a:pt x="2653302" y="838741"/>
                  <a:pt x="2652097" y="834164"/>
                  <a:pt x="2651251" y="829513"/>
                </a:cubicBezTo>
                <a:lnTo>
                  <a:pt x="2651252" y="824261"/>
                </a:lnTo>
                <a:cubicBezTo>
                  <a:pt x="2651374" y="819922"/>
                  <a:pt x="2648065" y="816251"/>
                  <a:pt x="2643736" y="815922"/>
                </a:cubicBezTo>
                <a:lnTo>
                  <a:pt x="2638588" y="815923"/>
                </a:lnTo>
                <a:cubicBezTo>
                  <a:pt x="2616967" y="814275"/>
                  <a:pt x="2611099" y="827762"/>
                  <a:pt x="2609864" y="831983"/>
                </a:cubicBezTo>
                <a:cubicBezTo>
                  <a:pt x="2605230" y="846912"/>
                  <a:pt x="2616246" y="865960"/>
                  <a:pt x="2625616" y="876358"/>
                </a:cubicBezTo>
                <a:cubicBezTo>
                  <a:pt x="2625616" y="890155"/>
                  <a:pt x="2625616" y="902715"/>
                  <a:pt x="2625616" y="914863"/>
                </a:cubicBezTo>
                <a:cubicBezTo>
                  <a:pt x="2626848" y="932018"/>
                  <a:pt x="2626503" y="949250"/>
                  <a:pt x="2624586" y="966341"/>
                </a:cubicBezTo>
                <a:cubicBezTo>
                  <a:pt x="2615418" y="985628"/>
                  <a:pt x="2610804" y="1006763"/>
                  <a:pt x="2611099" y="1028115"/>
                </a:cubicBezTo>
                <a:cubicBezTo>
                  <a:pt x="2609967" y="1053545"/>
                  <a:pt x="2609452" y="1066414"/>
                  <a:pt x="2581962" y="1072901"/>
                </a:cubicBezTo>
                <a:cubicBezTo>
                  <a:pt x="2579733" y="1073459"/>
                  <a:pt x="2577834" y="1074911"/>
                  <a:pt x="2576712" y="1076917"/>
                </a:cubicBezTo>
                <a:cubicBezTo>
                  <a:pt x="2552517" y="1120982"/>
                  <a:pt x="2553341" y="1163297"/>
                  <a:pt x="2554164" y="1204068"/>
                </a:cubicBezTo>
                <a:cubicBezTo>
                  <a:pt x="2554987" y="1242984"/>
                  <a:pt x="2555709" y="1279843"/>
                  <a:pt x="2534705" y="1315981"/>
                </a:cubicBezTo>
                <a:cubicBezTo>
                  <a:pt x="2459753" y="1149397"/>
                  <a:pt x="2395920" y="752708"/>
                  <a:pt x="2370696" y="520747"/>
                </a:cubicBezTo>
                <a:cubicBezTo>
                  <a:pt x="2370290" y="517100"/>
                  <a:pt x="2367518" y="514160"/>
                  <a:pt x="2363900" y="513540"/>
                </a:cubicBezTo>
                <a:cubicBezTo>
                  <a:pt x="2359031" y="512694"/>
                  <a:pt x="2354058" y="514313"/>
                  <a:pt x="2350619" y="517864"/>
                </a:cubicBezTo>
                <a:cubicBezTo>
                  <a:pt x="2330029" y="538455"/>
                  <a:pt x="2345575" y="639354"/>
                  <a:pt x="2382330" y="849177"/>
                </a:cubicBezTo>
                <a:cubicBezTo>
                  <a:pt x="2402921" y="966753"/>
                  <a:pt x="2424131" y="1088036"/>
                  <a:pt x="2423512" y="1145382"/>
                </a:cubicBezTo>
                <a:cubicBezTo>
                  <a:pt x="2387890" y="1126541"/>
                  <a:pt x="2381404" y="1096169"/>
                  <a:pt x="2375535" y="1069092"/>
                </a:cubicBezTo>
                <a:cubicBezTo>
                  <a:pt x="2371726" y="1051383"/>
                  <a:pt x="2368123" y="1034601"/>
                  <a:pt x="2355973" y="1025232"/>
                </a:cubicBezTo>
                <a:lnTo>
                  <a:pt x="2319116" y="965106"/>
                </a:lnTo>
                <a:cubicBezTo>
                  <a:pt x="2284007" y="876563"/>
                  <a:pt x="2273917" y="806862"/>
                  <a:pt x="2263210" y="733043"/>
                </a:cubicBezTo>
                <a:cubicBezTo>
                  <a:pt x="2257444" y="693199"/>
                  <a:pt x="2251472" y="651913"/>
                  <a:pt x="2241280" y="605789"/>
                </a:cubicBezTo>
                <a:cubicBezTo>
                  <a:pt x="2240732" y="603089"/>
                  <a:pt x="2238822" y="600868"/>
                  <a:pt x="2236235" y="599921"/>
                </a:cubicBezTo>
                <a:cubicBezTo>
                  <a:pt x="2233656" y="598909"/>
                  <a:pt x="2230738" y="599298"/>
                  <a:pt x="2228514" y="600950"/>
                </a:cubicBezTo>
                <a:cubicBezTo>
                  <a:pt x="2199994" y="622262"/>
                  <a:pt x="2216777" y="692787"/>
                  <a:pt x="2234485" y="767430"/>
                </a:cubicBezTo>
                <a:cubicBezTo>
                  <a:pt x="2239530" y="788844"/>
                  <a:pt x="2244781" y="809642"/>
                  <a:pt x="2247766" y="827351"/>
                </a:cubicBezTo>
                <a:cubicBezTo>
                  <a:pt x="2234794" y="801406"/>
                  <a:pt x="2221822" y="768562"/>
                  <a:pt x="2208335" y="734690"/>
                </a:cubicBezTo>
                <a:cubicBezTo>
                  <a:pt x="2182595" y="669519"/>
                  <a:pt x="2155929" y="602083"/>
                  <a:pt x="2124631" y="571710"/>
                </a:cubicBezTo>
                <a:cubicBezTo>
                  <a:pt x="2121914" y="568914"/>
                  <a:pt x="2117595" y="568439"/>
                  <a:pt x="2114335" y="570577"/>
                </a:cubicBezTo>
                <a:cubicBezTo>
                  <a:pt x="2111181" y="572595"/>
                  <a:pt x="2109786" y="576488"/>
                  <a:pt x="2110938" y="580049"/>
                </a:cubicBezTo>
                <a:cubicBezTo>
                  <a:pt x="2196185" y="838161"/>
                  <a:pt x="2318807" y="1087829"/>
                  <a:pt x="2437412" y="1329365"/>
                </a:cubicBezTo>
                <a:cubicBezTo>
                  <a:pt x="2472623" y="1401434"/>
                  <a:pt x="2508863" y="1474842"/>
                  <a:pt x="2543046" y="1546911"/>
                </a:cubicBezTo>
                <a:cubicBezTo>
                  <a:pt x="2487964" y="1496566"/>
                  <a:pt x="2421660" y="1382181"/>
                  <a:pt x="2371417" y="1295698"/>
                </a:cubicBezTo>
                <a:cubicBezTo>
                  <a:pt x="2311187" y="1191816"/>
                  <a:pt x="2295538" y="1167930"/>
                  <a:pt x="2280198" y="1172151"/>
                </a:cubicBezTo>
                <a:cubicBezTo>
                  <a:pt x="2270520" y="1174519"/>
                  <a:pt x="2269902" y="1186667"/>
                  <a:pt x="2269903" y="1190683"/>
                </a:cubicBezTo>
                <a:cubicBezTo>
                  <a:pt x="2269915" y="1191843"/>
                  <a:pt x="2270125" y="1192990"/>
                  <a:pt x="2270520" y="1194080"/>
                </a:cubicBezTo>
                <a:cubicBezTo>
                  <a:pt x="2294920" y="1249636"/>
                  <a:pt x="2322879" y="1303561"/>
                  <a:pt x="2354223" y="1355515"/>
                </a:cubicBezTo>
                <a:cubicBezTo>
                  <a:pt x="2369254" y="1381872"/>
                  <a:pt x="2383565" y="1406994"/>
                  <a:pt x="2396641" y="1431498"/>
                </a:cubicBezTo>
                <a:cubicBezTo>
                  <a:pt x="2330235" y="1390315"/>
                  <a:pt x="2276594" y="1308671"/>
                  <a:pt x="2224498" y="1229806"/>
                </a:cubicBezTo>
                <a:cubicBezTo>
                  <a:pt x="2201082" y="1192781"/>
                  <a:pt x="2175790" y="1156974"/>
                  <a:pt x="2148723" y="1122527"/>
                </a:cubicBezTo>
                <a:cubicBezTo>
                  <a:pt x="2147149" y="1120453"/>
                  <a:pt x="2144625" y="1119327"/>
                  <a:pt x="2142031" y="1119541"/>
                </a:cubicBezTo>
                <a:cubicBezTo>
                  <a:pt x="2139493" y="1119620"/>
                  <a:pt x="2137152" y="1120924"/>
                  <a:pt x="2135751" y="1123041"/>
                </a:cubicBezTo>
                <a:cubicBezTo>
                  <a:pt x="2124014" y="1140028"/>
                  <a:pt x="2185273" y="1245971"/>
                  <a:pt x="2214512" y="1294153"/>
                </a:cubicBezTo>
                <a:cubicBezTo>
                  <a:pt x="2193096" y="1277475"/>
                  <a:pt x="2154694" y="1239175"/>
                  <a:pt x="2093436" y="1162164"/>
                </a:cubicBezTo>
                <a:cubicBezTo>
                  <a:pt x="2028264" y="1079799"/>
                  <a:pt x="1975757" y="1002067"/>
                  <a:pt x="1972256" y="987139"/>
                </a:cubicBezTo>
                <a:cubicBezTo>
                  <a:pt x="1971533" y="983788"/>
                  <a:pt x="1968762" y="981265"/>
                  <a:pt x="1965359" y="980859"/>
                </a:cubicBezTo>
                <a:cubicBezTo>
                  <a:pt x="1962006" y="980444"/>
                  <a:pt x="1958742" y="982117"/>
                  <a:pt x="1957122" y="985080"/>
                </a:cubicBezTo>
                <a:cubicBezTo>
                  <a:pt x="1925204" y="1045103"/>
                  <a:pt x="2029191" y="1153207"/>
                  <a:pt x="2129985" y="1257707"/>
                </a:cubicBezTo>
                <a:cubicBezTo>
                  <a:pt x="2197524" y="1327820"/>
                  <a:pt x="2267328" y="1400302"/>
                  <a:pt x="2261254" y="1428100"/>
                </a:cubicBezTo>
                <a:cubicBezTo>
                  <a:pt x="2260562" y="1431504"/>
                  <a:pt x="2258200" y="1434331"/>
                  <a:pt x="2254974" y="1435616"/>
                </a:cubicBezTo>
                <a:cubicBezTo>
                  <a:pt x="2205966" y="1414098"/>
                  <a:pt x="2109188" y="1325247"/>
                  <a:pt x="2023528" y="1246588"/>
                </a:cubicBezTo>
                <a:cubicBezTo>
                  <a:pt x="1958665" y="1186977"/>
                  <a:pt x="1897303" y="1130660"/>
                  <a:pt x="1858799" y="1105126"/>
                </a:cubicBezTo>
                <a:cubicBezTo>
                  <a:pt x="1855646" y="1102892"/>
                  <a:pt x="1851365" y="1103149"/>
                  <a:pt x="1848502" y="1105744"/>
                </a:cubicBezTo>
                <a:cubicBezTo>
                  <a:pt x="1845674" y="1108113"/>
                  <a:pt x="1844825" y="1112106"/>
                  <a:pt x="1846444" y="1115421"/>
                </a:cubicBezTo>
                <a:cubicBezTo>
                  <a:pt x="1874448" y="1175033"/>
                  <a:pt x="1966387" y="1245867"/>
                  <a:pt x="2055239" y="1314334"/>
                </a:cubicBezTo>
                <a:cubicBezTo>
                  <a:pt x="2127308" y="1369621"/>
                  <a:pt x="2194641" y="1421716"/>
                  <a:pt x="2219350" y="1461046"/>
                </a:cubicBezTo>
                <a:cubicBezTo>
                  <a:pt x="2229646" y="1477828"/>
                  <a:pt x="2218526" y="1535175"/>
                  <a:pt x="2204216" y="1607861"/>
                </a:cubicBezTo>
                <a:cubicBezTo>
                  <a:pt x="2201848" y="1620011"/>
                  <a:pt x="2199275" y="1632777"/>
                  <a:pt x="2196700" y="1646161"/>
                </a:cubicBezTo>
                <a:cubicBezTo>
                  <a:pt x="2193817" y="1651514"/>
                  <a:pt x="2194023" y="1662737"/>
                  <a:pt x="2195671" y="1694653"/>
                </a:cubicBezTo>
                <a:cubicBezTo>
                  <a:pt x="2196906" y="1718951"/>
                  <a:pt x="2199377" y="1768370"/>
                  <a:pt x="2193405" y="1778769"/>
                </a:cubicBezTo>
                <a:cubicBezTo>
                  <a:pt x="2152223" y="1790094"/>
                  <a:pt x="2013130" y="1738204"/>
                  <a:pt x="1978330" y="1739440"/>
                </a:cubicBezTo>
                <a:cubicBezTo>
                  <a:pt x="1943325" y="1733880"/>
                  <a:pt x="1942501" y="1642866"/>
                  <a:pt x="1942398" y="1613112"/>
                </a:cubicBezTo>
                <a:cubicBezTo>
                  <a:pt x="1942431" y="1610169"/>
                  <a:pt x="1940851" y="1607443"/>
                  <a:pt x="1938281" y="1606008"/>
                </a:cubicBezTo>
                <a:cubicBezTo>
                  <a:pt x="1935776" y="1604511"/>
                  <a:pt x="1932651" y="1604512"/>
                  <a:pt x="1930147" y="1606008"/>
                </a:cubicBezTo>
                <a:cubicBezTo>
                  <a:pt x="1901628" y="1622790"/>
                  <a:pt x="1901525" y="1652132"/>
                  <a:pt x="1906982" y="1678078"/>
                </a:cubicBezTo>
                <a:cubicBezTo>
                  <a:pt x="1874144" y="1656012"/>
                  <a:pt x="1838872" y="1637806"/>
                  <a:pt x="1801864" y="1623820"/>
                </a:cubicBezTo>
                <a:lnTo>
                  <a:pt x="1792289" y="1629071"/>
                </a:lnTo>
                <a:cubicBezTo>
                  <a:pt x="1797436" y="1647603"/>
                  <a:pt x="1877742" y="1685285"/>
                  <a:pt x="1915836" y="1702375"/>
                </a:cubicBezTo>
                <a:cubicBezTo>
                  <a:pt x="1915164" y="1704168"/>
                  <a:pt x="1915164" y="1706143"/>
                  <a:pt x="1915836" y="1707935"/>
                </a:cubicBezTo>
                <a:lnTo>
                  <a:pt x="1841296" y="1679519"/>
                </a:lnTo>
                <a:cubicBezTo>
                  <a:pt x="1845825" y="1693521"/>
                  <a:pt x="1876712" y="1700831"/>
                  <a:pt x="1878669" y="1712259"/>
                </a:cubicBezTo>
                <a:cubicBezTo>
                  <a:pt x="1817410" y="1699493"/>
                  <a:pt x="1837487" y="1701963"/>
                  <a:pt x="1832647" y="1696403"/>
                </a:cubicBezTo>
                <a:cubicBezTo>
                  <a:pt x="1830176" y="1665517"/>
                  <a:pt x="1798466" y="1698978"/>
                  <a:pt x="1796716" y="1697845"/>
                </a:cubicBezTo>
                <a:cubicBezTo>
                  <a:pt x="1773858" y="1682504"/>
                  <a:pt x="1748841" y="1692904"/>
                  <a:pt x="1739267" y="1690741"/>
                </a:cubicBezTo>
                <a:cubicBezTo>
                  <a:pt x="1732368" y="1689093"/>
                  <a:pt x="1723102" y="1707626"/>
                  <a:pt x="1681919" y="1690740"/>
                </a:cubicBezTo>
                <a:cubicBezTo>
                  <a:pt x="1638575" y="1681887"/>
                  <a:pt x="1671623" y="1661296"/>
                  <a:pt x="1666786" y="1654604"/>
                </a:cubicBezTo>
                <a:lnTo>
                  <a:pt x="1665858" y="1653368"/>
                </a:lnTo>
                <a:cubicBezTo>
                  <a:pt x="1675238" y="1644133"/>
                  <a:pt x="1679638" y="1630971"/>
                  <a:pt x="1677698" y="1617952"/>
                </a:cubicBezTo>
                <a:cubicBezTo>
                  <a:pt x="1674404" y="1601272"/>
                  <a:pt x="1658446" y="1586446"/>
                  <a:pt x="1633942" y="1576769"/>
                </a:cubicBezTo>
                <a:cubicBezTo>
                  <a:pt x="1632575" y="1575637"/>
                  <a:pt x="1631270" y="1574434"/>
                  <a:pt x="1630029" y="1573165"/>
                </a:cubicBezTo>
                <a:cubicBezTo>
                  <a:pt x="1638974" y="1574993"/>
                  <a:pt x="1647495" y="1578485"/>
                  <a:pt x="1655151" y="1583461"/>
                </a:cubicBezTo>
                <a:cubicBezTo>
                  <a:pt x="1671496" y="1592815"/>
                  <a:pt x="1682820" y="1608970"/>
                  <a:pt x="1686037" y="1627526"/>
                </a:cubicBezTo>
                <a:cubicBezTo>
                  <a:pt x="1686259" y="1630101"/>
                  <a:pt x="1687771" y="1632388"/>
                  <a:pt x="1690053" y="1633601"/>
                </a:cubicBezTo>
                <a:cubicBezTo>
                  <a:pt x="1692344" y="1634791"/>
                  <a:pt x="1695072" y="1634791"/>
                  <a:pt x="1697363" y="1633601"/>
                </a:cubicBezTo>
                <a:cubicBezTo>
                  <a:pt x="1705115" y="1630948"/>
                  <a:pt x="1713646" y="1631892"/>
                  <a:pt x="1720631" y="1636174"/>
                </a:cubicBezTo>
                <a:cubicBezTo>
                  <a:pt x="1735654" y="1643972"/>
                  <a:pt x="1746820" y="1657594"/>
                  <a:pt x="1751518" y="1673856"/>
                </a:cubicBezTo>
                <a:cubicBezTo>
                  <a:pt x="1752302" y="1678001"/>
                  <a:pt x="1756193" y="1680806"/>
                  <a:pt x="1760372" y="1680239"/>
                </a:cubicBezTo>
                <a:cubicBezTo>
                  <a:pt x="1764483" y="1679816"/>
                  <a:pt x="1767600" y="1676341"/>
                  <a:pt x="1767579" y="1672209"/>
                </a:cubicBezTo>
                <a:cubicBezTo>
                  <a:pt x="1767579" y="1255030"/>
                  <a:pt x="1788170" y="616187"/>
                  <a:pt x="1828528" y="254193"/>
                </a:cubicBezTo>
                <a:cubicBezTo>
                  <a:pt x="1828878" y="252878"/>
                  <a:pt x="1828878" y="251494"/>
                  <a:pt x="1828529" y="250178"/>
                </a:cubicBezTo>
                <a:cubicBezTo>
                  <a:pt x="1826984" y="245880"/>
                  <a:pt x="1822792" y="243114"/>
                  <a:pt x="1818234" y="243383"/>
                </a:cubicBezTo>
                <a:cubicBezTo>
                  <a:pt x="1802481" y="245340"/>
                  <a:pt x="1790745" y="302583"/>
                  <a:pt x="1720116" y="823644"/>
                </a:cubicBezTo>
                <a:cubicBezTo>
                  <a:pt x="1699525" y="975917"/>
                  <a:pt x="1679655" y="1121496"/>
                  <a:pt x="1666682" y="1199434"/>
                </a:cubicBezTo>
                <a:cubicBezTo>
                  <a:pt x="1649077" y="1040985"/>
                  <a:pt x="1671006" y="847324"/>
                  <a:pt x="1692318" y="659532"/>
                </a:cubicBezTo>
                <a:cubicBezTo>
                  <a:pt x="1717440" y="438382"/>
                  <a:pt x="1743281" y="209819"/>
                  <a:pt x="1705085" y="36647"/>
                </a:cubicBezTo>
                <a:cubicBezTo>
                  <a:pt x="1704057" y="32274"/>
                  <a:pt x="1699679" y="29562"/>
                  <a:pt x="1695307" y="30589"/>
                </a:cubicBezTo>
                <a:cubicBezTo>
                  <a:pt x="1691176" y="31560"/>
                  <a:pt x="1688486" y="35541"/>
                  <a:pt x="1689127" y="39735"/>
                </a:cubicBezTo>
                <a:cubicBezTo>
                  <a:pt x="1699422" y="100480"/>
                  <a:pt x="1677904" y="285183"/>
                  <a:pt x="1657519" y="463915"/>
                </a:cubicBezTo>
                <a:cubicBezTo>
                  <a:pt x="1641046" y="607230"/>
                  <a:pt x="1625499" y="742720"/>
                  <a:pt x="1626632" y="811496"/>
                </a:cubicBezTo>
                <a:cubicBezTo>
                  <a:pt x="1626734" y="814939"/>
                  <a:pt x="1628942" y="817967"/>
                  <a:pt x="1632192" y="819114"/>
                </a:cubicBezTo>
                <a:cubicBezTo>
                  <a:pt x="1633276" y="819365"/>
                  <a:pt x="1634403" y="819365"/>
                  <a:pt x="1635486" y="819114"/>
                </a:cubicBezTo>
                <a:cubicBezTo>
                  <a:pt x="1633736" y="828277"/>
                  <a:pt x="1631883" y="836925"/>
                  <a:pt x="1630133" y="844957"/>
                </a:cubicBezTo>
                <a:cubicBezTo>
                  <a:pt x="1605217" y="731705"/>
                  <a:pt x="1614175" y="598788"/>
                  <a:pt x="1622823" y="469475"/>
                </a:cubicBezTo>
                <a:cubicBezTo>
                  <a:pt x="1632295" y="326365"/>
                  <a:pt x="1642178" y="178418"/>
                  <a:pt x="1607071" y="55179"/>
                </a:cubicBezTo>
                <a:cubicBezTo>
                  <a:pt x="1605932" y="51475"/>
                  <a:pt x="1602392" y="49044"/>
                  <a:pt x="1598525" y="49311"/>
                </a:cubicBezTo>
                <a:cubicBezTo>
                  <a:pt x="1594614" y="49640"/>
                  <a:pt x="1591496" y="52715"/>
                  <a:pt x="1591113" y="56620"/>
                </a:cubicBezTo>
                <a:cubicBezTo>
                  <a:pt x="1582052" y="143515"/>
                  <a:pt x="1581640" y="238853"/>
                  <a:pt x="1581331" y="331102"/>
                </a:cubicBezTo>
                <a:cubicBezTo>
                  <a:pt x="1581332" y="388139"/>
                  <a:pt x="1581332" y="446515"/>
                  <a:pt x="1578552" y="503142"/>
                </a:cubicBezTo>
                <a:cubicBezTo>
                  <a:pt x="1574742" y="431072"/>
                  <a:pt x="1574640" y="342118"/>
                  <a:pt x="1574433" y="255120"/>
                </a:cubicBezTo>
                <a:cubicBezTo>
                  <a:pt x="1574433" y="160606"/>
                  <a:pt x="1574433" y="71241"/>
                  <a:pt x="1569388" y="7305"/>
                </a:cubicBezTo>
                <a:cubicBezTo>
                  <a:pt x="1568930" y="2837"/>
                  <a:pt x="1564936" y="-415"/>
                  <a:pt x="1560468" y="42"/>
                </a:cubicBezTo>
                <a:cubicBezTo>
                  <a:pt x="1557096" y="388"/>
                  <a:pt x="1554290" y="2790"/>
                  <a:pt x="1553430" y="6070"/>
                </a:cubicBezTo>
                <a:cubicBezTo>
                  <a:pt x="1512866" y="178727"/>
                  <a:pt x="1498143" y="395552"/>
                  <a:pt x="1510806" y="604554"/>
                </a:cubicBezTo>
                <a:cubicBezTo>
                  <a:pt x="1503216" y="493967"/>
                  <a:pt x="1488914" y="383945"/>
                  <a:pt x="1467977" y="275094"/>
                </a:cubicBezTo>
                <a:cubicBezTo>
                  <a:pt x="1467202" y="271067"/>
                  <a:pt x="1463519" y="268271"/>
                  <a:pt x="1459431" y="268607"/>
                </a:cubicBezTo>
                <a:cubicBezTo>
                  <a:pt x="1455356" y="268958"/>
                  <a:pt x="1452155" y="272247"/>
                  <a:pt x="1451916" y="276329"/>
                </a:cubicBezTo>
                <a:cubicBezTo>
                  <a:pt x="1435237" y="573357"/>
                  <a:pt x="1451916" y="685066"/>
                  <a:pt x="1471272" y="814379"/>
                </a:cubicBezTo>
                <a:cubicBezTo>
                  <a:pt x="1475286" y="841250"/>
                  <a:pt x="1479404" y="868636"/>
                  <a:pt x="1483420" y="898699"/>
                </a:cubicBezTo>
                <a:cubicBezTo>
                  <a:pt x="1481152" y="896509"/>
                  <a:pt x="1477822" y="895827"/>
                  <a:pt x="1474875" y="896949"/>
                </a:cubicBezTo>
                <a:cubicBezTo>
                  <a:pt x="1471580" y="898160"/>
                  <a:pt x="1469453" y="901371"/>
                  <a:pt x="1469624" y="904876"/>
                </a:cubicBezTo>
                <a:lnTo>
                  <a:pt x="1475801" y="1056016"/>
                </a:lnTo>
                <a:cubicBezTo>
                  <a:pt x="1475802" y="1058693"/>
                  <a:pt x="1506689" y="1305376"/>
                  <a:pt x="1534486" y="1466709"/>
                </a:cubicBezTo>
                <a:cubicBezTo>
                  <a:pt x="1472713" y="1381357"/>
                  <a:pt x="1420617" y="1307127"/>
                  <a:pt x="1375110" y="1231556"/>
                </a:cubicBezTo>
                <a:cubicBezTo>
                  <a:pt x="1236222" y="827660"/>
                  <a:pt x="1107424" y="530425"/>
                  <a:pt x="1069124" y="524762"/>
                </a:cubicBezTo>
                <a:cubicBezTo>
                  <a:pt x="1064778" y="523997"/>
                  <a:pt x="1060386" y="525851"/>
                  <a:pt x="1057902" y="529499"/>
                </a:cubicBezTo>
                <a:cubicBezTo>
                  <a:pt x="1038341" y="556473"/>
                  <a:pt x="1117205" y="786271"/>
                  <a:pt x="1263815" y="1103376"/>
                </a:cubicBezTo>
                <a:cubicBezTo>
                  <a:pt x="1118647" y="850515"/>
                  <a:pt x="993966" y="628439"/>
                  <a:pt x="925398" y="342015"/>
                </a:cubicBezTo>
                <a:cubicBezTo>
                  <a:pt x="924455" y="338123"/>
                  <a:pt x="920849" y="335472"/>
                  <a:pt x="916853" y="335735"/>
                </a:cubicBezTo>
                <a:cubicBezTo>
                  <a:pt x="907625" y="336303"/>
                  <a:pt x="899447" y="341873"/>
                  <a:pt x="895541" y="350251"/>
                </a:cubicBezTo>
                <a:cubicBezTo>
                  <a:pt x="867948" y="405539"/>
                  <a:pt x="971007" y="639147"/>
                  <a:pt x="1062329" y="825498"/>
                </a:cubicBezTo>
                <a:cubicBezTo>
                  <a:pt x="1155607" y="1015966"/>
                  <a:pt x="1279155" y="1241955"/>
                  <a:pt x="1373669" y="1396183"/>
                </a:cubicBezTo>
                <a:cubicBezTo>
                  <a:pt x="1094555" y="1151354"/>
                  <a:pt x="790216" y="774328"/>
                  <a:pt x="511925" y="327807"/>
                </a:cubicBezTo>
                <a:cubicBezTo>
                  <a:pt x="509576" y="323980"/>
                  <a:pt x="504567" y="322782"/>
                  <a:pt x="500738" y="325133"/>
                </a:cubicBezTo>
                <a:cubicBezTo>
                  <a:pt x="497597" y="327063"/>
                  <a:pt x="496146" y="330864"/>
                  <a:pt x="497204" y="334396"/>
                </a:cubicBezTo>
                <a:cubicBezTo>
                  <a:pt x="590790" y="651502"/>
                  <a:pt x="862492" y="933087"/>
                  <a:pt x="1125236" y="1205406"/>
                </a:cubicBezTo>
                <a:cubicBezTo>
                  <a:pt x="1173934" y="1255854"/>
                  <a:pt x="1220676" y="1304244"/>
                  <a:pt x="1265462" y="1352118"/>
                </a:cubicBezTo>
                <a:cubicBezTo>
                  <a:pt x="875876" y="1078152"/>
                  <a:pt x="581319" y="654487"/>
                  <a:pt x="296026" y="244207"/>
                </a:cubicBezTo>
                <a:lnTo>
                  <a:pt x="243622" y="168740"/>
                </a:lnTo>
                <a:cubicBezTo>
                  <a:pt x="241327" y="165413"/>
                  <a:pt x="236918" y="164311"/>
                  <a:pt x="233327" y="166165"/>
                </a:cubicBezTo>
                <a:close/>
              </a:path>
            </a:pathLst>
          </a:custGeom>
          <a:solidFill>
            <a:schemeClr val="accent1">
              <a:lumMod val="75000"/>
              <a:alpha val="82000"/>
            </a:schemeClr>
          </a:solidFill>
          <a:ln w="9525" cap="flat">
            <a:noFill/>
            <a:prstDash val="solid"/>
            <a:miter/>
          </a:ln>
        </p:spPr>
        <p:txBody>
          <a:bodyPr wrap="square" rtlCol="0" anchor="ctr">
            <a:noAutofit/>
          </a:bodyPr>
          <a:lstStyle/>
          <a:p>
            <a:endParaRPr lang="en-US"/>
          </a:p>
        </p:txBody>
      </p:sp>
      <p:sp>
        <p:nvSpPr>
          <p:cNvPr id="11" name="Picture Placeholder 10">
            <a:extLst>
              <a:ext uri="{FF2B5EF4-FFF2-40B4-BE49-F238E27FC236}">
                <a16:creationId xmlns:a16="http://schemas.microsoft.com/office/drawing/2014/main" id="{84AA409B-17E7-4D49-8F3B-D390302E2418}"/>
              </a:ext>
            </a:extLst>
          </p:cNvPr>
          <p:cNvSpPr>
            <a:spLocks noGrp="1"/>
          </p:cNvSpPr>
          <p:nvPr>
            <p:ph type="pic" sz="quarter" idx="13"/>
          </p:nvPr>
        </p:nvSpPr>
        <p:spPr>
          <a:xfrm>
            <a:off x="658368" y="3063240"/>
            <a:ext cx="5321808" cy="3154680"/>
          </a:xfrm>
          <a:solidFill>
            <a:schemeClr val="bg2">
              <a:lumMod val="50000"/>
              <a:lumOff val="50000"/>
            </a:schemeClr>
          </a:solidFill>
        </p:spPr>
        <p:txBody>
          <a:bodyPr/>
          <a:lstStyle/>
          <a:p>
            <a:r>
              <a:rPr lang="en-US"/>
              <a:t>Click icon to add picture</a:t>
            </a:r>
          </a:p>
        </p:txBody>
      </p:sp>
      <p:sp>
        <p:nvSpPr>
          <p:cNvPr id="13" name="Picture Placeholder 10">
            <a:extLst>
              <a:ext uri="{FF2B5EF4-FFF2-40B4-BE49-F238E27FC236}">
                <a16:creationId xmlns:a16="http://schemas.microsoft.com/office/drawing/2014/main" id="{C4FB1A9C-83D8-426D-B62B-A5F7457A9695}"/>
              </a:ext>
            </a:extLst>
          </p:cNvPr>
          <p:cNvSpPr>
            <a:spLocks noGrp="1"/>
          </p:cNvSpPr>
          <p:nvPr>
            <p:ph type="pic" sz="quarter" idx="14"/>
          </p:nvPr>
        </p:nvSpPr>
        <p:spPr>
          <a:xfrm>
            <a:off x="6217920" y="3063240"/>
            <a:ext cx="5321808" cy="3154680"/>
          </a:xfrm>
          <a:solidFill>
            <a:schemeClr val="bg2">
              <a:lumMod val="50000"/>
              <a:lumOff val="50000"/>
            </a:schemeClr>
          </a:solidFill>
        </p:spPr>
        <p:txBody>
          <a:bodyPr/>
          <a:lstStyle/>
          <a:p>
            <a:r>
              <a:rPr lang="en-US"/>
              <a:t>Click icon to add picture</a:t>
            </a:r>
          </a:p>
        </p:txBody>
      </p:sp>
      <p:sp>
        <p:nvSpPr>
          <p:cNvPr id="10" name="Date Placeholder 3">
            <a:extLst>
              <a:ext uri="{FF2B5EF4-FFF2-40B4-BE49-F238E27FC236}">
                <a16:creationId xmlns:a16="http://schemas.microsoft.com/office/drawing/2014/main" id="{94DD44DD-0676-4A2C-9EC4-8E209307EB05}"/>
              </a:ext>
            </a:extLst>
          </p:cNvPr>
          <p:cNvSpPr>
            <a:spLocks noGrp="1"/>
          </p:cNvSpPr>
          <p:nvPr>
            <p:ph type="dt" sz="half" idx="2"/>
          </p:nvPr>
        </p:nvSpPr>
        <p:spPr>
          <a:xfrm>
            <a:off x="258792" y="6356350"/>
            <a:ext cx="3322608" cy="365125"/>
          </a:xfrm>
          <a:prstGeom prst="rect">
            <a:avLst/>
          </a:prstGeom>
        </p:spPr>
        <p:txBody>
          <a:bodyPr vert="horz" lIns="91440" tIns="45720" rIns="91440" bIns="45720" rtlCol="0" anchor="ctr"/>
          <a:lstStyle>
            <a:lvl1pPr algn="l">
              <a:defRPr sz="900" b="1" spc="100" baseline="0">
                <a:solidFill>
                  <a:schemeClr val="tx2">
                    <a:alpha val="75000"/>
                  </a:schemeClr>
                </a:solidFill>
              </a:defRPr>
            </a:lvl1pPr>
          </a:lstStyle>
          <a:p>
            <a:r>
              <a:rPr lang="en-US"/>
              <a:t>20XX</a:t>
            </a:r>
          </a:p>
        </p:txBody>
      </p:sp>
      <p:sp>
        <p:nvSpPr>
          <p:cNvPr id="12" name="Footer Placeholder 4">
            <a:extLst>
              <a:ext uri="{FF2B5EF4-FFF2-40B4-BE49-F238E27FC236}">
                <a16:creationId xmlns:a16="http://schemas.microsoft.com/office/drawing/2014/main" id="{969BC53C-DA37-4270-B44D-B7A92152AAD0}"/>
              </a:ext>
            </a:extLst>
          </p:cNvPr>
          <p:cNvSpPr>
            <a:spLocks noGrp="1"/>
          </p:cNvSpPr>
          <p:nvPr>
            <p:ph type="ftr" sz="quarter" idx="3"/>
          </p:nvPr>
        </p:nvSpPr>
        <p:spPr>
          <a:xfrm>
            <a:off x="3581399" y="6356350"/>
            <a:ext cx="5029203" cy="365125"/>
          </a:xfrm>
          <a:prstGeom prst="rect">
            <a:avLst/>
          </a:prstGeom>
        </p:spPr>
        <p:txBody>
          <a:bodyPr vert="horz" lIns="91440" tIns="45720" rIns="91440" bIns="45720" rtlCol="0" anchor="ctr"/>
          <a:lstStyle>
            <a:lvl1pPr algn="ctr">
              <a:defRPr sz="900" b="1" cap="all" spc="400" baseline="0">
                <a:solidFill>
                  <a:schemeClr val="tx2">
                    <a:alpha val="75000"/>
                  </a:schemeClr>
                </a:solidFill>
              </a:defRPr>
            </a:lvl1pPr>
          </a:lstStyle>
          <a:p>
            <a:r>
              <a:rPr lang="en-US"/>
              <a:t>Sample Text</a:t>
            </a:r>
          </a:p>
        </p:txBody>
      </p:sp>
      <p:sp>
        <p:nvSpPr>
          <p:cNvPr id="14" name="Slide Number Placeholder 5">
            <a:extLst>
              <a:ext uri="{FF2B5EF4-FFF2-40B4-BE49-F238E27FC236}">
                <a16:creationId xmlns:a16="http://schemas.microsoft.com/office/drawing/2014/main" id="{9AFE14D8-0C2B-4AA6-AE7E-75C2C63C245A}"/>
              </a:ext>
            </a:extLst>
          </p:cNvPr>
          <p:cNvSpPr>
            <a:spLocks noGrp="1"/>
          </p:cNvSpPr>
          <p:nvPr>
            <p:ph type="sldNum" sz="quarter" idx="4"/>
          </p:nvPr>
        </p:nvSpPr>
        <p:spPr>
          <a:xfrm>
            <a:off x="10518474" y="6356350"/>
            <a:ext cx="1414733" cy="365125"/>
          </a:xfrm>
          <a:prstGeom prst="rect">
            <a:avLst/>
          </a:prstGeom>
        </p:spPr>
        <p:txBody>
          <a:bodyPr vert="horz" lIns="91440" tIns="45720" rIns="91440" bIns="45720" rtlCol="0" anchor="ctr"/>
          <a:lstStyle>
            <a:lvl1pPr algn="r">
              <a:defRPr sz="900" b="1">
                <a:solidFill>
                  <a:schemeClr val="tx2">
                    <a:alpha val="75000"/>
                  </a:schemeClr>
                </a:solidFill>
              </a:defRPr>
            </a:lvl1pPr>
          </a:lstStyle>
          <a:p>
            <a:fld id="{AE208ADF-3ADD-483D-A721-14E3EEE2C135}" type="slidenum">
              <a:rPr lang="en-US" smtClean="0"/>
              <a:pPr/>
              <a:t>‹#›</a:t>
            </a:fld>
            <a:endParaRPr lang="en-US"/>
          </a:p>
        </p:txBody>
      </p:sp>
    </p:spTree>
    <p:extLst>
      <p:ext uri="{BB962C8B-B14F-4D97-AF65-F5344CB8AC3E}">
        <p14:creationId xmlns:p14="http://schemas.microsoft.com/office/powerpoint/2010/main" val="354679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e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0846B-7B57-4F95-B17F-B9DEE33940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B08814-722A-4F2C-8807-C09FEEC251E7}"/>
              </a:ext>
            </a:extLst>
          </p:cNvPr>
          <p:cNvSpPr>
            <a:spLocks noGrp="1"/>
          </p:cNvSpPr>
          <p:nvPr>
            <p:ph idx="1"/>
          </p:nvPr>
        </p:nvSpPr>
        <p:spPr>
          <a:xfrm>
            <a:off x="838200" y="1479255"/>
            <a:ext cx="10515600" cy="41903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B4D67EBB-2EBC-4D85-9751-BE5E66FE0782}"/>
              </a:ext>
            </a:extLst>
          </p:cNvPr>
          <p:cNvCxnSpPr>
            <a:cxnSpLocks/>
          </p:cNvCxnSpPr>
          <p:nvPr/>
        </p:nvCxnSpPr>
        <p:spPr>
          <a:xfrm>
            <a:off x="838200" y="1655523"/>
            <a:ext cx="10515600" cy="0"/>
          </a:xfrm>
          <a:prstGeom prst="line">
            <a:avLst/>
          </a:prstGeom>
          <a:ln w="190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9" name="Date Placeholder 3">
            <a:extLst>
              <a:ext uri="{FF2B5EF4-FFF2-40B4-BE49-F238E27FC236}">
                <a16:creationId xmlns:a16="http://schemas.microsoft.com/office/drawing/2014/main" id="{F9828424-127F-4F45-AF20-1DAA152557D3}"/>
              </a:ext>
            </a:extLst>
          </p:cNvPr>
          <p:cNvSpPr>
            <a:spLocks noGrp="1"/>
          </p:cNvSpPr>
          <p:nvPr>
            <p:ph type="dt" sz="half" idx="2"/>
          </p:nvPr>
        </p:nvSpPr>
        <p:spPr>
          <a:xfrm>
            <a:off x="258792" y="6356350"/>
            <a:ext cx="3322608" cy="365125"/>
          </a:xfrm>
          <a:prstGeom prst="rect">
            <a:avLst/>
          </a:prstGeom>
        </p:spPr>
        <p:txBody>
          <a:bodyPr vert="horz" lIns="91440" tIns="45720" rIns="91440" bIns="45720" rtlCol="0" anchor="ctr"/>
          <a:lstStyle>
            <a:lvl1pPr algn="l">
              <a:defRPr sz="900" b="1" spc="100" baseline="0">
                <a:solidFill>
                  <a:schemeClr val="tx2">
                    <a:alpha val="75000"/>
                  </a:schemeClr>
                </a:solidFill>
              </a:defRPr>
            </a:lvl1pPr>
          </a:lstStyle>
          <a:p>
            <a:r>
              <a:rPr lang="en-US"/>
              <a:t>20XX</a:t>
            </a:r>
          </a:p>
        </p:txBody>
      </p:sp>
      <p:sp>
        <p:nvSpPr>
          <p:cNvPr id="10" name="Footer Placeholder 4">
            <a:extLst>
              <a:ext uri="{FF2B5EF4-FFF2-40B4-BE49-F238E27FC236}">
                <a16:creationId xmlns:a16="http://schemas.microsoft.com/office/drawing/2014/main" id="{F5D83CCE-F7E1-4106-84E1-6C261DDBB19F}"/>
              </a:ext>
            </a:extLst>
          </p:cNvPr>
          <p:cNvSpPr>
            <a:spLocks noGrp="1"/>
          </p:cNvSpPr>
          <p:nvPr>
            <p:ph type="ftr" sz="quarter" idx="3"/>
          </p:nvPr>
        </p:nvSpPr>
        <p:spPr>
          <a:xfrm>
            <a:off x="3581399" y="6356350"/>
            <a:ext cx="5029203" cy="365125"/>
          </a:xfrm>
          <a:prstGeom prst="rect">
            <a:avLst/>
          </a:prstGeom>
        </p:spPr>
        <p:txBody>
          <a:bodyPr vert="horz" lIns="91440" tIns="45720" rIns="91440" bIns="45720" rtlCol="0" anchor="ctr"/>
          <a:lstStyle>
            <a:lvl1pPr algn="ctr">
              <a:defRPr sz="900" b="1" cap="all" spc="400" baseline="0">
                <a:solidFill>
                  <a:schemeClr val="tx2">
                    <a:alpha val="75000"/>
                  </a:schemeClr>
                </a:solidFill>
              </a:defRPr>
            </a:lvl1pPr>
          </a:lstStyle>
          <a:p>
            <a:r>
              <a:rPr lang="en-US"/>
              <a:t>Sample Text</a:t>
            </a:r>
          </a:p>
        </p:txBody>
      </p:sp>
      <p:sp>
        <p:nvSpPr>
          <p:cNvPr id="11" name="Slide Number Placeholder 5">
            <a:extLst>
              <a:ext uri="{FF2B5EF4-FFF2-40B4-BE49-F238E27FC236}">
                <a16:creationId xmlns:a16="http://schemas.microsoft.com/office/drawing/2014/main" id="{28126735-73E8-4B98-81A3-AAE94B69F653}"/>
              </a:ext>
            </a:extLst>
          </p:cNvPr>
          <p:cNvSpPr>
            <a:spLocks noGrp="1"/>
          </p:cNvSpPr>
          <p:nvPr>
            <p:ph type="sldNum" sz="quarter" idx="4"/>
          </p:nvPr>
        </p:nvSpPr>
        <p:spPr>
          <a:xfrm>
            <a:off x="10518474" y="6356350"/>
            <a:ext cx="1414733" cy="365125"/>
          </a:xfrm>
          <a:prstGeom prst="rect">
            <a:avLst/>
          </a:prstGeom>
        </p:spPr>
        <p:txBody>
          <a:bodyPr vert="horz" lIns="91440" tIns="45720" rIns="91440" bIns="45720" rtlCol="0" anchor="ctr"/>
          <a:lstStyle>
            <a:lvl1pPr algn="r">
              <a:defRPr sz="900" b="1">
                <a:solidFill>
                  <a:schemeClr val="tx2">
                    <a:alpha val="75000"/>
                  </a:schemeClr>
                </a:solidFill>
              </a:defRPr>
            </a:lvl1pPr>
          </a:lstStyle>
          <a:p>
            <a:fld id="{AE208ADF-3ADD-483D-A721-14E3EEE2C135}" type="slidenum">
              <a:rPr lang="en-US" smtClean="0"/>
              <a:pPr/>
              <a:t>‹#›</a:t>
            </a:fld>
            <a:endParaRPr lang="en-US"/>
          </a:p>
        </p:txBody>
      </p:sp>
    </p:spTree>
    <p:extLst>
      <p:ext uri="{BB962C8B-B14F-4D97-AF65-F5344CB8AC3E}">
        <p14:creationId xmlns:p14="http://schemas.microsoft.com/office/powerpoint/2010/main" val="3432294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C1A14-BCE3-4322-A314-ABFB09FBB4B2}"/>
              </a:ext>
            </a:extLst>
          </p:cNvPr>
          <p:cNvSpPr>
            <a:spLocks noGrp="1"/>
          </p:cNvSpPr>
          <p:nvPr>
            <p:ph type="title"/>
          </p:nvPr>
        </p:nvSpPr>
        <p:spPr>
          <a:xfrm>
            <a:off x="838200" y="716213"/>
            <a:ext cx="10515600" cy="2212258"/>
          </a:xfrm>
        </p:spPr>
        <p:txBody>
          <a:bodyPr anchor="t"/>
          <a:lstStyle/>
          <a:p>
            <a:r>
              <a:rPr lang="en-US"/>
              <a:t>Click to edit Master title style</a:t>
            </a:r>
          </a:p>
        </p:txBody>
      </p:sp>
      <p:sp>
        <p:nvSpPr>
          <p:cNvPr id="6" name="Date Placeholder 3">
            <a:extLst>
              <a:ext uri="{FF2B5EF4-FFF2-40B4-BE49-F238E27FC236}">
                <a16:creationId xmlns:a16="http://schemas.microsoft.com/office/drawing/2014/main" id="{3DAC2D8E-199B-430A-BB5F-3EB5B76D6F79}"/>
              </a:ext>
            </a:extLst>
          </p:cNvPr>
          <p:cNvSpPr>
            <a:spLocks noGrp="1"/>
          </p:cNvSpPr>
          <p:nvPr>
            <p:ph type="dt" sz="half" idx="2"/>
          </p:nvPr>
        </p:nvSpPr>
        <p:spPr>
          <a:xfrm>
            <a:off x="258792" y="6356350"/>
            <a:ext cx="3322608" cy="365125"/>
          </a:xfrm>
          <a:prstGeom prst="rect">
            <a:avLst/>
          </a:prstGeom>
        </p:spPr>
        <p:txBody>
          <a:bodyPr vert="horz" lIns="91440" tIns="45720" rIns="91440" bIns="45720" rtlCol="0" anchor="ctr"/>
          <a:lstStyle>
            <a:lvl1pPr algn="l">
              <a:defRPr sz="900" b="1" spc="100" baseline="0">
                <a:solidFill>
                  <a:schemeClr val="tx2">
                    <a:alpha val="75000"/>
                  </a:schemeClr>
                </a:solidFill>
              </a:defRPr>
            </a:lvl1pPr>
          </a:lstStyle>
          <a:p>
            <a:r>
              <a:rPr lang="en-US"/>
              <a:t>20XX</a:t>
            </a:r>
          </a:p>
        </p:txBody>
      </p:sp>
      <p:sp>
        <p:nvSpPr>
          <p:cNvPr id="7" name="Footer Placeholder 4">
            <a:extLst>
              <a:ext uri="{FF2B5EF4-FFF2-40B4-BE49-F238E27FC236}">
                <a16:creationId xmlns:a16="http://schemas.microsoft.com/office/drawing/2014/main" id="{DCAAF529-3AC9-470F-8794-0C49670804A4}"/>
              </a:ext>
            </a:extLst>
          </p:cNvPr>
          <p:cNvSpPr>
            <a:spLocks noGrp="1"/>
          </p:cNvSpPr>
          <p:nvPr>
            <p:ph type="ftr" sz="quarter" idx="3"/>
          </p:nvPr>
        </p:nvSpPr>
        <p:spPr>
          <a:xfrm>
            <a:off x="3581399" y="6356350"/>
            <a:ext cx="5029203" cy="365125"/>
          </a:xfrm>
          <a:prstGeom prst="rect">
            <a:avLst/>
          </a:prstGeom>
        </p:spPr>
        <p:txBody>
          <a:bodyPr vert="horz" lIns="91440" tIns="45720" rIns="91440" bIns="45720" rtlCol="0" anchor="ctr"/>
          <a:lstStyle>
            <a:lvl1pPr algn="ctr">
              <a:defRPr sz="900" b="1" cap="all" spc="400" baseline="0">
                <a:solidFill>
                  <a:schemeClr val="tx2">
                    <a:alpha val="75000"/>
                  </a:schemeClr>
                </a:solidFill>
              </a:defRPr>
            </a:lvl1pPr>
          </a:lstStyle>
          <a:p>
            <a:r>
              <a:rPr lang="en-US"/>
              <a:t>Sample Text</a:t>
            </a:r>
          </a:p>
        </p:txBody>
      </p:sp>
      <p:sp>
        <p:nvSpPr>
          <p:cNvPr id="8" name="Slide Number Placeholder 5">
            <a:extLst>
              <a:ext uri="{FF2B5EF4-FFF2-40B4-BE49-F238E27FC236}">
                <a16:creationId xmlns:a16="http://schemas.microsoft.com/office/drawing/2014/main" id="{B3327F51-D49D-4DCE-9CDC-3B94731A49A3}"/>
              </a:ext>
            </a:extLst>
          </p:cNvPr>
          <p:cNvSpPr>
            <a:spLocks noGrp="1"/>
          </p:cNvSpPr>
          <p:nvPr>
            <p:ph type="sldNum" sz="quarter" idx="4"/>
          </p:nvPr>
        </p:nvSpPr>
        <p:spPr>
          <a:xfrm>
            <a:off x="10518474" y="6356350"/>
            <a:ext cx="1414733" cy="365125"/>
          </a:xfrm>
          <a:prstGeom prst="rect">
            <a:avLst/>
          </a:prstGeom>
        </p:spPr>
        <p:txBody>
          <a:bodyPr vert="horz" lIns="91440" tIns="45720" rIns="91440" bIns="45720" rtlCol="0" anchor="ctr"/>
          <a:lstStyle>
            <a:lvl1pPr algn="r">
              <a:defRPr sz="900" b="1">
                <a:solidFill>
                  <a:schemeClr val="tx2">
                    <a:alpha val="75000"/>
                  </a:schemeClr>
                </a:solidFill>
              </a:defRPr>
            </a:lvl1pPr>
          </a:lstStyle>
          <a:p>
            <a:fld id="{AE208ADF-3ADD-483D-A721-14E3EEE2C135}" type="slidenum">
              <a:rPr lang="en-US" smtClean="0"/>
              <a:pPr/>
              <a:t>‹#›</a:t>
            </a:fld>
            <a:endParaRPr lang="en-US"/>
          </a:p>
        </p:txBody>
      </p:sp>
    </p:spTree>
    <p:extLst>
      <p:ext uri="{BB962C8B-B14F-4D97-AF65-F5344CB8AC3E}">
        <p14:creationId xmlns:p14="http://schemas.microsoft.com/office/powerpoint/2010/main" val="3391290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FB555E-8FF5-457E-B328-53ABDB595951}"/>
              </a:ext>
            </a:extLst>
          </p:cNvPr>
          <p:cNvSpPr>
            <a:spLocks noGrp="1"/>
          </p:cNvSpPr>
          <p:nvPr>
            <p:ph type="title"/>
          </p:nvPr>
        </p:nvSpPr>
        <p:spPr>
          <a:xfrm>
            <a:off x="838200" y="662427"/>
            <a:ext cx="10515600" cy="81973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DA64ED7-3275-4F98-88B1-4F0832514730}"/>
              </a:ext>
            </a:extLst>
          </p:cNvPr>
          <p:cNvSpPr>
            <a:spLocks noGrp="1"/>
          </p:cNvSpPr>
          <p:nvPr>
            <p:ph type="body" idx="1"/>
          </p:nvPr>
        </p:nvSpPr>
        <p:spPr>
          <a:xfrm>
            <a:off x="838200" y="1661459"/>
            <a:ext cx="10515600" cy="43406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F0BCFA-771C-4297-8ACE-974191C70545}"/>
              </a:ext>
            </a:extLst>
          </p:cNvPr>
          <p:cNvSpPr>
            <a:spLocks noGrp="1"/>
          </p:cNvSpPr>
          <p:nvPr>
            <p:ph type="dt" sz="half" idx="2"/>
          </p:nvPr>
        </p:nvSpPr>
        <p:spPr>
          <a:xfrm>
            <a:off x="258792" y="6356350"/>
            <a:ext cx="3322608" cy="365125"/>
          </a:xfrm>
          <a:prstGeom prst="rect">
            <a:avLst/>
          </a:prstGeom>
        </p:spPr>
        <p:txBody>
          <a:bodyPr vert="horz" lIns="91440" tIns="45720" rIns="91440" bIns="45720" rtlCol="0" anchor="ctr"/>
          <a:lstStyle>
            <a:lvl1pPr algn="l">
              <a:defRPr sz="900" b="1" spc="100" baseline="0">
                <a:solidFill>
                  <a:schemeClr val="tx2">
                    <a:alpha val="75000"/>
                  </a:schemeClr>
                </a:solidFill>
              </a:defRPr>
            </a:lvl1pPr>
          </a:lstStyle>
          <a:p>
            <a:r>
              <a:rPr lang="en-US"/>
              <a:t>20XX</a:t>
            </a:r>
          </a:p>
        </p:txBody>
      </p:sp>
      <p:sp>
        <p:nvSpPr>
          <p:cNvPr id="5" name="Footer Placeholder 4">
            <a:extLst>
              <a:ext uri="{FF2B5EF4-FFF2-40B4-BE49-F238E27FC236}">
                <a16:creationId xmlns:a16="http://schemas.microsoft.com/office/drawing/2014/main" id="{87E317DE-CC16-4596-92A2-460BC081EA70}"/>
              </a:ext>
            </a:extLst>
          </p:cNvPr>
          <p:cNvSpPr>
            <a:spLocks noGrp="1"/>
          </p:cNvSpPr>
          <p:nvPr>
            <p:ph type="ftr" sz="quarter" idx="3"/>
          </p:nvPr>
        </p:nvSpPr>
        <p:spPr>
          <a:xfrm>
            <a:off x="3581399" y="6356350"/>
            <a:ext cx="5029203" cy="365125"/>
          </a:xfrm>
          <a:prstGeom prst="rect">
            <a:avLst/>
          </a:prstGeom>
        </p:spPr>
        <p:txBody>
          <a:bodyPr vert="horz" lIns="91440" tIns="45720" rIns="91440" bIns="45720" rtlCol="0" anchor="ctr"/>
          <a:lstStyle>
            <a:lvl1pPr algn="ctr">
              <a:defRPr sz="900" b="1" cap="all" spc="400" baseline="0">
                <a:solidFill>
                  <a:schemeClr val="tx2">
                    <a:alpha val="75000"/>
                  </a:schemeClr>
                </a:solidFill>
              </a:defRPr>
            </a:lvl1pPr>
          </a:lstStyle>
          <a:p>
            <a:r>
              <a:rPr lang="en-US"/>
              <a:t>Sample Text</a:t>
            </a:r>
          </a:p>
        </p:txBody>
      </p:sp>
      <p:sp>
        <p:nvSpPr>
          <p:cNvPr id="6" name="Slide Number Placeholder 5">
            <a:extLst>
              <a:ext uri="{FF2B5EF4-FFF2-40B4-BE49-F238E27FC236}">
                <a16:creationId xmlns:a16="http://schemas.microsoft.com/office/drawing/2014/main" id="{A786E724-AEC3-4D96-A62C-C286B703F15B}"/>
              </a:ext>
            </a:extLst>
          </p:cNvPr>
          <p:cNvSpPr>
            <a:spLocks noGrp="1"/>
          </p:cNvSpPr>
          <p:nvPr>
            <p:ph type="sldNum" sz="quarter" idx="4"/>
          </p:nvPr>
        </p:nvSpPr>
        <p:spPr>
          <a:xfrm>
            <a:off x="10518474" y="6356350"/>
            <a:ext cx="1414733" cy="365125"/>
          </a:xfrm>
          <a:prstGeom prst="rect">
            <a:avLst/>
          </a:prstGeom>
        </p:spPr>
        <p:txBody>
          <a:bodyPr vert="horz" lIns="91440" tIns="45720" rIns="91440" bIns="45720" rtlCol="0" anchor="ctr"/>
          <a:lstStyle>
            <a:lvl1pPr algn="r">
              <a:defRPr sz="900" b="1">
                <a:solidFill>
                  <a:schemeClr val="tx2">
                    <a:alpha val="75000"/>
                  </a:schemeClr>
                </a:solidFill>
              </a:defRPr>
            </a:lvl1pPr>
          </a:lstStyle>
          <a:p>
            <a:fld id="{AE208ADF-3ADD-483D-A721-14E3EEE2C135}" type="slidenum">
              <a:rPr lang="en-US" smtClean="0"/>
              <a:pPr/>
              <a:t>‹#›</a:t>
            </a:fld>
            <a:endParaRPr lang="en-US"/>
          </a:p>
        </p:txBody>
      </p:sp>
    </p:spTree>
    <p:extLst>
      <p:ext uri="{BB962C8B-B14F-4D97-AF65-F5344CB8AC3E}">
        <p14:creationId xmlns:p14="http://schemas.microsoft.com/office/powerpoint/2010/main" val="1624592867"/>
      </p:ext>
    </p:extLst>
  </p:cSld>
  <p:clrMap bg1="dk1" tx1="lt1" bg2="dk2" tx2="lt2" accent1="accent1" accent2="accent2" accent3="accent3" accent4="accent4" accent5="accent5" accent6="accent6" hlink="hlink" folHlink="folHlink"/>
  <p:sldLayoutIdLst>
    <p:sldLayoutId id="2147483665" r:id="rId1"/>
    <p:sldLayoutId id="2147483664" r:id="rId2"/>
    <p:sldLayoutId id="2147483663" r:id="rId3"/>
    <p:sldLayoutId id="2147483661" r:id="rId4"/>
    <p:sldLayoutId id="2147483650" r:id="rId5"/>
    <p:sldLayoutId id="2147483671" r:id="rId6"/>
    <p:sldLayoutId id="2147483670" r:id="rId7"/>
    <p:sldLayoutId id="2147483672" r:id="rId8"/>
    <p:sldLayoutId id="2147483654" r:id="rId9"/>
    <p:sldLayoutId id="2147483653" r:id="rId10"/>
    <p:sldLayoutId id="2147483667" r:id="rId11"/>
    <p:sldLayoutId id="2147483668" r:id="rId12"/>
    <p:sldLayoutId id="2147483669" r:id="rId13"/>
    <p:sldLayoutId id="2147483649" r:id="rId14"/>
    <p:sldLayoutId id="2147483651" r:id="rId15"/>
    <p:sldLayoutId id="2147483652" r:id="rId16"/>
    <p:sldLayoutId id="2147483655" r:id="rId17"/>
    <p:sldLayoutId id="2147483656" r:id="rId18"/>
    <p:sldLayoutId id="2147483657" r:id="rId19"/>
  </p:sldLayoutIdLst>
  <p:hf hdr="0"/>
  <p:txStyles>
    <p:titleStyle>
      <a:lvl1pPr algn="l" defTabSz="914400" rtl="0" eaLnBrk="1" latinLnBrk="0" hangingPunct="1">
        <a:lnSpc>
          <a:spcPct val="100000"/>
        </a:lnSpc>
        <a:spcBef>
          <a:spcPct val="0"/>
        </a:spcBef>
        <a:buNone/>
        <a:defRPr sz="4000" kern="1200">
          <a:solidFill>
            <a:schemeClr val="tx2">
              <a:alpha val="75000"/>
            </a:schemeClr>
          </a:solidFill>
          <a:latin typeface="+mj-lt"/>
          <a:ea typeface="+mj-ea"/>
          <a:cs typeface="+mj-cs"/>
        </a:defRPr>
      </a:lvl1pPr>
    </p:titleStyle>
    <p:bodyStyle>
      <a:lvl1pPr marL="228600" indent="-228600" algn="l" defTabSz="914400" rtl="0" eaLnBrk="1" latinLnBrk="0" hangingPunct="1">
        <a:lnSpc>
          <a:spcPct val="120000"/>
        </a:lnSpc>
        <a:spcBef>
          <a:spcPts val="1000"/>
        </a:spcBef>
        <a:buSzPct val="80000"/>
        <a:buFont typeface="Arial" panose="020B0604020202020204" pitchFamily="34" charset="0"/>
        <a:buChar char="•"/>
        <a:defRPr sz="2400" kern="1200" spc="100" baseline="0">
          <a:solidFill>
            <a:schemeClr val="tx2">
              <a:alpha val="85000"/>
            </a:schemeClr>
          </a:solidFill>
          <a:latin typeface="+mn-lt"/>
          <a:ea typeface="+mn-ea"/>
          <a:cs typeface="+mn-cs"/>
        </a:defRPr>
      </a:lvl1pPr>
      <a:lvl2pPr marL="274320" indent="0" algn="l" defTabSz="914400" rtl="0" eaLnBrk="1" latinLnBrk="0" hangingPunct="1">
        <a:lnSpc>
          <a:spcPct val="120000"/>
        </a:lnSpc>
        <a:spcBef>
          <a:spcPts val="500"/>
        </a:spcBef>
        <a:buFontTx/>
        <a:buNone/>
        <a:defRPr sz="1800" b="1" kern="1200" spc="100" baseline="0">
          <a:solidFill>
            <a:schemeClr val="tx2">
              <a:alpha val="85000"/>
            </a:schemeClr>
          </a:solidFill>
          <a:latin typeface="+mn-lt"/>
          <a:ea typeface="+mn-ea"/>
          <a:cs typeface="+mn-cs"/>
        </a:defRPr>
      </a:lvl2pPr>
      <a:lvl3pPr marL="571500" indent="-342900" algn="l" defTabSz="914400" rtl="0" eaLnBrk="1" latinLnBrk="0" hangingPunct="1">
        <a:lnSpc>
          <a:spcPct val="120000"/>
        </a:lnSpc>
        <a:spcBef>
          <a:spcPts val="500"/>
        </a:spcBef>
        <a:buFont typeface="Arial" panose="020B0604020202020204" pitchFamily="34" charset="0"/>
        <a:buChar char="•"/>
        <a:defRPr sz="1800" kern="1200" spc="100" baseline="0">
          <a:solidFill>
            <a:schemeClr val="tx2">
              <a:alpha val="85000"/>
            </a:schemeClr>
          </a:solidFill>
          <a:latin typeface="+mn-lt"/>
          <a:ea typeface="+mn-ea"/>
          <a:cs typeface="+mn-cs"/>
        </a:defRPr>
      </a:lvl3pPr>
      <a:lvl4pPr marL="640080" indent="0" algn="l" defTabSz="914400" rtl="0" eaLnBrk="1" latinLnBrk="0" hangingPunct="1">
        <a:lnSpc>
          <a:spcPct val="120000"/>
        </a:lnSpc>
        <a:spcBef>
          <a:spcPts val="500"/>
        </a:spcBef>
        <a:buFont typeface="Arial" panose="020B0604020202020204" pitchFamily="34" charset="0"/>
        <a:buNone/>
        <a:defRPr sz="1600" i="1" kern="1200" spc="100" baseline="0">
          <a:solidFill>
            <a:schemeClr val="tx2">
              <a:alpha val="85000"/>
            </a:schemeClr>
          </a:solidFill>
          <a:latin typeface="+mn-lt"/>
          <a:ea typeface="+mn-ea"/>
          <a:cs typeface="+mn-cs"/>
        </a:defRPr>
      </a:lvl4pPr>
      <a:lvl5pPr marL="914400" indent="-228600" algn="l" defTabSz="914400" rtl="0" eaLnBrk="1" latinLnBrk="0" hangingPunct="1">
        <a:lnSpc>
          <a:spcPct val="120000"/>
        </a:lnSpc>
        <a:spcBef>
          <a:spcPts val="500"/>
        </a:spcBef>
        <a:buSzPct val="80000"/>
        <a:buFont typeface="Arial" panose="020B0604020202020204" pitchFamily="34" charset="0"/>
        <a:buChar char="•"/>
        <a:defRPr sz="1600" kern="1200" spc="100" baseline="0">
          <a:solidFill>
            <a:schemeClr val="tx2">
              <a:alpha val="8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552">
          <p15:clr>
            <a:srgbClr val="F26B43"/>
          </p15:clr>
        </p15:guide>
        <p15:guide id="3" pos="528">
          <p15:clr>
            <a:srgbClr val="F26B43"/>
          </p15:clr>
        </p15:guide>
        <p15:guide id="4" orient="horz" pos="3912">
          <p15:clr>
            <a:srgbClr val="F26B43"/>
          </p15:clr>
        </p15:guide>
        <p15:guide id="5" orient="horz" pos="408">
          <p15:clr>
            <a:srgbClr val="F26B43"/>
          </p15:clr>
        </p15:guide>
        <p15:guide id="6" pos="7152">
          <p15:clr>
            <a:srgbClr val="F26B43"/>
          </p15:clr>
        </p15:guide>
        <p15:guide id="7" pos="2880">
          <p15:clr>
            <a:srgbClr val="F26B43"/>
          </p15:clr>
        </p15:guide>
        <p15:guide id="8" pos="4248">
          <p15:clr>
            <a:srgbClr val="F26B43"/>
          </p15:clr>
        </p15:guide>
        <p15:guide id="9" orient="horz" pos="600">
          <p15:clr>
            <a:srgbClr val="F26B43"/>
          </p15:clr>
        </p15:guide>
        <p15:guide id="10" orient="horz" pos="3792">
          <p15:clr>
            <a:srgbClr val="F26B43"/>
          </p15:clr>
        </p15:guide>
        <p15:guide id="11" pos="7272">
          <p15:clr>
            <a:srgbClr val="F26B43"/>
          </p15:clr>
        </p15:guide>
        <p15:guide id="12" pos="408">
          <p15:clr>
            <a:srgbClr val="F26B43"/>
          </p15:clr>
        </p15:guide>
        <p15:guide id="13" pos="4920">
          <p15:clr>
            <a:srgbClr val="F26B43"/>
          </p15:clr>
        </p15:guide>
        <p15:guide id="14" pos="220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2" Type="http://schemas.openxmlformats.org/officeDocument/2006/relationships/hyperlink" Target="https://hcpf.colorado.gov/sites/hcpf/files/ACC_Phase_III_PCMP_Payment_Fact_Sheet_March_2025.pdf#:~:text=The%20Access%20Stabilization%20Payment%2A%20is%20an%20additional%20per-member,of%20these%20payments%20is%20yet%20to%20be%20determined."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8" Type="http://schemas.openxmlformats.org/officeDocument/2006/relationships/hyperlink" Target="mailto:raina@nhpllc.org" TargetMode="External"/><Relationship Id="rId3" Type="http://schemas.openxmlformats.org/officeDocument/2006/relationships/image" Target="../media/image3.jpeg"/><Relationship Id="rId7" Type="http://schemas.openxmlformats.org/officeDocument/2006/relationships/hyperlink" Target="mailto:cara.hebert@nhpllc.org" TargetMode="External"/><Relationship Id="rId2" Type="http://schemas.openxmlformats.org/officeDocument/2006/relationships/image" Target="../media/image4.jpeg"/><Relationship Id="rId1" Type="http://schemas.openxmlformats.org/officeDocument/2006/relationships/slideLayout" Target="../slideLayouts/slideLayout17.xml"/><Relationship Id="rId6" Type="http://schemas.openxmlformats.org/officeDocument/2006/relationships/hyperlink" Target="mailto:alma@nhpllc.org" TargetMode="External"/><Relationship Id="rId5" Type="http://schemas.openxmlformats.org/officeDocument/2006/relationships/image" Target="../media/image5.jpeg"/><Relationship Id="rId4" Type="http://schemas.openxmlformats.org/officeDocument/2006/relationships/image" Target="../media/image8.jpe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hyperlink" Target="https://hcpf.colorado.gov/provider-enrollment" TargetMode="Externa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6.xml"/><Relationship Id="rId5" Type="http://schemas.openxmlformats.org/officeDocument/2006/relationships/image" Target="../media/image9.png"/><Relationship Id="rId4" Type="http://schemas.openxmlformats.org/officeDocument/2006/relationships/hyperlink" Target="https://nhprae2.org/"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hyperlink" Target="https://nhprae2.org/" TargetMode="External"/><Relationship Id="rId2" Type="http://schemas.openxmlformats.org/officeDocument/2006/relationships/notesSlide" Target="../notesSlides/notesSlide17.xml"/><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nhprae2.org/" TargetMode="Externa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22.xml"/><Relationship Id="rId1" Type="http://schemas.openxmlformats.org/officeDocument/2006/relationships/slideLayout" Target="../slideLayouts/slideLayout17.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3" Type="http://schemas.openxmlformats.org/officeDocument/2006/relationships/image" Target="../media/image4.jpeg"/><Relationship Id="rId2" Type="http://schemas.microsoft.com/office/2018/10/relationships/comments" Target="../comments/modernComment_7FFFDD7D_25F98CD4.xml"/><Relationship Id="rId1" Type="http://schemas.openxmlformats.org/officeDocument/2006/relationships/slideLayout" Target="../slideLayouts/slideLayout10.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8EF8DCB8-CEAD-2FBC-DE1C-FB1117653424}"/>
              </a:ext>
            </a:extLst>
          </p:cNvPr>
          <p:cNvCxnSpPr/>
          <p:nvPr/>
        </p:nvCxnSpPr>
        <p:spPr>
          <a:xfrm>
            <a:off x="3586480" y="3596640"/>
            <a:ext cx="4927600" cy="0"/>
          </a:xfrm>
          <a:prstGeom prst="line">
            <a:avLst/>
          </a:prstGeom>
          <a:ln w="38100"/>
        </p:spPr>
        <p:style>
          <a:lnRef idx="3">
            <a:schemeClr val="accent4"/>
          </a:lnRef>
          <a:fillRef idx="0">
            <a:schemeClr val="accent4"/>
          </a:fillRef>
          <a:effectRef idx="2">
            <a:schemeClr val="accent4"/>
          </a:effectRef>
          <a:fontRef idx="minor">
            <a:schemeClr val="tx1"/>
          </a:fontRef>
        </p:style>
      </p:cxnSp>
      <p:pic>
        <p:nvPicPr>
          <p:cNvPr id="9" name="Picture 8" descr="A blue and green logo with a leaf&#10;&#10;AI-generated content may be incorrect.">
            <a:extLst>
              <a:ext uri="{FF2B5EF4-FFF2-40B4-BE49-F238E27FC236}">
                <a16:creationId xmlns:a16="http://schemas.microsoft.com/office/drawing/2014/main" id="{DCD8275F-5AD1-5F7F-10F6-677F22B9E78E}"/>
              </a:ext>
            </a:extLst>
          </p:cNvPr>
          <p:cNvPicPr>
            <a:picLocks noChangeAspect="1"/>
          </p:cNvPicPr>
          <p:nvPr/>
        </p:nvPicPr>
        <p:blipFill>
          <a:blip r:embed="rId3"/>
          <a:stretch>
            <a:fillRect/>
          </a:stretch>
        </p:blipFill>
        <p:spPr>
          <a:xfrm>
            <a:off x="3553641" y="553673"/>
            <a:ext cx="4385154" cy="1736521"/>
          </a:xfrm>
          <a:prstGeom prst="rect">
            <a:avLst/>
          </a:prstGeom>
        </p:spPr>
      </p:pic>
      <p:sp>
        <p:nvSpPr>
          <p:cNvPr id="11" name="TextBox 10">
            <a:extLst>
              <a:ext uri="{FF2B5EF4-FFF2-40B4-BE49-F238E27FC236}">
                <a16:creationId xmlns:a16="http://schemas.microsoft.com/office/drawing/2014/main" id="{1F4ABF75-0700-5EC3-27DC-54604ABFE92A}"/>
              </a:ext>
            </a:extLst>
          </p:cNvPr>
          <p:cNvSpPr txBox="1"/>
          <p:nvPr/>
        </p:nvSpPr>
        <p:spPr>
          <a:xfrm>
            <a:off x="995493" y="2488644"/>
            <a:ext cx="10201012" cy="1107996"/>
          </a:xfrm>
          <a:prstGeom prst="rect">
            <a:avLst/>
          </a:prstGeom>
          <a:noFill/>
        </p:spPr>
        <p:txBody>
          <a:bodyPr wrap="square" rtlCol="0">
            <a:spAutoFit/>
          </a:bodyPr>
          <a:lstStyle/>
          <a:p>
            <a:pPr algn="ctr"/>
            <a:r>
              <a:rPr lang="en-US" sz="6600" dirty="0">
                <a:solidFill>
                  <a:schemeClr val="tx2"/>
                </a:solidFill>
              </a:rPr>
              <a:t>Northeast Health Partners</a:t>
            </a:r>
          </a:p>
        </p:txBody>
      </p:sp>
      <p:sp>
        <p:nvSpPr>
          <p:cNvPr id="12" name="TextBox 11">
            <a:extLst>
              <a:ext uri="{FF2B5EF4-FFF2-40B4-BE49-F238E27FC236}">
                <a16:creationId xmlns:a16="http://schemas.microsoft.com/office/drawing/2014/main" id="{E7299C24-F6D5-6A79-990A-AA20CD937460}"/>
              </a:ext>
            </a:extLst>
          </p:cNvPr>
          <p:cNvSpPr txBox="1"/>
          <p:nvPr/>
        </p:nvSpPr>
        <p:spPr>
          <a:xfrm>
            <a:off x="5094913" y="3719421"/>
            <a:ext cx="2002173" cy="769441"/>
          </a:xfrm>
          <a:prstGeom prst="rect">
            <a:avLst/>
          </a:prstGeom>
          <a:noFill/>
        </p:spPr>
        <p:txBody>
          <a:bodyPr wrap="square" rtlCol="0">
            <a:spAutoFit/>
          </a:bodyPr>
          <a:lstStyle/>
          <a:p>
            <a:r>
              <a:rPr lang="en-US" sz="4400">
                <a:solidFill>
                  <a:schemeClr val="tx2"/>
                </a:solidFill>
              </a:rPr>
              <a:t>RAE  2</a:t>
            </a:r>
          </a:p>
        </p:txBody>
      </p:sp>
      <p:sp>
        <p:nvSpPr>
          <p:cNvPr id="13" name="Subtitle 2">
            <a:extLst>
              <a:ext uri="{FF2B5EF4-FFF2-40B4-BE49-F238E27FC236}">
                <a16:creationId xmlns:a16="http://schemas.microsoft.com/office/drawing/2014/main" id="{605A7CE2-CC06-DA5F-9A4E-A5F8D437904E}"/>
              </a:ext>
            </a:extLst>
          </p:cNvPr>
          <p:cNvSpPr txBox="1">
            <a:spLocks/>
          </p:cNvSpPr>
          <p:nvPr/>
        </p:nvSpPr>
        <p:spPr bwMode="blackGray">
          <a:xfrm>
            <a:off x="3797087" y="4694610"/>
            <a:ext cx="4499842" cy="882001"/>
          </a:xfrm>
          <a:prstGeom prst="rect">
            <a:avLst/>
          </a:prstGeom>
          <a:solidFill>
            <a:schemeClr val="accent1">
              <a:alpha val="90000"/>
            </a:schemeClr>
          </a:solidFill>
          <a:ln>
            <a:solidFill>
              <a:schemeClr val="accent1"/>
            </a:solidFill>
          </a:ln>
        </p:spPr>
        <p:txBody>
          <a:bodyPr lIns="91440" tIns="45720" rIns="91440" bIns="45720" anchor="ctr" anchorCtr="0">
            <a:normAutofit/>
          </a:bodyPr>
          <a:lstStyle>
            <a:lvl1pPr marL="228600" indent="-228600" algn="l" defTabSz="914400" rtl="0" eaLnBrk="1" latinLnBrk="0" hangingPunct="1">
              <a:lnSpc>
                <a:spcPct val="120000"/>
              </a:lnSpc>
              <a:spcBef>
                <a:spcPts val="1000"/>
              </a:spcBef>
              <a:buSzPct val="80000"/>
              <a:buFont typeface="Arial" panose="020B0604020202020204" pitchFamily="34" charset="0"/>
              <a:buChar char="•"/>
              <a:defRPr sz="2400" kern="1200" spc="100" baseline="0">
                <a:solidFill>
                  <a:schemeClr val="tx2">
                    <a:alpha val="85000"/>
                  </a:schemeClr>
                </a:solidFill>
                <a:latin typeface="+mn-lt"/>
                <a:ea typeface="+mn-ea"/>
                <a:cs typeface="+mn-cs"/>
              </a:defRPr>
            </a:lvl1pPr>
            <a:lvl2pPr marL="274320" indent="0" algn="l" defTabSz="914400" rtl="0" eaLnBrk="1" latinLnBrk="0" hangingPunct="1">
              <a:lnSpc>
                <a:spcPct val="120000"/>
              </a:lnSpc>
              <a:spcBef>
                <a:spcPts val="500"/>
              </a:spcBef>
              <a:buFontTx/>
              <a:buNone/>
              <a:defRPr sz="1800" b="1" kern="1200" spc="100" baseline="0">
                <a:solidFill>
                  <a:schemeClr val="tx2">
                    <a:alpha val="85000"/>
                  </a:schemeClr>
                </a:solidFill>
                <a:latin typeface="+mn-lt"/>
                <a:ea typeface="+mn-ea"/>
                <a:cs typeface="+mn-cs"/>
              </a:defRPr>
            </a:lvl2pPr>
            <a:lvl3pPr marL="571500" indent="-342900" algn="l" defTabSz="914400" rtl="0" eaLnBrk="1" latinLnBrk="0" hangingPunct="1">
              <a:lnSpc>
                <a:spcPct val="120000"/>
              </a:lnSpc>
              <a:spcBef>
                <a:spcPts val="500"/>
              </a:spcBef>
              <a:buFont typeface="Arial" panose="020B0604020202020204" pitchFamily="34" charset="0"/>
              <a:buChar char="•"/>
              <a:defRPr sz="1800" kern="1200" spc="100" baseline="0">
                <a:solidFill>
                  <a:schemeClr val="tx2">
                    <a:alpha val="85000"/>
                  </a:schemeClr>
                </a:solidFill>
                <a:latin typeface="+mn-lt"/>
                <a:ea typeface="+mn-ea"/>
                <a:cs typeface="+mn-cs"/>
              </a:defRPr>
            </a:lvl3pPr>
            <a:lvl4pPr marL="640080" indent="0" algn="l" defTabSz="914400" rtl="0" eaLnBrk="1" latinLnBrk="0" hangingPunct="1">
              <a:lnSpc>
                <a:spcPct val="120000"/>
              </a:lnSpc>
              <a:spcBef>
                <a:spcPts val="500"/>
              </a:spcBef>
              <a:buFont typeface="Arial" panose="020B0604020202020204" pitchFamily="34" charset="0"/>
              <a:buNone/>
              <a:defRPr sz="1600" i="1" kern="1200" spc="100" baseline="0">
                <a:solidFill>
                  <a:schemeClr val="tx2">
                    <a:alpha val="85000"/>
                  </a:schemeClr>
                </a:solidFill>
                <a:latin typeface="+mn-lt"/>
                <a:ea typeface="+mn-ea"/>
                <a:cs typeface="+mn-cs"/>
              </a:defRPr>
            </a:lvl4pPr>
            <a:lvl5pPr marL="914400" indent="-228600" algn="l" defTabSz="914400" rtl="0" eaLnBrk="1" latinLnBrk="0" hangingPunct="1">
              <a:lnSpc>
                <a:spcPct val="120000"/>
              </a:lnSpc>
              <a:spcBef>
                <a:spcPts val="500"/>
              </a:spcBef>
              <a:buSzPct val="80000"/>
              <a:buFont typeface="Arial" panose="020B0604020202020204" pitchFamily="34" charset="0"/>
              <a:buChar char="•"/>
              <a:defRPr sz="1600" kern="1200" spc="100" baseline="0">
                <a:solidFill>
                  <a:schemeClr val="tx2">
                    <a:alpha val="8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chemeClr val="tx2"/>
                </a:solidFill>
              </a:rPr>
              <a:t>May 14, 2025</a:t>
            </a:r>
            <a:endParaRPr lang="en-US" sz="2500" b="1" i="1" spc="65" dirty="0">
              <a:solidFill>
                <a:schemeClr val="tx2"/>
              </a:solidFill>
              <a:cs typeface="Arial"/>
            </a:endParaRPr>
          </a:p>
        </p:txBody>
      </p:sp>
    </p:spTree>
    <p:extLst>
      <p:ext uri="{BB962C8B-B14F-4D97-AF65-F5344CB8AC3E}">
        <p14:creationId xmlns:p14="http://schemas.microsoft.com/office/powerpoint/2010/main" val="3870180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8">
            <a:extLst>
              <a:ext uri="{FF2B5EF4-FFF2-40B4-BE49-F238E27FC236}">
                <a16:creationId xmlns:a16="http://schemas.microsoft.com/office/drawing/2014/main" id="{3A13C860-8DAA-BA24-79AB-DB85695C08BC}"/>
              </a:ext>
            </a:extLst>
          </p:cNvPr>
          <p:cNvPicPr>
            <a:picLocks noChangeAspect="1"/>
          </p:cNvPicPr>
          <p:nvPr/>
        </p:nvPicPr>
        <p:blipFill>
          <a:blip r:embed="rId2"/>
          <a:srcRect l="6465" r="14477" b="1"/>
          <a:stretch/>
        </p:blipFill>
        <p:spPr>
          <a:xfrm>
            <a:off x="452333" y="609600"/>
            <a:ext cx="7554243" cy="5494215"/>
          </a:xfrm>
          <a:prstGeom prst="rect">
            <a:avLst/>
          </a:prstGeom>
          <a:noFill/>
        </p:spPr>
      </p:pic>
      <p:sp>
        <p:nvSpPr>
          <p:cNvPr id="3" name="Content Placeholder 5">
            <a:extLst>
              <a:ext uri="{FF2B5EF4-FFF2-40B4-BE49-F238E27FC236}">
                <a16:creationId xmlns:a16="http://schemas.microsoft.com/office/drawing/2014/main" id="{B7298119-4B68-798A-711A-118EFD8DAC32}"/>
              </a:ext>
            </a:extLst>
          </p:cNvPr>
          <p:cNvSpPr txBox="1">
            <a:spLocks/>
          </p:cNvSpPr>
          <p:nvPr/>
        </p:nvSpPr>
        <p:spPr>
          <a:xfrm>
            <a:off x="8298979" y="1054443"/>
            <a:ext cx="3440688" cy="4200346"/>
          </a:xfrm>
          <a:prstGeom prst="rect">
            <a:avLst/>
          </a:prstGeom>
        </p:spPr>
        <p:txBody>
          <a:bodyPr>
            <a:normAutofit/>
          </a:bodyPr>
          <a:lstStyle>
            <a:lvl1pPr marL="228600" indent="-228600" algn="l" defTabSz="914400" rtl="0" eaLnBrk="1" latinLnBrk="0" hangingPunct="1">
              <a:lnSpc>
                <a:spcPct val="120000"/>
              </a:lnSpc>
              <a:spcBef>
                <a:spcPts val="1000"/>
              </a:spcBef>
              <a:buSzPct val="80000"/>
              <a:buFont typeface="Arial" panose="020B0604020202020204" pitchFamily="34" charset="0"/>
              <a:buChar char="•"/>
              <a:defRPr sz="2400" kern="1200" spc="100" baseline="0">
                <a:solidFill>
                  <a:schemeClr val="tx2">
                    <a:alpha val="85000"/>
                  </a:schemeClr>
                </a:solidFill>
                <a:latin typeface="+mn-lt"/>
                <a:ea typeface="+mn-ea"/>
                <a:cs typeface="+mn-cs"/>
              </a:defRPr>
            </a:lvl1pPr>
            <a:lvl2pPr marL="274320" indent="0" algn="l" defTabSz="914400" rtl="0" eaLnBrk="1" latinLnBrk="0" hangingPunct="1">
              <a:lnSpc>
                <a:spcPct val="120000"/>
              </a:lnSpc>
              <a:spcBef>
                <a:spcPts val="500"/>
              </a:spcBef>
              <a:buFontTx/>
              <a:buNone/>
              <a:defRPr sz="1800" b="1" kern="1200" spc="100" baseline="0">
                <a:solidFill>
                  <a:schemeClr val="tx2">
                    <a:alpha val="85000"/>
                  </a:schemeClr>
                </a:solidFill>
                <a:latin typeface="+mn-lt"/>
                <a:ea typeface="+mn-ea"/>
                <a:cs typeface="+mn-cs"/>
              </a:defRPr>
            </a:lvl2pPr>
            <a:lvl3pPr marL="571500" indent="-342900" algn="l" defTabSz="914400" rtl="0" eaLnBrk="1" latinLnBrk="0" hangingPunct="1">
              <a:lnSpc>
                <a:spcPct val="120000"/>
              </a:lnSpc>
              <a:spcBef>
                <a:spcPts val="500"/>
              </a:spcBef>
              <a:buFont typeface="Arial" panose="020B0604020202020204" pitchFamily="34" charset="0"/>
              <a:buChar char="•"/>
              <a:defRPr sz="1800" kern="1200" spc="100" baseline="0">
                <a:solidFill>
                  <a:schemeClr val="tx2">
                    <a:alpha val="85000"/>
                  </a:schemeClr>
                </a:solidFill>
                <a:latin typeface="+mn-lt"/>
                <a:ea typeface="+mn-ea"/>
                <a:cs typeface="+mn-cs"/>
              </a:defRPr>
            </a:lvl3pPr>
            <a:lvl4pPr marL="640080" indent="0" algn="l" defTabSz="914400" rtl="0" eaLnBrk="1" latinLnBrk="0" hangingPunct="1">
              <a:lnSpc>
                <a:spcPct val="120000"/>
              </a:lnSpc>
              <a:spcBef>
                <a:spcPts val="500"/>
              </a:spcBef>
              <a:buFont typeface="Arial" panose="020B0604020202020204" pitchFamily="34" charset="0"/>
              <a:buNone/>
              <a:defRPr sz="1600" i="1" kern="1200" spc="100" baseline="0">
                <a:solidFill>
                  <a:schemeClr val="tx2">
                    <a:alpha val="85000"/>
                  </a:schemeClr>
                </a:solidFill>
                <a:latin typeface="+mn-lt"/>
                <a:ea typeface="+mn-ea"/>
                <a:cs typeface="+mn-cs"/>
              </a:defRPr>
            </a:lvl4pPr>
            <a:lvl5pPr marL="914400" indent="-228600" algn="l" defTabSz="914400" rtl="0" eaLnBrk="1" latinLnBrk="0" hangingPunct="1">
              <a:lnSpc>
                <a:spcPct val="120000"/>
              </a:lnSpc>
              <a:spcBef>
                <a:spcPts val="500"/>
              </a:spcBef>
              <a:buSzPct val="80000"/>
              <a:buFont typeface="Arial" panose="020B0604020202020204" pitchFamily="34" charset="0"/>
              <a:buChar char="•"/>
              <a:defRPr sz="1600" kern="1200" spc="100" baseline="0">
                <a:solidFill>
                  <a:schemeClr val="tx2">
                    <a:alpha val="8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89000">
              <a:lnSpc>
                <a:spcPct val="90000"/>
              </a:lnSpc>
              <a:spcBef>
                <a:spcPct val="0"/>
              </a:spcBef>
              <a:spcAft>
                <a:spcPct val="35000"/>
              </a:spcAft>
              <a:buFont typeface="Wingdings" panose="05000000000000000000" pitchFamily="2" charset="2"/>
              <a:buChar char="ü"/>
            </a:pPr>
            <a:r>
              <a:rPr lang="en-US" b="1" dirty="0">
                <a:solidFill>
                  <a:schemeClr val="tx1"/>
                </a:solidFill>
              </a:rPr>
              <a:t>Execute Agreement</a:t>
            </a:r>
          </a:p>
          <a:p>
            <a:pPr defTabSz="889000">
              <a:lnSpc>
                <a:spcPct val="90000"/>
              </a:lnSpc>
              <a:spcBef>
                <a:spcPct val="0"/>
              </a:spcBef>
              <a:spcAft>
                <a:spcPct val="35000"/>
              </a:spcAft>
              <a:buFont typeface="Wingdings" panose="05000000000000000000" pitchFamily="2" charset="2"/>
              <a:buChar char="ü"/>
            </a:pPr>
            <a:r>
              <a:rPr lang="en-US" b="1" dirty="0">
                <a:solidFill>
                  <a:schemeClr val="tx1"/>
                </a:solidFill>
              </a:rPr>
              <a:t>Submit all Documents</a:t>
            </a:r>
          </a:p>
          <a:p>
            <a:pPr defTabSz="889000">
              <a:lnSpc>
                <a:spcPct val="90000"/>
              </a:lnSpc>
              <a:spcBef>
                <a:spcPct val="0"/>
              </a:spcBef>
              <a:spcAft>
                <a:spcPct val="35000"/>
              </a:spcAft>
              <a:buFont typeface="Wingdings" panose="05000000000000000000" pitchFamily="2" charset="2"/>
              <a:buChar char="ü"/>
            </a:pPr>
            <a:r>
              <a:rPr lang="en-US" b="1" dirty="0">
                <a:solidFill>
                  <a:schemeClr val="tx1"/>
                </a:solidFill>
              </a:rPr>
              <a:t>Provider Training</a:t>
            </a:r>
          </a:p>
          <a:p>
            <a:pPr marL="0" indent="0" defTabSz="889000">
              <a:lnSpc>
                <a:spcPct val="90000"/>
              </a:lnSpc>
              <a:spcBef>
                <a:spcPct val="0"/>
              </a:spcBef>
              <a:spcAft>
                <a:spcPct val="35000"/>
              </a:spcAft>
              <a:buNone/>
            </a:pPr>
            <a:endParaRPr lang="en-US" b="1" dirty="0">
              <a:solidFill>
                <a:schemeClr val="tx1"/>
              </a:solidFill>
            </a:endParaRPr>
          </a:p>
          <a:p>
            <a:pPr marL="0" indent="0" defTabSz="889000">
              <a:lnSpc>
                <a:spcPct val="90000"/>
              </a:lnSpc>
              <a:spcBef>
                <a:spcPct val="0"/>
              </a:spcBef>
              <a:spcAft>
                <a:spcPct val="35000"/>
              </a:spcAft>
              <a:buNone/>
            </a:pPr>
            <a:r>
              <a:rPr lang="en-US" b="1" dirty="0">
                <a:solidFill>
                  <a:schemeClr val="tx1"/>
                </a:solidFill>
              </a:rPr>
              <a:t>NHP Network will be outreaching to providers individually.</a:t>
            </a:r>
          </a:p>
          <a:p>
            <a:pPr marL="0" indent="0" defTabSz="889000">
              <a:lnSpc>
                <a:spcPct val="90000"/>
              </a:lnSpc>
              <a:spcBef>
                <a:spcPct val="0"/>
              </a:spcBef>
              <a:spcAft>
                <a:spcPct val="35000"/>
              </a:spcAft>
              <a:buFont typeface="Arial" panose="020B0604020202020204" pitchFamily="34" charset="0"/>
              <a:buNone/>
            </a:pPr>
            <a:endParaRPr lang="en-US" dirty="0">
              <a:solidFill>
                <a:schemeClr val="tx1"/>
              </a:solidFill>
            </a:endParaRPr>
          </a:p>
        </p:txBody>
      </p:sp>
    </p:spTree>
    <p:extLst>
      <p:ext uri="{BB962C8B-B14F-4D97-AF65-F5344CB8AC3E}">
        <p14:creationId xmlns:p14="http://schemas.microsoft.com/office/powerpoint/2010/main" val="2498608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5163ED-4700-139A-99A7-F48B8A872D04}"/>
            </a:ext>
          </a:extLst>
        </p:cNvPr>
        <p:cNvGrpSpPr/>
        <p:nvPr/>
      </p:nvGrpSpPr>
      <p:grpSpPr>
        <a:xfrm>
          <a:off x="0" y="0"/>
          <a:ext cx="0" cy="0"/>
          <a:chOff x="0" y="0"/>
          <a:chExt cx="0" cy="0"/>
        </a:xfrm>
      </p:grpSpPr>
      <p:sp>
        <p:nvSpPr>
          <p:cNvPr id="12" name="Title 1">
            <a:extLst>
              <a:ext uri="{FF2B5EF4-FFF2-40B4-BE49-F238E27FC236}">
                <a16:creationId xmlns:a16="http://schemas.microsoft.com/office/drawing/2014/main" id="{F92A8FB9-4EE3-04B0-340A-2C4D01177E7A}"/>
              </a:ext>
            </a:extLst>
          </p:cNvPr>
          <p:cNvSpPr>
            <a:spLocks noGrp="1"/>
          </p:cNvSpPr>
          <p:nvPr>
            <p:ph type="title"/>
          </p:nvPr>
        </p:nvSpPr>
        <p:spPr>
          <a:xfrm>
            <a:off x="839788" y="665629"/>
            <a:ext cx="10515600" cy="818995"/>
          </a:xfrm>
        </p:spPr>
        <p:txBody>
          <a:bodyPr/>
          <a:lstStyle/>
          <a:p>
            <a:r>
              <a:rPr lang="en-US" sz="4000" b="1" kern="100" dirty="0">
                <a:solidFill>
                  <a:schemeClr val="tx2"/>
                </a:solidFill>
                <a:effectLst/>
                <a:ea typeface="Aptos" panose="020B0004020202020204" pitchFamily="34" charset="0"/>
                <a:cs typeface="Times New Roman" panose="02020603050405020304" pitchFamily="18" charset="0"/>
              </a:rPr>
              <a:t>PCMP Welcome Session – June 11</a:t>
            </a:r>
            <a:r>
              <a:rPr lang="en-US" sz="4000" b="1" kern="100" baseline="30000" dirty="0">
                <a:solidFill>
                  <a:schemeClr val="tx2"/>
                </a:solidFill>
                <a:effectLst/>
                <a:ea typeface="Aptos" panose="020B0004020202020204" pitchFamily="34" charset="0"/>
                <a:cs typeface="Times New Roman" panose="02020603050405020304" pitchFamily="18" charset="0"/>
              </a:rPr>
              <a:t>th</a:t>
            </a:r>
            <a:r>
              <a:rPr lang="en-US" sz="4000" b="1" kern="100" dirty="0">
                <a:solidFill>
                  <a:schemeClr val="tx2"/>
                </a:solidFill>
                <a:effectLst/>
                <a:ea typeface="Aptos" panose="020B0004020202020204" pitchFamily="34" charset="0"/>
                <a:cs typeface="Times New Roman" panose="02020603050405020304" pitchFamily="18" charset="0"/>
              </a:rPr>
              <a:t> </a:t>
            </a:r>
            <a:endParaRPr lang="en-US" dirty="0">
              <a:solidFill>
                <a:schemeClr val="tx2"/>
              </a:solidFill>
            </a:endParaRPr>
          </a:p>
        </p:txBody>
      </p:sp>
      <p:pic>
        <p:nvPicPr>
          <p:cNvPr id="7" name="Picture Placeholder 14" descr="A field of grass and bushes&#10;&#10;AI-generated content may be incorrect.">
            <a:extLst>
              <a:ext uri="{FF2B5EF4-FFF2-40B4-BE49-F238E27FC236}">
                <a16:creationId xmlns:a16="http://schemas.microsoft.com/office/drawing/2014/main" id="{2422E185-233F-5C3C-3CCA-81FB75B8C61F}"/>
              </a:ext>
            </a:extLst>
          </p:cNvPr>
          <p:cNvPicPr>
            <a:picLocks noChangeAspect="1"/>
          </p:cNvPicPr>
          <p:nvPr/>
        </p:nvPicPr>
        <p:blipFill>
          <a:blip r:embed="rId3"/>
          <a:srcRect l="7491" r="7491"/>
          <a:stretch/>
        </p:blipFill>
        <p:spPr>
          <a:xfrm>
            <a:off x="1054379" y="2044853"/>
            <a:ext cx="4706302" cy="3751268"/>
          </a:xfrm>
          <a:prstGeom prst="rect">
            <a:avLst/>
          </a:prstGeom>
          <a:noFill/>
        </p:spPr>
      </p:pic>
      <p:sp>
        <p:nvSpPr>
          <p:cNvPr id="18" name="Content Placeholder 5">
            <a:extLst>
              <a:ext uri="{FF2B5EF4-FFF2-40B4-BE49-F238E27FC236}">
                <a16:creationId xmlns:a16="http://schemas.microsoft.com/office/drawing/2014/main" id="{EBF4B1DB-F3B6-7305-D94D-96D734072B13}"/>
              </a:ext>
            </a:extLst>
          </p:cNvPr>
          <p:cNvSpPr>
            <a:spLocks noGrp="1"/>
          </p:cNvSpPr>
          <p:nvPr>
            <p:ph sz="quarter" idx="4"/>
          </p:nvPr>
        </p:nvSpPr>
        <p:spPr>
          <a:xfrm>
            <a:off x="6010507" y="1962615"/>
            <a:ext cx="5341705" cy="4179241"/>
          </a:xfrm>
        </p:spPr>
        <p:txBody>
          <a:bodyPr>
            <a:normAutofit/>
          </a:bodyPr>
          <a:lstStyle/>
          <a:p>
            <a:pPr algn="l" rtl="0" fontAlgn="base">
              <a:lnSpc>
                <a:spcPct val="100000"/>
              </a:lnSpc>
              <a:buNone/>
            </a:pPr>
            <a:r>
              <a:rPr lang="en-GB" b="1" i="0" u="none" strike="noStrike" dirty="0">
                <a:solidFill>
                  <a:srgbClr val="FFFFFF"/>
                </a:solidFill>
                <a:effectLst/>
                <a:latin typeface="Dante" panose="02020502050200020203" pitchFamily="18" charset="0"/>
              </a:rPr>
              <a:t>NHP will host Welcome Onboarding Session at our Office Hours!</a:t>
            </a:r>
            <a:endParaRPr lang="en-US" sz="3200" b="1" i="0" dirty="0">
              <a:solidFill>
                <a:srgbClr val="FFFFFF"/>
              </a:solidFill>
              <a:effectLst/>
              <a:latin typeface="Arial" panose="020B0604020202020204" pitchFamily="34" charset="0"/>
            </a:endParaRPr>
          </a:p>
          <a:p>
            <a:pPr algn="l" rtl="0" fontAlgn="base">
              <a:lnSpc>
                <a:spcPts val="1875"/>
              </a:lnSpc>
              <a:buNone/>
            </a:pPr>
            <a:endParaRPr lang="en-GB" sz="1800" b="0" i="0" u="none" strike="noStrike" dirty="0">
              <a:solidFill>
                <a:srgbClr val="FFFFFF"/>
              </a:solidFill>
              <a:effectLst/>
              <a:latin typeface="Dante" panose="02020502050200020203" pitchFamily="18" charset="0"/>
            </a:endParaRPr>
          </a:p>
          <a:p>
            <a:pPr algn="l" rtl="0" fontAlgn="base">
              <a:lnSpc>
                <a:spcPts val="1875"/>
              </a:lnSpc>
              <a:buNone/>
            </a:pPr>
            <a:r>
              <a:rPr lang="en-GB" sz="2000" b="0" i="0" u="none" strike="noStrike" dirty="0">
                <a:solidFill>
                  <a:srgbClr val="FFFFFF"/>
                </a:solidFill>
                <a:effectLst/>
                <a:latin typeface="Dante" panose="02020502050200020203" pitchFamily="18" charset="0"/>
              </a:rPr>
              <a:t>We will cover important info:</a:t>
            </a:r>
            <a:r>
              <a:rPr lang="en-US" sz="2000" b="0" i="0" dirty="0">
                <a:solidFill>
                  <a:srgbClr val="FFFFFF"/>
                </a:solidFill>
                <a:effectLst/>
                <a:latin typeface="Dante" panose="02020502050200020203" pitchFamily="18" charset="0"/>
              </a:rPr>
              <a:t>​</a:t>
            </a:r>
            <a:endParaRPr lang="en-US" sz="2800" b="0" i="0" dirty="0">
              <a:solidFill>
                <a:srgbClr val="FFFFFF"/>
              </a:solidFill>
              <a:effectLst/>
              <a:latin typeface="Arial" panose="020B0604020202020204" pitchFamily="34" charset="0"/>
            </a:endParaRPr>
          </a:p>
          <a:p>
            <a:pPr marL="539750" algn="l" rtl="0" fontAlgn="base">
              <a:lnSpc>
                <a:spcPts val="1875"/>
              </a:lnSpc>
              <a:buFont typeface="Wingdings" panose="05000000000000000000" pitchFamily="2" charset="2"/>
              <a:buChar char="ü"/>
            </a:pPr>
            <a:r>
              <a:rPr lang="en-GB" sz="2000" b="0" i="0" u="none" strike="noStrike" dirty="0">
                <a:solidFill>
                  <a:srgbClr val="FFFFFF"/>
                </a:solidFill>
                <a:effectLst/>
                <a:latin typeface="Dante" panose="02020502050200020203" pitchFamily="18" charset="0"/>
              </a:rPr>
              <a:t>NHP Overview</a:t>
            </a:r>
            <a:r>
              <a:rPr lang="en-GB" sz="2000" b="0" i="0" dirty="0">
                <a:solidFill>
                  <a:srgbClr val="FFFFFF"/>
                </a:solidFill>
                <a:effectLst/>
                <a:latin typeface="Dante" panose="02020502050200020203" pitchFamily="18" charset="0"/>
              </a:rPr>
              <a:t>​</a:t>
            </a:r>
            <a:endParaRPr lang="en-GB" sz="2800" b="0" i="0" dirty="0">
              <a:solidFill>
                <a:srgbClr val="FFFFFF"/>
              </a:solidFill>
              <a:effectLst/>
              <a:latin typeface="Arial" panose="020B0604020202020204" pitchFamily="34" charset="0"/>
            </a:endParaRPr>
          </a:p>
          <a:p>
            <a:pPr marL="539750" algn="l" rtl="0" fontAlgn="base">
              <a:lnSpc>
                <a:spcPts val="1875"/>
              </a:lnSpc>
              <a:buFont typeface="Wingdings" panose="05000000000000000000" pitchFamily="2" charset="2"/>
              <a:buChar char="ü"/>
            </a:pPr>
            <a:r>
              <a:rPr lang="en-GB" sz="2000" b="0" i="0" u="none" strike="noStrike" dirty="0">
                <a:solidFill>
                  <a:srgbClr val="FFFFFF"/>
                </a:solidFill>
                <a:effectLst/>
                <a:latin typeface="Dante" panose="02020502050200020203" pitchFamily="18" charset="0"/>
              </a:rPr>
              <a:t>Care Coordination Referral Process</a:t>
            </a:r>
            <a:r>
              <a:rPr lang="en-US" sz="2000" b="0" i="0" dirty="0">
                <a:solidFill>
                  <a:srgbClr val="FFFFFF"/>
                </a:solidFill>
                <a:effectLst/>
                <a:latin typeface="Dante" panose="02020502050200020203" pitchFamily="18" charset="0"/>
              </a:rPr>
              <a:t>​</a:t>
            </a:r>
            <a:endParaRPr lang="en-US" sz="2800" b="0" i="0" dirty="0">
              <a:solidFill>
                <a:srgbClr val="FFFFFF"/>
              </a:solidFill>
              <a:effectLst/>
              <a:latin typeface="Arial" panose="020B0604020202020204" pitchFamily="34" charset="0"/>
            </a:endParaRPr>
          </a:p>
          <a:p>
            <a:pPr marL="539750" algn="l" rtl="0" fontAlgn="base">
              <a:lnSpc>
                <a:spcPts val="1875"/>
              </a:lnSpc>
              <a:buFont typeface="Wingdings" panose="05000000000000000000" pitchFamily="2" charset="2"/>
              <a:buChar char="ü"/>
            </a:pPr>
            <a:r>
              <a:rPr lang="en-GB" sz="2000" b="0" i="0" u="none" strike="noStrike" dirty="0">
                <a:solidFill>
                  <a:srgbClr val="FFFFFF"/>
                </a:solidFill>
                <a:effectLst/>
                <a:latin typeface="Dante" panose="02020502050200020203" pitchFamily="18" charset="0"/>
              </a:rPr>
              <a:t>Walk thru new Website</a:t>
            </a:r>
            <a:r>
              <a:rPr lang="en-US" sz="2000" b="0" i="0" dirty="0">
                <a:solidFill>
                  <a:srgbClr val="FFFFFF"/>
                </a:solidFill>
                <a:effectLst/>
                <a:latin typeface="Dante" panose="02020502050200020203" pitchFamily="18" charset="0"/>
              </a:rPr>
              <a:t>​</a:t>
            </a:r>
            <a:endParaRPr lang="en-US" sz="2800" b="0" i="0" dirty="0">
              <a:solidFill>
                <a:srgbClr val="FFFFFF"/>
              </a:solidFill>
              <a:effectLst/>
              <a:latin typeface="Arial" panose="020B0604020202020204" pitchFamily="34" charset="0"/>
            </a:endParaRPr>
          </a:p>
          <a:p>
            <a:pPr marL="539750" algn="l" rtl="0" fontAlgn="base">
              <a:lnSpc>
                <a:spcPts val="1875"/>
              </a:lnSpc>
              <a:buFont typeface="Wingdings" panose="05000000000000000000" pitchFamily="2" charset="2"/>
              <a:buChar char="ü"/>
            </a:pPr>
            <a:r>
              <a:rPr lang="en-GB" sz="2000" b="0" i="0" u="none" strike="noStrike" dirty="0">
                <a:solidFill>
                  <a:srgbClr val="FFFFFF"/>
                </a:solidFill>
                <a:effectLst/>
                <a:latin typeface="Dante" panose="02020502050200020203" pitchFamily="18" charset="0"/>
              </a:rPr>
              <a:t>Introduce Practice Transformation Team</a:t>
            </a:r>
            <a:r>
              <a:rPr lang="en-US" sz="2000" b="0" i="0" dirty="0">
                <a:solidFill>
                  <a:srgbClr val="FFFFFF"/>
                </a:solidFill>
                <a:effectLst/>
                <a:latin typeface="Dante" panose="02020502050200020203" pitchFamily="18" charset="0"/>
              </a:rPr>
              <a:t>​</a:t>
            </a:r>
            <a:endParaRPr lang="en-US" sz="2800" b="0" i="0" dirty="0">
              <a:solidFill>
                <a:srgbClr val="FFFFFF"/>
              </a:solidFill>
              <a:effectLst/>
              <a:latin typeface="Arial" panose="020B0604020202020204" pitchFamily="34" charset="0"/>
            </a:endParaRPr>
          </a:p>
          <a:p>
            <a:pPr marL="539750" algn="l" rtl="0" fontAlgn="base">
              <a:lnSpc>
                <a:spcPts val="1875"/>
              </a:lnSpc>
              <a:buFont typeface="Wingdings" panose="05000000000000000000" pitchFamily="2" charset="2"/>
              <a:buChar char="ü"/>
            </a:pPr>
            <a:r>
              <a:rPr lang="en-GB" sz="2000" b="0" i="0" u="none" strike="noStrike" dirty="0">
                <a:solidFill>
                  <a:srgbClr val="FFFFFF"/>
                </a:solidFill>
                <a:effectLst/>
                <a:latin typeface="Dante" panose="02020502050200020203" pitchFamily="18" charset="0"/>
              </a:rPr>
              <a:t>Payment Process</a:t>
            </a:r>
            <a:r>
              <a:rPr lang="en-GB" sz="2000" b="0" i="0" dirty="0">
                <a:solidFill>
                  <a:srgbClr val="FFFFFF"/>
                </a:solidFill>
                <a:effectLst/>
                <a:latin typeface="Dante" panose="02020502050200020203" pitchFamily="18" charset="0"/>
              </a:rPr>
              <a:t>​</a:t>
            </a:r>
            <a:endParaRPr lang="en-GB" sz="2800" b="0" i="0" dirty="0">
              <a:solidFill>
                <a:srgbClr val="FFFFFF"/>
              </a:solidFill>
              <a:effectLst/>
              <a:latin typeface="Arial" panose="020B0604020202020204" pitchFamily="34" charset="0"/>
            </a:endParaRPr>
          </a:p>
        </p:txBody>
      </p:sp>
      <p:sp>
        <p:nvSpPr>
          <p:cNvPr id="6" name="Slide Number Placeholder 5">
            <a:extLst>
              <a:ext uri="{FF2B5EF4-FFF2-40B4-BE49-F238E27FC236}">
                <a16:creationId xmlns:a16="http://schemas.microsoft.com/office/drawing/2014/main" id="{D2752310-B915-4D85-DDFA-1BB17BB672F5}"/>
              </a:ext>
            </a:extLst>
          </p:cNvPr>
          <p:cNvSpPr>
            <a:spLocks noGrp="1"/>
          </p:cNvSpPr>
          <p:nvPr>
            <p:ph type="sldNum" sz="quarter" idx="12"/>
          </p:nvPr>
        </p:nvSpPr>
        <p:spPr>
          <a:xfrm>
            <a:off x="10518474" y="6356350"/>
            <a:ext cx="1414733" cy="365125"/>
          </a:xfrm>
        </p:spPr>
        <p:txBody>
          <a:bodyPr anchor="ctr">
            <a:normAutofit/>
          </a:bodyPr>
          <a:lstStyle/>
          <a:p>
            <a:pPr>
              <a:spcAft>
                <a:spcPts val="600"/>
              </a:spcAft>
            </a:pPr>
            <a:fld id="{AE208ADF-3ADD-483D-A721-14E3EEE2C135}" type="slidenum">
              <a:rPr lang="en-US" smtClean="0"/>
              <a:pPr>
                <a:spcAft>
                  <a:spcPts val="600"/>
                </a:spcAft>
              </a:pPr>
              <a:t>11</a:t>
            </a:fld>
            <a:endParaRPr lang="en-US"/>
          </a:p>
        </p:txBody>
      </p:sp>
      <p:pic>
        <p:nvPicPr>
          <p:cNvPr id="2" name="Picture 1" descr="A blue and green logo with a leaf&#10;&#10;AI-generated content may be incorrect.">
            <a:extLst>
              <a:ext uri="{FF2B5EF4-FFF2-40B4-BE49-F238E27FC236}">
                <a16:creationId xmlns:a16="http://schemas.microsoft.com/office/drawing/2014/main" id="{C25221E7-5460-8309-48F3-65092B7C3FDB}"/>
              </a:ext>
            </a:extLst>
          </p:cNvPr>
          <p:cNvPicPr>
            <a:picLocks noChangeAspect="1"/>
          </p:cNvPicPr>
          <p:nvPr/>
        </p:nvPicPr>
        <p:blipFill>
          <a:blip r:embed="rId4"/>
          <a:stretch>
            <a:fillRect/>
          </a:stretch>
        </p:blipFill>
        <p:spPr>
          <a:xfrm>
            <a:off x="0" y="6217920"/>
            <a:ext cx="1504836" cy="595915"/>
          </a:xfrm>
          <a:prstGeom prst="rect">
            <a:avLst/>
          </a:prstGeom>
        </p:spPr>
      </p:pic>
    </p:spTree>
    <p:extLst>
      <p:ext uri="{BB962C8B-B14F-4D97-AF65-F5344CB8AC3E}">
        <p14:creationId xmlns:p14="http://schemas.microsoft.com/office/powerpoint/2010/main" val="3046744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5915CE-F26A-1F77-BBDE-186F1BD893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7A076C-43A5-94AA-0550-D56F3FF994F0}"/>
              </a:ext>
            </a:extLst>
          </p:cNvPr>
          <p:cNvSpPr>
            <a:spLocks noGrp="1"/>
          </p:cNvSpPr>
          <p:nvPr>
            <p:ph type="ctrTitle"/>
          </p:nvPr>
        </p:nvSpPr>
        <p:spPr>
          <a:xfrm>
            <a:off x="647700" y="5059252"/>
            <a:ext cx="11211365" cy="1209275"/>
          </a:xfrm>
        </p:spPr>
        <p:txBody>
          <a:bodyPr>
            <a:normAutofit/>
          </a:bodyPr>
          <a:lstStyle/>
          <a:p>
            <a:r>
              <a:rPr lang="en-US" b="1" dirty="0"/>
              <a:t>Access Stabilization Payment</a:t>
            </a:r>
            <a:endParaRPr lang="en-US" b="1" dirty="0">
              <a:solidFill>
                <a:schemeClr val="tx1">
                  <a:alpha val="75000"/>
                </a:schemeClr>
              </a:solidFill>
            </a:endParaRPr>
          </a:p>
        </p:txBody>
      </p:sp>
      <p:pic>
        <p:nvPicPr>
          <p:cNvPr id="6" name="Picture Placeholder 5">
            <a:extLst>
              <a:ext uri="{FF2B5EF4-FFF2-40B4-BE49-F238E27FC236}">
                <a16:creationId xmlns:a16="http://schemas.microsoft.com/office/drawing/2014/main" id="{61BE66A6-06B4-4C12-09C1-9D7A2237DBBD}"/>
              </a:ext>
            </a:extLst>
          </p:cNvPr>
          <p:cNvPicPr>
            <a:picLocks noGrp="1" noChangeAspect="1"/>
          </p:cNvPicPr>
          <p:nvPr>
            <p:ph type="pic" sz="quarter" idx="13"/>
          </p:nvPr>
        </p:nvPicPr>
        <p:blipFill>
          <a:blip r:embed="rId3"/>
          <a:srcRect l="-82" t="30569" b="13119"/>
          <a:stretch/>
        </p:blipFill>
        <p:spPr>
          <a:xfrm>
            <a:off x="0" y="-167779"/>
            <a:ext cx="12198995" cy="4566092"/>
          </a:xfrm>
        </p:spPr>
      </p:pic>
      <p:pic>
        <p:nvPicPr>
          <p:cNvPr id="4" name="Picture 3" descr="A blue and green logo with a leaf&#10;&#10;AI-generated content may be incorrect.">
            <a:extLst>
              <a:ext uri="{FF2B5EF4-FFF2-40B4-BE49-F238E27FC236}">
                <a16:creationId xmlns:a16="http://schemas.microsoft.com/office/drawing/2014/main" id="{2E795F90-2BB2-C77F-E75B-955D0EAD5266}"/>
              </a:ext>
            </a:extLst>
          </p:cNvPr>
          <p:cNvPicPr>
            <a:picLocks noChangeAspect="1"/>
          </p:cNvPicPr>
          <p:nvPr/>
        </p:nvPicPr>
        <p:blipFill>
          <a:blip r:embed="rId4"/>
          <a:stretch>
            <a:fillRect/>
          </a:stretch>
        </p:blipFill>
        <p:spPr>
          <a:xfrm>
            <a:off x="70302" y="6169008"/>
            <a:ext cx="1504836" cy="595915"/>
          </a:xfrm>
          <a:prstGeom prst="rect">
            <a:avLst/>
          </a:prstGeom>
        </p:spPr>
      </p:pic>
    </p:spTree>
    <p:extLst>
      <p:ext uri="{BB962C8B-B14F-4D97-AF65-F5344CB8AC3E}">
        <p14:creationId xmlns:p14="http://schemas.microsoft.com/office/powerpoint/2010/main" val="272693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FE785-C3D1-F1F0-4302-D8F02BD5B191}"/>
              </a:ext>
            </a:extLst>
          </p:cNvPr>
          <p:cNvSpPr>
            <a:spLocks noGrp="1"/>
          </p:cNvSpPr>
          <p:nvPr>
            <p:ph type="title"/>
          </p:nvPr>
        </p:nvSpPr>
        <p:spPr/>
        <p:txBody>
          <a:bodyPr/>
          <a:lstStyle/>
          <a:p>
            <a:r>
              <a:rPr lang="en-GB" dirty="0"/>
              <a:t>Access Stabilization Payment Goals</a:t>
            </a:r>
          </a:p>
        </p:txBody>
      </p:sp>
      <p:sp>
        <p:nvSpPr>
          <p:cNvPr id="3" name="Content Placeholder 2">
            <a:extLst>
              <a:ext uri="{FF2B5EF4-FFF2-40B4-BE49-F238E27FC236}">
                <a16:creationId xmlns:a16="http://schemas.microsoft.com/office/drawing/2014/main" id="{D63CD037-D347-C8BB-C7EC-40E164511C70}"/>
              </a:ext>
            </a:extLst>
          </p:cNvPr>
          <p:cNvSpPr>
            <a:spLocks noGrp="1"/>
          </p:cNvSpPr>
          <p:nvPr>
            <p:ph idx="1"/>
          </p:nvPr>
        </p:nvSpPr>
        <p:spPr/>
        <p:txBody>
          <a:bodyPr/>
          <a:lstStyle/>
          <a:p>
            <a:pPr marL="457200" indent="-457200">
              <a:buFont typeface="+mj-lt"/>
              <a:buAutoNum type="arabicPeriod"/>
            </a:pPr>
            <a:r>
              <a:rPr lang="en-GB" dirty="0"/>
              <a:t>Sustain access to primary care services for Health First Colorado members where access is under pressure, e.g. small, rural, and </a:t>
            </a:r>
            <a:r>
              <a:rPr lang="en-GB" dirty="0" err="1"/>
              <a:t>pediatric</a:t>
            </a:r>
            <a:r>
              <a:rPr lang="en-GB" dirty="0"/>
              <a:t> PCMPs</a:t>
            </a:r>
          </a:p>
          <a:p>
            <a:pPr marL="457200" indent="-457200">
              <a:buFont typeface="+mj-lt"/>
              <a:buAutoNum type="arabicPeriod"/>
            </a:pPr>
            <a:r>
              <a:rPr lang="en-GB" dirty="0"/>
              <a:t>Increase proportion of Health First Colorado members seen by PCMPs.</a:t>
            </a:r>
          </a:p>
          <a:p>
            <a:pPr marL="457200" indent="-457200">
              <a:buFont typeface="+mj-lt"/>
              <a:buAutoNum type="arabicPeriod"/>
            </a:pPr>
            <a:endParaRPr lang="en-GB" dirty="0"/>
          </a:p>
          <a:p>
            <a:pPr marL="0" indent="0">
              <a:buNone/>
            </a:pPr>
            <a:r>
              <a:rPr lang="en-GB" dirty="0"/>
              <a:t>More information visit HCPF Payment Fact Sheet here: </a:t>
            </a:r>
            <a:r>
              <a:rPr lang="en-GB" sz="1800" b="0" i="0" dirty="0">
                <a:effectLst/>
                <a:latin typeface="Aptos" panose="020B0004020202020204" pitchFamily="34" charset="0"/>
                <a:hlinkClick r:id="rId2" tooltip="https://hcpf.colorado.gov/sites/hcpf/files/ACC_Phase_III_PCMP_Payment_Fact_Sheet_March_2025.pdf#:~:text=The%20Access%20Stabilization%20Payment%2A%20is%20an%20additional%20per-member,of%20these%20payments%20is%20yet%20to%20be%20determined."/>
              </a:rPr>
              <a:t>https://hcpf.colorado.gov/sites/hcpf/files/ACC_Phase_III_PCMP_Payment_Fact_Sheet_March_2025.pdf</a:t>
            </a:r>
            <a:endParaRPr lang="en-GB" dirty="0"/>
          </a:p>
        </p:txBody>
      </p:sp>
      <p:sp>
        <p:nvSpPr>
          <p:cNvPr id="4" name="Date Placeholder 3">
            <a:extLst>
              <a:ext uri="{FF2B5EF4-FFF2-40B4-BE49-F238E27FC236}">
                <a16:creationId xmlns:a16="http://schemas.microsoft.com/office/drawing/2014/main" id="{3F3D88E6-C917-CAA7-40FB-A3C7A83F68C3}"/>
              </a:ext>
            </a:extLst>
          </p:cNvPr>
          <p:cNvSpPr>
            <a:spLocks noGrp="1"/>
          </p:cNvSpPr>
          <p:nvPr>
            <p:ph type="dt" sz="half" idx="2"/>
          </p:nvPr>
        </p:nvSpPr>
        <p:spPr/>
        <p:txBody>
          <a:bodyPr/>
          <a:lstStyle/>
          <a:p>
            <a:r>
              <a:rPr lang="en-US"/>
              <a:t>20XX</a:t>
            </a:r>
          </a:p>
        </p:txBody>
      </p:sp>
      <p:sp>
        <p:nvSpPr>
          <p:cNvPr id="5" name="Footer Placeholder 4">
            <a:extLst>
              <a:ext uri="{FF2B5EF4-FFF2-40B4-BE49-F238E27FC236}">
                <a16:creationId xmlns:a16="http://schemas.microsoft.com/office/drawing/2014/main" id="{5CDCFBC6-F469-DB74-2BD0-761FF62BD035}"/>
              </a:ext>
            </a:extLst>
          </p:cNvPr>
          <p:cNvSpPr>
            <a:spLocks noGrp="1"/>
          </p:cNvSpPr>
          <p:nvPr>
            <p:ph type="ftr" sz="quarter" idx="3"/>
          </p:nvPr>
        </p:nvSpPr>
        <p:spPr/>
        <p:txBody>
          <a:bodyPr/>
          <a:lstStyle/>
          <a:p>
            <a:r>
              <a:rPr lang="en-US"/>
              <a:t>Sample Text</a:t>
            </a:r>
          </a:p>
        </p:txBody>
      </p:sp>
      <p:sp>
        <p:nvSpPr>
          <p:cNvPr id="6" name="Slide Number Placeholder 5">
            <a:extLst>
              <a:ext uri="{FF2B5EF4-FFF2-40B4-BE49-F238E27FC236}">
                <a16:creationId xmlns:a16="http://schemas.microsoft.com/office/drawing/2014/main" id="{7DC9E03C-F225-6988-12CD-60DF20F69359}"/>
              </a:ext>
            </a:extLst>
          </p:cNvPr>
          <p:cNvSpPr>
            <a:spLocks noGrp="1"/>
          </p:cNvSpPr>
          <p:nvPr>
            <p:ph type="sldNum" sz="quarter" idx="4"/>
          </p:nvPr>
        </p:nvSpPr>
        <p:spPr/>
        <p:txBody>
          <a:bodyPr/>
          <a:lstStyle/>
          <a:p>
            <a:fld id="{AE208ADF-3ADD-483D-A721-14E3EEE2C135}" type="slidenum">
              <a:rPr lang="en-US" smtClean="0"/>
              <a:pPr/>
              <a:t>13</a:t>
            </a:fld>
            <a:endParaRPr lang="en-US"/>
          </a:p>
        </p:txBody>
      </p:sp>
    </p:spTree>
    <p:extLst>
      <p:ext uri="{BB962C8B-B14F-4D97-AF65-F5344CB8AC3E}">
        <p14:creationId xmlns:p14="http://schemas.microsoft.com/office/powerpoint/2010/main" val="279503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30E0D-167E-81D9-0B36-C683D049D801}"/>
              </a:ext>
            </a:extLst>
          </p:cNvPr>
          <p:cNvSpPr>
            <a:spLocks noGrp="1"/>
          </p:cNvSpPr>
          <p:nvPr>
            <p:ph type="title"/>
          </p:nvPr>
        </p:nvSpPr>
        <p:spPr/>
        <p:txBody>
          <a:bodyPr/>
          <a:lstStyle/>
          <a:p>
            <a:r>
              <a:rPr lang="en-GB" dirty="0"/>
              <a:t>Eligibility Criteria</a:t>
            </a:r>
          </a:p>
        </p:txBody>
      </p:sp>
      <p:sp>
        <p:nvSpPr>
          <p:cNvPr id="3" name="Content Placeholder 2">
            <a:extLst>
              <a:ext uri="{FF2B5EF4-FFF2-40B4-BE49-F238E27FC236}">
                <a16:creationId xmlns:a16="http://schemas.microsoft.com/office/drawing/2014/main" id="{C8AF40BA-F02A-8B7C-2FBE-6E95DF67AF16}"/>
              </a:ext>
            </a:extLst>
          </p:cNvPr>
          <p:cNvSpPr>
            <a:spLocks noGrp="1"/>
          </p:cNvSpPr>
          <p:nvPr>
            <p:ph idx="1"/>
          </p:nvPr>
        </p:nvSpPr>
        <p:spPr>
          <a:xfrm>
            <a:off x="838200" y="1781908"/>
            <a:ext cx="10515600" cy="4201699"/>
          </a:xfrm>
        </p:spPr>
        <p:txBody>
          <a:bodyPr>
            <a:normAutofit fontScale="92500" lnSpcReduction="20000"/>
          </a:bodyPr>
          <a:lstStyle/>
          <a:p>
            <a:pPr marL="0" indent="0">
              <a:buNone/>
            </a:pPr>
            <a:r>
              <a:rPr lang="en-GB" b="1" u="sng" dirty="0"/>
              <a:t>Small </a:t>
            </a:r>
            <a:r>
              <a:rPr lang="en-GB" dirty="0"/>
              <a:t>- PCMPs with 1-5 individual providers at the Tax ID level, based on claims from SFY 23/24. Each eligible provider must have a minimum of 10 paid primary care claims.</a:t>
            </a:r>
          </a:p>
          <a:p>
            <a:pPr marL="0" indent="0">
              <a:buNone/>
            </a:pPr>
            <a:endParaRPr lang="en-GB" dirty="0"/>
          </a:p>
          <a:p>
            <a:pPr marL="0" indent="0">
              <a:buNone/>
            </a:pPr>
            <a:r>
              <a:rPr lang="en-GB" b="1" u="sng" dirty="0"/>
              <a:t>Rural</a:t>
            </a:r>
            <a:r>
              <a:rPr lang="en-GB" dirty="0"/>
              <a:t> - PCMPs that operate in a county classified as “rural” or “county with extreme access considerations,” based on the Colorado Department of Regulatory Agencies Regulation 4-2-53 (Appendix  A). </a:t>
            </a:r>
          </a:p>
          <a:p>
            <a:pPr marL="0" indent="0">
              <a:buNone/>
            </a:pPr>
            <a:endParaRPr lang="en-GB" dirty="0"/>
          </a:p>
          <a:p>
            <a:pPr marL="0" indent="0">
              <a:buNone/>
            </a:pPr>
            <a:r>
              <a:rPr lang="en-GB" b="1" u="sng" dirty="0" err="1"/>
              <a:t>Pediatric</a:t>
            </a:r>
            <a:r>
              <a:rPr lang="en-GB" dirty="0"/>
              <a:t> - PCMPs qualify as </a:t>
            </a:r>
            <a:r>
              <a:rPr lang="en-GB" dirty="0" err="1"/>
              <a:t>pediatric</a:t>
            </a:r>
            <a:r>
              <a:rPr lang="en-GB" dirty="0"/>
              <a:t> if at least 80% of their Health First Colorado members served are 0-18 years old during SFY 23/24</a:t>
            </a:r>
          </a:p>
          <a:p>
            <a:pPr marL="0" indent="0">
              <a:buNone/>
            </a:pPr>
            <a:endParaRPr lang="en-GB" dirty="0"/>
          </a:p>
          <a:p>
            <a:pPr marL="0" indent="0">
              <a:buNone/>
            </a:pPr>
            <a:endParaRPr lang="en-GB" dirty="0"/>
          </a:p>
        </p:txBody>
      </p:sp>
      <p:sp>
        <p:nvSpPr>
          <p:cNvPr id="4" name="Date Placeholder 3">
            <a:extLst>
              <a:ext uri="{FF2B5EF4-FFF2-40B4-BE49-F238E27FC236}">
                <a16:creationId xmlns:a16="http://schemas.microsoft.com/office/drawing/2014/main" id="{B7A610D3-67D8-E971-EAB2-70CF0074D36C}"/>
              </a:ext>
            </a:extLst>
          </p:cNvPr>
          <p:cNvSpPr>
            <a:spLocks noGrp="1"/>
          </p:cNvSpPr>
          <p:nvPr>
            <p:ph type="dt" sz="half" idx="2"/>
          </p:nvPr>
        </p:nvSpPr>
        <p:spPr/>
        <p:txBody>
          <a:bodyPr/>
          <a:lstStyle/>
          <a:p>
            <a:r>
              <a:rPr lang="en-US"/>
              <a:t>20XX</a:t>
            </a:r>
          </a:p>
        </p:txBody>
      </p:sp>
      <p:sp>
        <p:nvSpPr>
          <p:cNvPr id="5" name="Footer Placeholder 4">
            <a:extLst>
              <a:ext uri="{FF2B5EF4-FFF2-40B4-BE49-F238E27FC236}">
                <a16:creationId xmlns:a16="http://schemas.microsoft.com/office/drawing/2014/main" id="{91F14BE0-8E10-F276-CD7F-6F459461D6CB}"/>
              </a:ext>
            </a:extLst>
          </p:cNvPr>
          <p:cNvSpPr>
            <a:spLocks noGrp="1"/>
          </p:cNvSpPr>
          <p:nvPr>
            <p:ph type="ftr" sz="quarter" idx="3"/>
          </p:nvPr>
        </p:nvSpPr>
        <p:spPr/>
        <p:txBody>
          <a:bodyPr/>
          <a:lstStyle/>
          <a:p>
            <a:r>
              <a:rPr lang="en-US"/>
              <a:t>Sample Text</a:t>
            </a:r>
          </a:p>
        </p:txBody>
      </p:sp>
      <p:sp>
        <p:nvSpPr>
          <p:cNvPr id="6" name="Slide Number Placeholder 5">
            <a:extLst>
              <a:ext uri="{FF2B5EF4-FFF2-40B4-BE49-F238E27FC236}">
                <a16:creationId xmlns:a16="http://schemas.microsoft.com/office/drawing/2014/main" id="{D43305DD-2C35-C54E-F768-013F6EC15581}"/>
              </a:ext>
            </a:extLst>
          </p:cNvPr>
          <p:cNvSpPr>
            <a:spLocks noGrp="1"/>
          </p:cNvSpPr>
          <p:nvPr>
            <p:ph type="sldNum" sz="quarter" idx="4"/>
          </p:nvPr>
        </p:nvSpPr>
        <p:spPr/>
        <p:txBody>
          <a:bodyPr/>
          <a:lstStyle/>
          <a:p>
            <a:fld id="{AE208ADF-3ADD-483D-A721-14E3EEE2C135}" type="slidenum">
              <a:rPr lang="en-US" smtClean="0"/>
              <a:pPr/>
              <a:t>14</a:t>
            </a:fld>
            <a:endParaRPr lang="en-US"/>
          </a:p>
        </p:txBody>
      </p:sp>
    </p:spTree>
    <p:extLst>
      <p:ext uri="{BB962C8B-B14F-4D97-AF65-F5344CB8AC3E}">
        <p14:creationId xmlns:p14="http://schemas.microsoft.com/office/powerpoint/2010/main" val="1740112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8B863-1B47-056C-C525-FF0387CEFC3B}"/>
              </a:ext>
            </a:extLst>
          </p:cNvPr>
          <p:cNvSpPr>
            <a:spLocks noGrp="1"/>
          </p:cNvSpPr>
          <p:nvPr>
            <p:ph type="title"/>
          </p:nvPr>
        </p:nvSpPr>
        <p:spPr/>
        <p:txBody>
          <a:bodyPr/>
          <a:lstStyle/>
          <a:p>
            <a:r>
              <a:rPr lang="en-GB" dirty="0"/>
              <a:t>Additional Information</a:t>
            </a:r>
          </a:p>
        </p:txBody>
      </p:sp>
      <p:sp>
        <p:nvSpPr>
          <p:cNvPr id="3" name="Content Placeholder 2">
            <a:extLst>
              <a:ext uri="{FF2B5EF4-FFF2-40B4-BE49-F238E27FC236}">
                <a16:creationId xmlns:a16="http://schemas.microsoft.com/office/drawing/2014/main" id="{0772A985-150F-839B-BB4F-B0CEB84351F4}"/>
              </a:ext>
            </a:extLst>
          </p:cNvPr>
          <p:cNvSpPr>
            <a:spLocks noGrp="1"/>
          </p:cNvSpPr>
          <p:nvPr>
            <p:ph idx="1"/>
          </p:nvPr>
        </p:nvSpPr>
        <p:spPr/>
        <p:txBody>
          <a:bodyPr/>
          <a:lstStyle/>
          <a:p>
            <a:pPr marL="0" indent="0">
              <a:buNone/>
            </a:pPr>
            <a:r>
              <a:rPr lang="en-GB" b="0" i="0" dirty="0">
                <a:solidFill>
                  <a:schemeClr val="tx1"/>
                </a:solidFill>
                <a:effectLst/>
              </a:rPr>
              <a:t>PCMPs that fall into more than one of these categories will only receive one Access Stabilization Payment. </a:t>
            </a:r>
          </a:p>
          <a:p>
            <a:pPr marL="0" indent="0">
              <a:buNone/>
            </a:pPr>
            <a:endParaRPr lang="en-GB" dirty="0">
              <a:solidFill>
                <a:schemeClr val="tx1"/>
              </a:solidFill>
            </a:endParaRPr>
          </a:p>
          <a:p>
            <a:pPr marL="0" indent="0">
              <a:buNone/>
            </a:pPr>
            <a:r>
              <a:rPr lang="en-GB" b="0" i="0" dirty="0">
                <a:solidFill>
                  <a:schemeClr val="tx1"/>
                </a:solidFill>
                <a:effectLst/>
              </a:rPr>
              <a:t>Federally Qualified Health </a:t>
            </a:r>
            <a:r>
              <a:rPr lang="en-GB" b="0" i="0" dirty="0" err="1">
                <a:solidFill>
                  <a:schemeClr val="tx1"/>
                </a:solidFill>
                <a:effectLst/>
              </a:rPr>
              <a:t>Center</a:t>
            </a:r>
            <a:r>
              <a:rPr lang="en-GB" b="0" i="0" dirty="0">
                <a:solidFill>
                  <a:schemeClr val="tx1"/>
                </a:solidFill>
                <a:effectLst/>
              </a:rPr>
              <a:t> (FQHC), Rural Health </a:t>
            </a:r>
            <a:r>
              <a:rPr lang="en-GB" b="0" i="0" dirty="0" err="1">
                <a:solidFill>
                  <a:schemeClr val="tx1"/>
                </a:solidFill>
                <a:effectLst/>
              </a:rPr>
              <a:t>Center</a:t>
            </a:r>
            <a:r>
              <a:rPr lang="en-GB" b="0" i="0" dirty="0">
                <a:solidFill>
                  <a:schemeClr val="tx1"/>
                </a:solidFill>
                <a:effectLst/>
              </a:rPr>
              <a:t> (RHC), and Indian Health Service (IHS) PCMPs are not eligible for Access Stabilization.</a:t>
            </a:r>
            <a:endParaRPr lang="en-GB" dirty="0">
              <a:solidFill>
                <a:schemeClr val="tx1"/>
              </a:solidFill>
            </a:endParaRPr>
          </a:p>
        </p:txBody>
      </p:sp>
      <p:sp>
        <p:nvSpPr>
          <p:cNvPr id="4" name="Date Placeholder 3">
            <a:extLst>
              <a:ext uri="{FF2B5EF4-FFF2-40B4-BE49-F238E27FC236}">
                <a16:creationId xmlns:a16="http://schemas.microsoft.com/office/drawing/2014/main" id="{E1095CE6-7DA0-212B-C839-79C6CECEDF2B}"/>
              </a:ext>
            </a:extLst>
          </p:cNvPr>
          <p:cNvSpPr>
            <a:spLocks noGrp="1"/>
          </p:cNvSpPr>
          <p:nvPr>
            <p:ph type="dt" sz="half" idx="2"/>
          </p:nvPr>
        </p:nvSpPr>
        <p:spPr/>
        <p:txBody>
          <a:bodyPr/>
          <a:lstStyle/>
          <a:p>
            <a:r>
              <a:rPr lang="en-US"/>
              <a:t>20XX</a:t>
            </a:r>
          </a:p>
        </p:txBody>
      </p:sp>
      <p:sp>
        <p:nvSpPr>
          <p:cNvPr id="5" name="Footer Placeholder 4">
            <a:extLst>
              <a:ext uri="{FF2B5EF4-FFF2-40B4-BE49-F238E27FC236}">
                <a16:creationId xmlns:a16="http://schemas.microsoft.com/office/drawing/2014/main" id="{6F17CE96-14E8-E531-D8E2-721BCCA3193E}"/>
              </a:ext>
            </a:extLst>
          </p:cNvPr>
          <p:cNvSpPr>
            <a:spLocks noGrp="1"/>
          </p:cNvSpPr>
          <p:nvPr>
            <p:ph type="ftr" sz="quarter" idx="3"/>
          </p:nvPr>
        </p:nvSpPr>
        <p:spPr/>
        <p:txBody>
          <a:bodyPr/>
          <a:lstStyle/>
          <a:p>
            <a:r>
              <a:rPr lang="en-US"/>
              <a:t>Sample Text</a:t>
            </a:r>
          </a:p>
        </p:txBody>
      </p:sp>
      <p:sp>
        <p:nvSpPr>
          <p:cNvPr id="6" name="Slide Number Placeholder 5">
            <a:extLst>
              <a:ext uri="{FF2B5EF4-FFF2-40B4-BE49-F238E27FC236}">
                <a16:creationId xmlns:a16="http://schemas.microsoft.com/office/drawing/2014/main" id="{F29117F9-BBAA-4D93-2986-935D6E1FD3A2}"/>
              </a:ext>
            </a:extLst>
          </p:cNvPr>
          <p:cNvSpPr>
            <a:spLocks noGrp="1"/>
          </p:cNvSpPr>
          <p:nvPr>
            <p:ph type="sldNum" sz="quarter" idx="4"/>
          </p:nvPr>
        </p:nvSpPr>
        <p:spPr/>
        <p:txBody>
          <a:bodyPr/>
          <a:lstStyle/>
          <a:p>
            <a:fld id="{AE208ADF-3ADD-483D-A721-14E3EEE2C135}" type="slidenum">
              <a:rPr lang="en-US" smtClean="0"/>
              <a:pPr/>
              <a:t>15</a:t>
            </a:fld>
            <a:endParaRPr lang="en-US"/>
          </a:p>
        </p:txBody>
      </p:sp>
    </p:spTree>
    <p:extLst>
      <p:ext uri="{BB962C8B-B14F-4D97-AF65-F5344CB8AC3E}">
        <p14:creationId xmlns:p14="http://schemas.microsoft.com/office/powerpoint/2010/main" val="1660803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DD87C-12B9-2457-1356-37DCA262DDA4}"/>
              </a:ext>
            </a:extLst>
          </p:cNvPr>
          <p:cNvSpPr>
            <a:spLocks noGrp="1"/>
          </p:cNvSpPr>
          <p:nvPr>
            <p:ph type="title"/>
          </p:nvPr>
        </p:nvSpPr>
        <p:spPr/>
        <p:txBody>
          <a:bodyPr/>
          <a:lstStyle/>
          <a:p>
            <a:r>
              <a:rPr lang="en-GB" dirty="0"/>
              <a:t>Operational Timeline</a:t>
            </a:r>
          </a:p>
        </p:txBody>
      </p:sp>
      <p:sp>
        <p:nvSpPr>
          <p:cNvPr id="3" name="Content Placeholder 2">
            <a:extLst>
              <a:ext uri="{FF2B5EF4-FFF2-40B4-BE49-F238E27FC236}">
                <a16:creationId xmlns:a16="http://schemas.microsoft.com/office/drawing/2014/main" id="{F4FCB5E5-571A-3641-3CD0-A62262083918}"/>
              </a:ext>
            </a:extLst>
          </p:cNvPr>
          <p:cNvSpPr>
            <a:spLocks noGrp="1"/>
          </p:cNvSpPr>
          <p:nvPr>
            <p:ph idx="1"/>
          </p:nvPr>
        </p:nvSpPr>
        <p:spPr>
          <a:xfrm>
            <a:off x="838200" y="1914773"/>
            <a:ext cx="10515600" cy="4345350"/>
          </a:xfrm>
        </p:spPr>
        <p:txBody>
          <a:bodyPr>
            <a:normAutofit/>
          </a:bodyPr>
          <a:lstStyle/>
          <a:p>
            <a:r>
              <a:rPr lang="en-GB" dirty="0"/>
              <a:t>By 4/25 – Department shares eligibility list with RAEs</a:t>
            </a:r>
          </a:p>
          <a:p>
            <a:r>
              <a:rPr lang="en-GB" dirty="0"/>
              <a:t>Week of 4/28 – RAEs begin sharing eligibility with PCMP network</a:t>
            </a:r>
          </a:p>
          <a:p>
            <a:pPr marL="719138" indent="-273050">
              <a:buFont typeface="Wingdings" panose="05000000000000000000" pitchFamily="2" charset="2"/>
              <a:buChar char="§"/>
            </a:pPr>
            <a:r>
              <a:rPr lang="en-GB" sz="2000" dirty="0"/>
              <a:t>Notify all PCMPs of Access Stabilization eligibility status</a:t>
            </a:r>
          </a:p>
          <a:p>
            <a:pPr marL="719138" indent="-273050">
              <a:buFont typeface="Wingdings" panose="05000000000000000000" pitchFamily="2" charset="2"/>
              <a:buChar char="§"/>
            </a:pPr>
            <a:r>
              <a:rPr lang="en-GB" sz="2000" dirty="0"/>
              <a:t>Explain dispute process</a:t>
            </a:r>
          </a:p>
          <a:p>
            <a:pPr marL="719138" indent="-273050">
              <a:buFont typeface="Wingdings" panose="05000000000000000000" pitchFamily="2" charset="2"/>
              <a:buChar char="§"/>
            </a:pPr>
            <a:r>
              <a:rPr lang="en-GB" sz="2000" dirty="0"/>
              <a:t>Provider dispute window open until 5/23</a:t>
            </a:r>
          </a:p>
          <a:p>
            <a:r>
              <a:rPr lang="en-GB" dirty="0"/>
              <a:t>5/23-6/23 Department reviews disputes &amp; notifies providers</a:t>
            </a:r>
          </a:p>
          <a:p>
            <a:r>
              <a:rPr lang="en-GB" dirty="0"/>
              <a:t>6/27 Final Eligibility List available to RAEs Rate Letters sent to PCMPs.</a:t>
            </a:r>
          </a:p>
        </p:txBody>
      </p:sp>
      <p:sp>
        <p:nvSpPr>
          <p:cNvPr id="4" name="Date Placeholder 3">
            <a:extLst>
              <a:ext uri="{FF2B5EF4-FFF2-40B4-BE49-F238E27FC236}">
                <a16:creationId xmlns:a16="http://schemas.microsoft.com/office/drawing/2014/main" id="{220F38C6-D487-81F2-F979-F0BB38E32262}"/>
              </a:ext>
            </a:extLst>
          </p:cNvPr>
          <p:cNvSpPr>
            <a:spLocks noGrp="1"/>
          </p:cNvSpPr>
          <p:nvPr>
            <p:ph type="dt" sz="half" idx="2"/>
          </p:nvPr>
        </p:nvSpPr>
        <p:spPr/>
        <p:txBody>
          <a:bodyPr/>
          <a:lstStyle/>
          <a:p>
            <a:r>
              <a:rPr lang="en-US"/>
              <a:t>20XX</a:t>
            </a:r>
          </a:p>
        </p:txBody>
      </p:sp>
      <p:sp>
        <p:nvSpPr>
          <p:cNvPr id="5" name="Footer Placeholder 4">
            <a:extLst>
              <a:ext uri="{FF2B5EF4-FFF2-40B4-BE49-F238E27FC236}">
                <a16:creationId xmlns:a16="http://schemas.microsoft.com/office/drawing/2014/main" id="{AB3C63ED-361F-CEAA-A6A9-247138A697E9}"/>
              </a:ext>
            </a:extLst>
          </p:cNvPr>
          <p:cNvSpPr>
            <a:spLocks noGrp="1"/>
          </p:cNvSpPr>
          <p:nvPr>
            <p:ph type="ftr" sz="quarter" idx="3"/>
          </p:nvPr>
        </p:nvSpPr>
        <p:spPr/>
        <p:txBody>
          <a:bodyPr/>
          <a:lstStyle/>
          <a:p>
            <a:r>
              <a:rPr lang="en-US"/>
              <a:t>Sample Text</a:t>
            </a:r>
          </a:p>
        </p:txBody>
      </p:sp>
      <p:sp>
        <p:nvSpPr>
          <p:cNvPr id="6" name="Slide Number Placeholder 5">
            <a:extLst>
              <a:ext uri="{FF2B5EF4-FFF2-40B4-BE49-F238E27FC236}">
                <a16:creationId xmlns:a16="http://schemas.microsoft.com/office/drawing/2014/main" id="{C033CF7F-27F7-C31E-3A5A-5557862E913A}"/>
              </a:ext>
            </a:extLst>
          </p:cNvPr>
          <p:cNvSpPr>
            <a:spLocks noGrp="1"/>
          </p:cNvSpPr>
          <p:nvPr>
            <p:ph type="sldNum" sz="quarter" idx="4"/>
          </p:nvPr>
        </p:nvSpPr>
        <p:spPr/>
        <p:txBody>
          <a:bodyPr/>
          <a:lstStyle/>
          <a:p>
            <a:fld id="{AE208ADF-3ADD-483D-A721-14E3EEE2C135}" type="slidenum">
              <a:rPr lang="en-US" smtClean="0"/>
              <a:pPr/>
              <a:t>16</a:t>
            </a:fld>
            <a:endParaRPr lang="en-US"/>
          </a:p>
        </p:txBody>
      </p:sp>
    </p:spTree>
    <p:extLst>
      <p:ext uri="{BB962C8B-B14F-4D97-AF65-F5344CB8AC3E}">
        <p14:creationId xmlns:p14="http://schemas.microsoft.com/office/powerpoint/2010/main" val="877345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D889D-1676-8E10-813B-21D762BEE644}"/>
              </a:ext>
            </a:extLst>
          </p:cNvPr>
          <p:cNvSpPr>
            <a:spLocks noGrp="1"/>
          </p:cNvSpPr>
          <p:nvPr>
            <p:ph type="title"/>
          </p:nvPr>
        </p:nvSpPr>
        <p:spPr/>
        <p:txBody>
          <a:bodyPr/>
          <a:lstStyle/>
          <a:p>
            <a:r>
              <a:rPr lang="en-GB" dirty="0"/>
              <a:t>Eligibility Dispute Process</a:t>
            </a:r>
          </a:p>
        </p:txBody>
      </p:sp>
      <p:sp>
        <p:nvSpPr>
          <p:cNvPr id="3" name="Content Placeholder 2">
            <a:extLst>
              <a:ext uri="{FF2B5EF4-FFF2-40B4-BE49-F238E27FC236}">
                <a16:creationId xmlns:a16="http://schemas.microsoft.com/office/drawing/2014/main" id="{56BB002E-A8DA-3B98-5A45-766D93E643B7}"/>
              </a:ext>
            </a:extLst>
          </p:cNvPr>
          <p:cNvSpPr>
            <a:spLocks noGrp="1"/>
          </p:cNvSpPr>
          <p:nvPr>
            <p:ph idx="1"/>
          </p:nvPr>
        </p:nvSpPr>
        <p:spPr>
          <a:xfrm>
            <a:off x="838200" y="1759226"/>
            <a:ext cx="10515600" cy="4224381"/>
          </a:xfrm>
        </p:spPr>
        <p:txBody>
          <a:bodyPr>
            <a:normAutofit/>
          </a:bodyPr>
          <a:lstStyle/>
          <a:p>
            <a:r>
              <a:rPr lang="en-GB" dirty="0"/>
              <a:t>Upon receipt of notification, PCMPs may contest eligibility through a written dispute sent to their RAE</a:t>
            </a:r>
          </a:p>
          <a:p>
            <a:pPr lvl="1">
              <a:buFont typeface="Wingdings" panose="05000000000000000000" pitchFamily="2" charset="2"/>
              <a:buChar char="§"/>
            </a:pPr>
            <a:r>
              <a:rPr lang="en-GB" sz="2000" dirty="0"/>
              <a:t>RAEs will forward to the Department</a:t>
            </a:r>
          </a:p>
          <a:p>
            <a:r>
              <a:rPr lang="en-GB" dirty="0"/>
              <a:t>PCMPs must provide documentation for why they believe they meet current eligibility criteria</a:t>
            </a:r>
          </a:p>
          <a:p>
            <a:pPr lvl="1">
              <a:buFont typeface="Wingdings" panose="05000000000000000000" pitchFamily="2" charset="2"/>
              <a:buChar char="§"/>
            </a:pPr>
            <a:r>
              <a:rPr lang="en-GB" sz="2000" dirty="0"/>
              <a:t>Proof that they match the eligibility criteria in the determination period</a:t>
            </a:r>
          </a:p>
          <a:p>
            <a:r>
              <a:rPr lang="en-GB" dirty="0"/>
              <a:t>Disputes will be reviewed by HCPF and decisions will be communicated with PCMPs by the end of June.</a:t>
            </a:r>
          </a:p>
        </p:txBody>
      </p:sp>
      <p:sp>
        <p:nvSpPr>
          <p:cNvPr id="4" name="Date Placeholder 3">
            <a:extLst>
              <a:ext uri="{FF2B5EF4-FFF2-40B4-BE49-F238E27FC236}">
                <a16:creationId xmlns:a16="http://schemas.microsoft.com/office/drawing/2014/main" id="{A0B9F563-9101-0D38-9672-C4E9A1494CE2}"/>
              </a:ext>
            </a:extLst>
          </p:cNvPr>
          <p:cNvSpPr>
            <a:spLocks noGrp="1"/>
          </p:cNvSpPr>
          <p:nvPr>
            <p:ph type="dt" sz="half" idx="2"/>
          </p:nvPr>
        </p:nvSpPr>
        <p:spPr/>
        <p:txBody>
          <a:bodyPr/>
          <a:lstStyle/>
          <a:p>
            <a:r>
              <a:rPr lang="en-US"/>
              <a:t>20XX</a:t>
            </a:r>
          </a:p>
        </p:txBody>
      </p:sp>
      <p:sp>
        <p:nvSpPr>
          <p:cNvPr id="5" name="Footer Placeholder 4">
            <a:extLst>
              <a:ext uri="{FF2B5EF4-FFF2-40B4-BE49-F238E27FC236}">
                <a16:creationId xmlns:a16="http://schemas.microsoft.com/office/drawing/2014/main" id="{A8C07C0C-AF61-CC1E-5B22-4E852868FA0C}"/>
              </a:ext>
            </a:extLst>
          </p:cNvPr>
          <p:cNvSpPr>
            <a:spLocks noGrp="1"/>
          </p:cNvSpPr>
          <p:nvPr>
            <p:ph type="ftr" sz="quarter" idx="3"/>
          </p:nvPr>
        </p:nvSpPr>
        <p:spPr/>
        <p:txBody>
          <a:bodyPr/>
          <a:lstStyle/>
          <a:p>
            <a:r>
              <a:rPr lang="en-US"/>
              <a:t>Sample Text</a:t>
            </a:r>
          </a:p>
        </p:txBody>
      </p:sp>
      <p:sp>
        <p:nvSpPr>
          <p:cNvPr id="6" name="Slide Number Placeholder 5">
            <a:extLst>
              <a:ext uri="{FF2B5EF4-FFF2-40B4-BE49-F238E27FC236}">
                <a16:creationId xmlns:a16="http://schemas.microsoft.com/office/drawing/2014/main" id="{8C661CEA-5ACA-E26E-DB21-1CC68960FEBB}"/>
              </a:ext>
            </a:extLst>
          </p:cNvPr>
          <p:cNvSpPr>
            <a:spLocks noGrp="1"/>
          </p:cNvSpPr>
          <p:nvPr>
            <p:ph type="sldNum" sz="quarter" idx="4"/>
          </p:nvPr>
        </p:nvSpPr>
        <p:spPr/>
        <p:txBody>
          <a:bodyPr/>
          <a:lstStyle/>
          <a:p>
            <a:fld id="{AE208ADF-3ADD-483D-A721-14E3EEE2C135}" type="slidenum">
              <a:rPr lang="en-US" smtClean="0"/>
              <a:pPr/>
              <a:t>17</a:t>
            </a:fld>
            <a:endParaRPr lang="en-US"/>
          </a:p>
        </p:txBody>
      </p:sp>
    </p:spTree>
    <p:extLst>
      <p:ext uri="{BB962C8B-B14F-4D97-AF65-F5344CB8AC3E}">
        <p14:creationId xmlns:p14="http://schemas.microsoft.com/office/powerpoint/2010/main" val="17853061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5915CE-F26A-1F77-BBDE-186F1BD893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7A076C-43A5-94AA-0550-D56F3FF994F0}"/>
              </a:ext>
            </a:extLst>
          </p:cNvPr>
          <p:cNvSpPr>
            <a:spLocks noGrp="1"/>
          </p:cNvSpPr>
          <p:nvPr>
            <p:ph type="ctrTitle"/>
          </p:nvPr>
        </p:nvSpPr>
        <p:spPr>
          <a:xfrm>
            <a:off x="647700" y="5059252"/>
            <a:ext cx="11211365" cy="1209275"/>
          </a:xfrm>
        </p:spPr>
        <p:txBody>
          <a:bodyPr>
            <a:normAutofit/>
          </a:bodyPr>
          <a:lstStyle/>
          <a:p>
            <a:r>
              <a:rPr lang="en-US" b="1" dirty="0"/>
              <a:t>Performance Measure Changes</a:t>
            </a:r>
            <a:endParaRPr lang="en-US" b="1" dirty="0">
              <a:solidFill>
                <a:schemeClr val="tx1">
                  <a:alpha val="75000"/>
                </a:schemeClr>
              </a:solidFill>
            </a:endParaRPr>
          </a:p>
        </p:txBody>
      </p:sp>
      <p:pic>
        <p:nvPicPr>
          <p:cNvPr id="6" name="Picture Placeholder 5">
            <a:extLst>
              <a:ext uri="{FF2B5EF4-FFF2-40B4-BE49-F238E27FC236}">
                <a16:creationId xmlns:a16="http://schemas.microsoft.com/office/drawing/2014/main" id="{61BE66A6-06B4-4C12-09C1-9D7A2237DBBD}"/>
              </a:ext>
            </a:extLst>
          </p:cNvPr>
          <p:cNvPicPr>
            <a:picLocks noGrp="1" noChangeAspect="1"/>
          </p:cNvPicPr>
          <p:nvPr>
            <p:ph type="pic" sz="quarter" idx="13"/>
          </p:nvPr>
        </p:nvPicPr>
        <p:blipFill>
          <a:blip r:embed="rId3"/>
          <a:srcRect l="-82" t="30569" b="13119"/>
          <a:stretch/>
        </p:blipFill>
        <p:spPr>
          <a:xfrm>
            <a:off x="0" y="-167779"/>
            <a:ext cx="12198995" cy="4566092"/>
          </a:xfrm>
        </p:spPr>
      </p:pic>
      <p:pic>
        <p:nvPicPr>
          <p:cNvPr id="4" name="Picture 3" descr="A blue and green logo with a leaf&#10;&#10;AI-generated content may be incorrect.">
            <a:extLst>
              <a:ext uri="{FF2B5EF4-FFF2-40B4-BE49-F238E27FC236}">
                <a16:creationId xmlns:a16="http://schemas.microsoft.com/office/drawing/2014/main" id="{2E795F90-2BB2-C77F-E75B-955D0EAD5266}"/>
              </a:ext>
            </a:extLst>
          </p:cNvPr>
          <p:cNvPicPr>
            <a:picLocks noChangeAspect="1"/>
          </p:cNvPicPr>
          <p:nvPr/>
        </p:nvPicPr>
        <p:blipFill>
          <a:blip r:embed="rId4"/>
          <a:stretch>
            <a:fillRect/>
          </a:stretch>
        </p:blipFill>
        <p:spPr>
          <a:xfrm>
            <a:off x="70302" y="6169008"/>
            <a:ext cx="1504836" cy="595915"/>
          </a:xfrm>
          <a:prstGeom prst="rect">
            <a:avLst/>
          </a:prstGeom>
        </p:spPr>
      </p:pic>
    </p:spTree>
    <p:extLst>
      <p:ext uri="{BB962C8B-B14F-4D97-AF65-F5344CB8AC3E}">
        <p14:creationId xmlns:p14="http://schemas.microsoft.com/office/powerpoint/2010/main" val="35263238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70BAF5-1D80-2817-725B-D8A54733DC0A}"/>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26E75B3-0545-5172-8E3C-D1CC8B989B5A}"/>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E208ADF-3ADD-483D-A721-14E3EEE2C135}"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TextBox 6">
            <a:extLst>
              <a:ext uri="{FF2B5EF4-FFF2-40B4-BE49-F238E27FC236}">
                <a16:creationId xmlns:a16="http://schemas.microsoft.com/office/drawing/2014/main" id="{4B1A1694-F90C-C218-A2D2-60427EA513EB}"/>
              </a:ext>
            </a:extLst>
          </p:cNvPr>
          <p:cNvSpPr txBox="1"/>
          <p:nvPr/>
        </p:nvSpPr>
        <p:spPr>
          <a:xfrm>
            <a:off x="5843336" y="1184169"/>
            <a:ext cx="6035040" cy="5397605"/>
          </a:xfrm>
          <a:prstGeom prst="rect">
            <a:avLst/>
          </a:prstGeom>
          <a:solidFill>
            <a:schemeClr val="tx1"/>
          </a:solid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2240" tIns="142240" rIns="142240" bIns="0" numCol="1" spcCol="1270" anchor="t"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US" sz="2400" b="1" i="0" u="sng" strike="noStrike" kern="1200" cap="none" spc="0" normalizeH="0" baseline="0" noProof="0" dirty="0">
                <a:ln>
                  <a:noFill/>
                </a:ln>
                <a:solidFill>
                  <a:schemeClr val="bg1"/>
                </a:solidFill>
                <a:effectLst/>
                <a:uLnTx/>
                <a:uFillTx/>
                <a:latin typeface="Aptos" panose="02110004020202020204"/>
                <a:ea typeface="+mn-ea"/>
                <a:cs typeface="+mn-cs"/>
              </a:rPr>
              <a:t>Phase III Performance Measures</a:t>
            </a:r>
          </a:p>
          <a:p>
            <a:pPr marL="342900" marR="0" lvl="0" indent="-34290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bg1"/>
                </a:solidFill>
                <a:effectLst/>
                <a:uLnTx/>
                <a:uFillTx/>
                <a:latin typeface="Aptos" panose="02110004020202020204"/>
                <a:ea typeface="+mn-ea"/>
                <a:cs typeface="+mn-cs"/>
              </a:rPr>
              <a:t>3 Programs</a:t>
            </a:r>
          </a:p>
          <a:p>
            <a:pPr marL="800100" marR="0" lvl="1" indent="-34290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bg1"/>
                </a:solidFill>
                <a:effectLst/>
                <a:uLnTx/>
                <a:uFillTx/>
                <a:latin typeface="Aptos" panose="02110004020202020204"/>
                <a:ea typeface="+mn-ea"/>
                <a:cs typeface="+mn-cs"/>
              </a:rPr>
              <a:t>Key Performance Indicators (KPI)</a:t>
            </a:r>
          </a:p>
          <a:p>
            <a:pPr marL="800100" marR="0" lvl="1" indent="-34290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bg1"/>
                </a:solidFill>
                <a:effectLst/>
                <a:uLnTx/>
                <a:uFillTx/>
                <a:latin typeface="Aptos" panose="02110004020202020204"/>
                <a:ea typeface="+mn-ea"/>
                <a:cs typeface="+mn-cs"/>
              </a:rPr>
              <a:t>Behavioral Health Incentive Program (BHIP)</a:t>
            </a:r>
          </a:p>
          <a:p>
            <a:pPr marL="800100" marR="0" lvl="1" indent="-34290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bg1"/>
                </a:solidFill>
                <a:effectLst/>
                <a:uLnTx/>
                <a:uFillTx/>
                <a:latin typeface="Aptos" panose="02110004020202020204"/>
                <a:ea typeface="+mn-ea"/>
                <a:cs typeface="+mn-cs"/>
              </a:rPr>
              <a:t>Investment Pool</a:t>
            </a:r>
          </a:p>
          <a:p>
            <a:pPr marL="1257300" marR="0" lvl="2" indent="-34290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bg1"/>
                </a:solidFill>
                <a:effectLst/>
                <a:uLnTx/>
                <a:uFillTx/>
                <a:latin typeface="Aptos" panose="02110004020202020204"/>
                <a:ea typeface="+mn-ea"/>
                <a:cs typeface="+mn-cs"/>
              </a:rPr>
              <a:t>This is not yet described in detail</a:t>
            </a:r>
          </a:p>
          <a:p>
            <a:pPr marL="342900" marR="0" lvl="0" indent="-34290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bg1"/>
                </a:solidFill>
                <a:effectLst/>
                <a:uLnTx/>
                <a:uFillTx/>
                <a:latin typeface="Aptos" panose="02110004020202020204"/>
                <a:ea typeface="+mn-ea"/>
                <a:cs typeface="+mn-cs"/>
              </a:rPr>
              <a:t>$4.50 pulled off of Admin PMPM from HCPF</a:t>
            </a:r>
          </a:p>
          <a:p>
            <a:pPr marL="800100" marR="0" lvl="1" indent="-34290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bg1"/>
                </a:solidFill>
                <a:effectLst/>
                <a:uLnTx/>
                <a:uFillTx/>
                <a:latin typeface="Aptos" panose="02110004020202020204"/>
                <a:ea typeface="+mn-ea"/>
                <a:cs typeface="+mn-cs"/>
              </a:rPr>
              <a:t>Distribution across KPI/PP is unknown</a:t>
            </a:r>
          </a:p>
          <a:p>
            <a:pPr marL="342900" marR="0" lvl="0" indent="-34290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bg1"/>
                </a:solidFill>
                <a:effectLst/>
                <a:uLnTx/>
                <a:uFillTx/>
                <a:latin typeface="Aptos" panose="02110004020202020204"/>
                <a:ea typeface="+mn-ea"/>
                <a:cs typeface="+mn-cs"/>
              </a:rPr>
              <a:t>Performance Pool/Investment Pool is unknown</a:t>
            </a:r>
          </a:p>
          <a:p>
            <a:pPr marL="342900" marR="0" lvl="0" indent="-34290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chemeClr val="bg1"/>
              </a:solidFill>
              <a:effectLst/>
              <a:uLnTx/>
              <a:uFillTx/>
              <a:latin typeface="Aptos" panose="02110004020202020204"/>
              <a:ea typeface="+mn-ea"/>
              <a:cs typeface="+mn-cs"/>
            </a:endParaRPr>
          </a:p>
          <a:p>
            <a:pPr marL="457200" marR="0" lvl="1" indent="0" algn="l" defTabSz="889000" rtl="0" eaLnBrk="1" fontAlgn="auto" latinLnBrk="0" hangingPunct="1">
              <a:lnSpc>
                <a:spcPct val="90000"/>
              </a:lnSpc>
              <a:spcBef>
                <a:spcPct val="0"/>
              </a:spcBef>
              <a:spcAft>
                <a:spcPct val="35000"/>
              </a:spcAft>
              <a:buClrTx/>
              <a:buSzTx/>
              <a:buFontTx/>
              <a:buNone/>
              <a:tabLst/>
              <a:defRPr/>
            </a:pPr>
            <a:endParaRPr kumimoji="0" lang="en-US" sz="2400" b="0" i="0" u="none" strike="noStrike" kern="1200" cap="none" spc="0" normalizeH="0" baseline="0" noProof="0" dirty="0">
              <a:ln>
                <a:noFill/>
              </a:ln>
              <a:solidFill>
                <a:schemeClr val="bg1"/>
              </a:solidFill>
              <a:effectLst/>
              <a:uLnTx/>
              <a:uFillTx/>
              <a:latin typeface="Aptos" panose="02110004020202020204"/>
              <a:ea typeface="+mn-ea"/>
              <a:cs typeface="+mn-cs"/>
            </a:endParaRPr>
          </a:p>
          <a:p>
            <a:pPr marL="342900" marR="0" lvl="0" indent="-34290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chemeClr val="bg1"/>
              </a:solidFill>
              <a:effectLst/>
              <a:uLnTx/>
              <a:uFillTx/>
              <a:latin typeface="Aptos" panose="02110004020202020204"/>
              <a:ea typeface="+mn-ea"/>
              <a:cs typeface="+mn-cs"/>
            </a:endParaRPr>
          </a:p>
        </p:txBody>
      </p:sp>
      <p:grpSp>
        <p:nvGrpSpPr>
          <p:cNvPr id="8" name="Group 7">
            <a:extLst>
              <a:ext uri="{FF2B5EF4-FFF2-40B4-BE49-F238E27FC236}">
                <a16:creationId xmlns:a16="http://schemas.microsoft.com/office/drawing/2014/main" id="{902E1262-31A4-FD49-8DAB-9A611BA763D9}"/>
              </a:ext>
            </a:extLst>
          </p:cNvPr>
          <p:cNvGrpSpPr/>
          <p:nvPr/>
        </p:nvGrpSpPr>
        <p:grpSpPr>
          <a:xfrm>
            <a:off x="128046" y="1125495"/>
            <a:ext cx="5582709" cy="1629690"/>
            <a:chOff x="-153349" y="2449297"/>
            <a:chExt cx="2601510" cy="940214"/>
          </a:xfrm>
        </p:grpSpPr>
        <p:sp>
          <p:nvSpPr>
            <p:cNvPr id="9" name="Rectangle 8">
              <a:extLst>
                <a:ext uri="{FF2B5EF4-FFF2-40B4-BE49-F238E27FC236}">
                  <a16:creationId xmlns:a16="http://schemas.microsoft.com/office/drawing/2014/main" id="{C69498A3-FE5A-B0A0-A5C5-DF5EE65D34BC}"/>
                </a:ext>
              </a:extLst>
            </p:cNvPr>
            <p:cNvSpPr/>
            <p:nvPr/>
          </p:nvSpPr>
          <p:spPr>
            <a:xfrm>
              <a:off x="5133" y="2483148"/>
              <a:ext cx="2443028" cy="90636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hueOff val="0"/>
                    <a:satOff val="0"/>
                    <a:lumOff val="0"/>
                    <a:alphaOff val="0"/>
                  </a:prstClr>
                </a:solidFill>
                <a:effectLst/>
                <a:uLnTx/>
                <a:uFillTx/>
                <a:latin typeface="Aptos" panose="02110004020202020204"/>
                <a:ea typeface="+mn-ea"/>
                <a:cs typeface="+mn-cs"/>
              </a:endParaRPr>
            </a:p>
          </p:txBody>
        </p:sp>
        <p:sp>
          <p:nvSpPr>
            <p:cNvPr id="10" name="TextBox 9">
              <a:extLst>
                <a:ext uri="{FF2B5EF4-FFF2-40B4-BE49-F238E27FC236}">
                  <a16:creationId xmlns:a16="http://schemas.microsoft.com/office/drawing/2014/main" id="{27D086D1-34CD-6149-28F8-4BC83E19C0D7}"/>
                </a:ext>
              </a:extLst>
            </p:cNvPr>
            <p:cNvSpPr txBox="1"/>
            <p:nvPr/>
          </p:nvSpPr>
          <p:spPr>
            <a:xfrm>
              <a:off x="-153349" y="2449297"/>
              <a:ext cx="2522996" cy="90636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2240" tIns="142240" rIns="142240" bIns="0" numCol="1" spcCol="1270" anchor="t"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US" sz="2400" b="1" i="0" u="sng" strike="noStrike" kern="1200" cap="none" spc="0" normalizeH="0" baseline="0" noProof="0">
                  <a:ln>
                    <a:noFill/>
                  </a:ln>
                  <a:solidFill>
                    <a:schemeClr val="tx1"/>
                  </a:solidFill>
                  <a:effectLst/>
                  <a:uLnTx/>
                  <a:uFillTx/>
                  <a:latin typeface="Aptos" panose="02110004020202020204"/>
                  <a:ea typeface="+mn-ea"/>
                  <a:cs typeface="+mn-cs"/>
                </a:rPr>
                <a:t>Phase II Performance Measures</a:t>
              </a:r>
            </a:p>
            <a:p>
              <a:pPr marL="342900" marR="0" lvl="0" indent="-34290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2400" b="0" i="0" u="none" strike="noStrike" kern="1200" cap="none" spc="0" normalizeH="0" baseline="0" noProof="0">
                  <a:ln>
                    <a:noFill/>
                  </a:ln>
                  <a:solidFill>
                    <a:schemeClr val="tx1"/>
                  </a:solidFill>
                  <a:effectLst/>
                  <a:uLnTx/>
                  <a:uFillTx/>
                  <a:latin typeface="Aptos" panose="02110004020202020204"/>
                  <a:ea typeface="+mn-ea"/>
                  <a:cs typeface="+mn-cs"/>
                </a:rPr>
                <a:t>3 Programs</a:t>
              </a:r>
            </a:p>
            <a:p>
              <a:pPr marL="800100" marR="0" lvl="1" indent="-34290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2400" b="0" i="0" u="none" strike="noStrike" kern="1200" cap="none" spc="0" normalizeH="0" baseline="0" noProof="0">
                  <a:ln>
                    <a:noFill/>
                  </a:ln>
                  <a:solidFill>
                    <a:schemeClr val="tx1"/>
                  </a:solidFill>
                  <a:effectLst/>
                  <a:uLnTx/>
                  <a:uFillTx/>
                  <a:latin typeface="Aptos" panose="02110004020202020204"/>
                  <a:ea typeface="+mn-ea"/>
                  <a:cs typeface="+mn-cs"/>
                </a:rPr>
                <a:t>Key Performance Indicators (KPI)</a:t>
              </a:r>
            </a:p>
            <a:p>
              <a:pPr marL="800100" marR="0" lvl="1" indent="-34290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2400" b="0" i="0" u="none" strike="noStrike" kern="1200" cap="none" spc="0" normalizeH="0" baseline="0" noProof="0">
                  <a:ln>
                    <a:noFill/>
                  </a:ln>
                  <a:solidFill>
                    <a:schemeClr val="tx1"/>
                  </a:solidFill>
                  <a:effectLst/>
                  <a:uLnTx/>
                  <a:uFillTx/>
                  <a:latin typeface="Aptos" panose="02110004020202020204"/>
                  <a:ea typeface="+mn-ea"/>
                  <a:cs typeface="+mn-cs"/>
                </a:rPr>
                <a:t>Behavioral Health Incentive Program (BHIP)</a:t>
              </a:r>
            </a:p>
            <a:p>
              <a:pPr marL="800100" marR="0" lvl="1" indent="-34290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2400" b="0" i="0" u="none" strike="noStrike" kern="1200" cap="none" spc="0" normalizeH="0" baseline="0" noProof="0">
                  <a:ln>
                    <a:noFill/>
                  </a:ln>
                  <a:solidFill>
                    <a:schemeClr val="tx1"/>
                  </a:solidFill>
                  <a:effectLst/>
                  <a:uLnTx/>
                  <a:uFillTx/>
                  <a:latin typeface="Aptos" panose="02110004020202020204"/>
                  <a:ea typeface="+mn-ea"/>
                  <a:cs typeface="+mn-cs"/>
                </a:rPr>
                <a:t>Performance Pool</a:t>
              </a:r>
            </a:p>
            <a:p>
              <a:pPr marL="1257300" marR="0" lvl="2" indent="-34290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2400" b="0" i="0" u="none" strike="noStrike" kern="1200" cap="none" spc="0" normalizeH="0" baseline="0" noProof="0">
                  <a:ln>
                    <a:noFill/>
                  </a:ln>
                  <a:solidFill>
                    <a:schemeClr val="tx1"/>
                  </a:solidFill>
                  <a:effectLst/>
                  <a:uLnTx/>
                  <a:uFillTx/>
                  <a:latin typeface="Aptos" panose="02110004020202020204"/>
                  <a:ea typeface="+mn-ea"/>
                  <a:cs typeface="+mn-cs"/>
                </a:rPr>
                <a:t>Filter of unmet KPI Funds</a:t>
              </a:r>
            </a:p>
            <a:p>
              <a:pPr marL="342900" marR="0" lvl="0" indent="-34290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2400" b="0" i="0" u="none" strike="noStrike" kern="1200" cap="none" spc="0" normalizeH="0" baseline="0" noProof="0">
                  <a:ln>
                    <a:noFill/>
                  </a:ln>
                  <a:solidFill>
                    <a:schemeClr val="tx1"/>
                  </a:solidFill>
                  <a:effectLst/>
                  <a:uLnTx/>
                  <a:uFillTx/>
                  <a:latin typeface="Aptos" panose="02110004020202020204"/>
                  <a:ea typeface="+mn-ea"/>
                  <a:cs typeface="+mn-cs"/>
                </a:rPr>
                <a:t>25% pulled off of Admin PMPM from HCPF to fund KPI</a:t>
              </a:r>
            </a:p>
            <a:p>
              <a:pPr marL="800100" marR="0" lvl="1" indent="-34290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2400" b="0" i="0" u="none" strike="noStrike" kern="1200" cap="none" spc="0" normalizeH="0" baseline="0" noProof="0">
                  <a:ln>
                    <a:noFill/>
                  </a:ln>
                  <a:solidFill>
                    <a:schemeClr val="tx1"/>
                  </a:solidFill>
                  <a:effectLst/>
                  <a:uLnTx/>
                  <a:uFillTx/>
                  <a:latin typeface="Aptos" panose="02110004020202020204"/>
                  <a:ea typeface="+mn-ea"/>
                  <a:cs typeface="+mn-cs"/>
                </a:rPr>
                <a:t>2/3 to KPI</a:t>
              </a:r>
            </a:p>
            <a:p>
              <a:pPr marL="800100" marR="0" lvl="1" indent="-34290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2400" b="0" i="0" u="none" strike="noStrike" kern="1200" cap="none" spc="0" normalizeH="0" baseline="0" noProof="0">
                  <a:ln>
                    <a:noFill/>
                  </a:ln>
                  <a:solidFill>
                    <a:schemeClr val="tx1"/>
                  </a:solidFill>
                  <a:effectLst/>
                  <a:uLnTx/>
                  <a:uFillTx/>
                  <a:latin typeface="Aptos" panose="02110004020202020204"/>
                  <a:ea typeface="+mn-ea"/>
                  <a:cs typeface="+mn-cs"/>
                </a:rPr>
                <a:t>1/3 to Performance Pool + unearned KPI funds</a:t>
              </a:r>
            </a:p>
            <a:p>
              <a:pPr marL="342900" marR="0" lvl="0" indent="-34290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endParaRPr kumimoji="0" lang="en-US" sz="2400" b="0" i="0" u="none" strike="noStrike" kern="1200" cap="none" spc="0" normalizeH="0" baseline="0" noProof="0">
                <a:ln>
                  <a:noFill/>
                </a:ln>
                <a:solidFill>
                  <a:schemeClr val="tx1"/>
                </a:solidFill>
                <a:effectLst/>
                <a:uLnTx/>
                <a:uFillTx/>
                <a:latin typeface="Aptos" panose="02110004020202020204"/>
                <a:ea typeface="+mn-ea"/>
                <a:cs typeface="+mn-cs"/>
              </a:endParaRPr>
            </a:p>
            <a:p>
              <a:pPr marL="800100" marR="0" lvl="1" indent="-34290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endParaRPr kumimoji="0" lang="en-US" sz="2400" b="0" i="0" u="none" strike="noStrike" kern="1200" cap="none" spc="0" normalizeH="0" baseline="0" noProof="0">
                <a:ln>
                  <a:noFill/>
                </a:ln>
                <a:solidFill>
                  <a:schemeClr val="tx1"/>
                </a:solidFill>
                <a:effectLst/>
                <a:uLnTx/>
                <a:uFillTx/>
                <a:latin typeface="Aptos" panose="02110004020202020204"/>
                <a:ea typeface="+mn-ea"/>
                <a:cs typeface="+mn-cs"/>
              </a:endParaRPr>
            </a:p>
            <a:p>
              <a:pPr marL="0" marR="0" lvl="0" indent="0" algn="l" defTabSz="889000" rtl="0" eaLnBrk="1" fontAlgn="auto" latinLnBrk="0" hangingPunct="1">
                <a:lnSpc>
                  <a:spcPct val="90000"/>
                </a:lnSpc>
                <a:spcBef>
                  <a:spcPct val="0"/>
                </a:spcBef>
                <a:spcAft>
                  <a:spcPct val="35000"/>
                </a:spcAft>
                <a:buClrTx/>
                <a:buSzTx/>
                <a:buFontTx/>
                <a:buNone/>
                <a:tabLst/>
                <a:defRPr/>
              </a:pPr>
              <a:endParaRPr kumimoji="0" lang="en-US" sz="2400" b="0" i="0" u="none" strike="noStrike" kern="1200" cap="none" spc="0" normalizeH="0" baseline="0" noProof="0">
                <a:ln>
                  <a:noFill/>
                </a:ln>
                <a:solidFill>
                  <a:schemeClr val="tx1"/>
                </a:solidFill>
                <a:effectLst/>
                <a:uLnTx/>
                <a:uFillTx/>
                <a:latin typeface="Aptos" panose="02110004020202020204"/>
                <a:ea typeface="+mn-ea"/>
                <a:cs typeface="+mn-cs"/>
              </a:endParaRPr>
            </a:p>
            <a:p>
              <a:pPr marL="457200" marR="0" lvl="1" indent="0" algn="l" defTabSz="889000" rtl="0" eaLnBrk="1" fontAlgn="auto" latinLnBrk="0" hangingPunct="1">
                <a:lnSpc>
                  <a:spcPct val="90000"/>
                </a:lnSpc>
                <a:spcBef>
                  <a:spcPct val="0"/>
                </a:spcBef>
                <a:spcAft>
                  <a:spcPct val="35000"/>
                </a:spcAft>
                <a:buClrTx/>
                <a:buSzTx/>
                <a:buFontTx/>
                <a:buNone/>
                <a:tabLst/>
                <a:defRPr/>
              </a:pPr>
              <a:endParaRPr kumimoji="0" lang="en-US" sz="2400" b="0" i="0" u="none" strike="noStrike" kern="1200" cap="none" spc="0" normalizeH="0" baseline="0" noProof="0">
                <a:ln>
                  <a:noFill/>
                </a:ln>
                <a:solidFill>
                  <a:schemeClr val="tx1"/>
                </a:solidFill>
                <a:effectLst/>
                <a:uLnTx/>
                <a:uFillTx/>
                <a:latin typeface="Aptos" panose="02110004020202020204"/>
                <a:ea typeface="+mn-ea"/>
                <a:cs typeface="+mn-cs"/>
              </a:endParaRPr>
            </a:p>
            <a:p>
              <a:pPr marL="342900" marR="0" lvl="0" indent="-34290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endParaRPr kumimoji="0" lang="en-US" sz="2400" b="0" i="0" u="none" strike="noStrike" kern="1200" cap="none" spc="0" normalizeH="0" baseline="0" noProof="0">
                <a:ln>
                  <a:noFill/>
                </a:ln>
                <a:solidFill>
                  <a:schemeClr val="tx1"/>
                </a:solidFill>
                <a:effectLst/>
                <a:uLnTx/>
                <a:uFillTx/>
                <a:latin typeface="Aptos" panose="02110004020202020204"/>
                <a:ea typeface="+mn-ea"/>
                <a:cs typeface="+mn-cs"/>
              </a:endParaRPr>
            </a:p>
          </p:txBody>
        </p:sp>
      </p:grpSp>
      <p:sp>
        <p:nvSpPr>
          <p:cNvPr id="11" name="Title 1">
            <a:extLst>
              <a:ext uri="{FF2B5EF4-FFF2-40B4-BE49-F238E27FC236}">
                <a16:creationId xmlns:a16="http://schemas.microsoft.com/office/drawing/2014/main" id="{8B28C854-7B24-37DF-DBE8-DEF232A63243}"/>
              </a:ext>
            </a:extLst>
          </p:cNvPr>
          <p:cNvSpPr>
            <a:spLocks noGrp="1"/>
          </p:cNvSpPr>
          <p:nvPr>
            <p:ph type="title"/>
          </p:nvPr>
        </p:nvSpPr>
        <p:spPr>
          <a:xfrm>
            <a:off x="335559" y="136525"/>
            <a:ext cx="11542213" cy="1345640"/>
          </a:xfrm>
        </p:spPr>
        <p:txBody>
          <a:bodyPr/>
          <a:lstStyle/>
          <a:p>
            <a:r>
              <a:rPr lang="en-US" b="1"/>
              <a:t>Overview of Incentive Programs:  Phase II and III</a:t>
            </a:r>
          </a:p>
        </p:txBody>
      </p:sp>
      <p:pic>
        <p:nvPicPr>
          <p:cNvPr id="12" name="Picture 11" descr="A blue and green logo with a leaf&#10;&#10;AI-generated content may be incorrect.">
            <a:extLst>
              <a:ext uri="{FF2B5EF4-FFF2-40B4-BE49-F238E27FC236}">
                <a16:creationId xmlns:a16="http://schemas.microsoft.com/office/drawing/2014/main" id="{2A8F0DDB-C98C-C0D7-21B7-5F42B6D91529}"/>
              </a:ext>
            </a:extLst>
          </p:cNvPr>
          <p:cNvPicPr>
            <a:picLocks noChangeAspect="1"/>
          </p:cNvPicPr>
          <p:nvPr/>
        </p:nvPicPr>
        <p:blipFill>
          <a:blip r:embed="rId2"/>
          <a:stretch>
            <a:fillRect/>
          </a:stretch>
        </p:blipFill>
        <p:spPr>
          <a:xfrm>
            <a:off x="0" y="6217920"/>
            <a:ext cx="1504836" cy="595915"/>
          </a:xfrm>
          <a:prstGeom prst="rect">
            <a:avLst/>
          </a:prstGeom>
        </p:spPr>
      </p:pic>
    </p:spTree>
    <p:extLst>
      <p:ext uri="{BB962C8B-B14F-4D97-AF65-F5344CB8AC3E}">
        <p14:creationId xmlns:p14="http://schemas.microsoft.com/office/powerpoint/2010/main" val="3154641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5B6AF0-2B27-8C11-96ED-29C8CCA443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05DA0F-E510-D5E9-7022-2E6BBD7E93F9}"/>
              </a:ext>
            </a:extLst>
          </p:cNvPr>
          <p:cNvSpPr>
            <a:spLocks noGrp="1"/>
          </p:cNvSpPr>
          <p:nvPr>
            <p:ph type="title"/>
          </p:nvPr>
        </p:nvSpPr>
        <p:spPr>
          <a:xfrm>
            <a:off x="0" y="2795954"/>
            <a:ext cx="12192000" cy="1266092"/>
          </a:xfrm>
          <a:solidFill>
            <a:schemeClr val="tx2"/>
          </a:solidFill>
        </p:spPr>
        <p:txBody>
          <a:bodyPr>
            <a:normAutofit/>
          </a:bodyPr>
          <a:lstStyle/>
          <a:p>
            <a:pPr algn="ctr"/>
            <a:r>
              <a:rPr lang="en-US" sz="4800" b="1" dirty="0">
                <a:solidFill>
                  <a:schemeClr val="accent6"/>
                </a:solidFill>
              </a:rPr>
              <a:t>Introductions</a:t>
            </a:r>
          </a:p>
        </p:txBody>
      </p:sp>
      <p:sp>
        <p:nvSpPr>
          <p:cNvPr id="4" name="Slide Number Placeholder 3">
            <a:extLst>
              <a:ext uri="{FF2B5EF4-FFF2-40B4-BE49-F238E27FC236}">
                <a16:creationId xmlns:a16="http://schemas.microsoft.com/office/drawing/2014/main" id="{E9A1585A-907B-B657-D3BD-45EC5B24385F}"/>
              </a:ext>
            </a:extLst>
          </p:cNvPr>
          <p:cNvSpPr>
            <a:spLocks noGrp="1"/>
          </p:cNvSpPr>
          <p:nvPr>
            <p:ph type="sldNum" sz="quarter" idx="12"/>
          </p:nvPr>
        </p:nvSpPr>
        <p:spPr>
          <a:xfrm>
            <a:off x="11468844" y="6174902"/>
            <a:ext cx="357116" cy="365125"/>
          </a:xfrm>
          <a:prstGeom prst="rect">
            <a:avLst/>
          </a:prstGeom>
        </p:spPr>
        <p:txBody>
          <a:bodyPr vert="horz" lIns="91440" tIns="45720" rIns="91440" bIns="45720" rtlCol="0" anchor="ctr"/>
          <a:lstStyle>
            <a:defPPr>
              <a:defRPr lang="en-US"/>
            </a:defPPr>
            <a:lvl1pPr marL="0" algn="r" defTabSz="914400" rtl="0" eaLnBrk="1" latinLnBrk="0" hangingPunct="1">
              <a:defRPr sz="1000" i="1" kern="1200">
                <a:solidFill>
                  <a:schemeClr val="tx2">
                    <a:alpha val="7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2EE24B5-652C-4DB5-B7C3-B5BBEC1280B1}"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000" b="0" i="1" u="none" strike="noStrike" kern="1200" cap="none" spc="0" normalizeH="0" baseline="0" noProof="0">
              <a:ln>
                <a:noFill/>
              </a:ln>
              <a:solidFill>
                <a:srgbClr val="00292E">
                  <a:alpha val="70000"/>
                </a:srgbClr>
              </a:solidFill>
              <a:effectLst/>
              <a:uLnTx/>
              <a:uFillTx/>
              <a:latin typeface="Arial "/>
              <a:ea typeface="+mn-ea"/>
              <a:cs typeface="+mn-cs"/>
            </a:endParaRPr>
          </a:p>
        </p:txBody>
      </p:sp>
      <p:pic>
        <p:nvPicPr>
          <p:cNvPr id="3" name="Picture 2" descr="A blue and green logo with a leaf&#10;&#10;AI-generated content may be incorrect.">
            <a:extLst>
              <a:ext uri="{FF2B5EF4-FFF2-40B4-BE49-F238E27FC236}">
                <a16:creationId xmlns:a16="http://schemas.microsoft.com/office/drawing/2014/main" id="{483B8529-1636-D5D8-1ABC-4FB8A1DE211C}"/>
              </a:ext>
            </a:extLst>
          </p:cNvPr>
          <p:cNvPicPr>
            <a:picLocks noChangeAspect="1"/>
          </p:cNvPicPr>
          <p:nvPr/>
        </p:nvPicPr>
        <p:blipFill>
          <a:blip r:embed="rId3"/>
          <a:stretch>
            <a:fillRect/>
          </a:stretch>
        </p:blipFill>
        <p:spPr>
          <a:xfrm>
            <a:off x="4358640" y="292686"/>
            <a:ext cx="3049164" cy="1207469"/>
          </a:xfrm>
          <a:prstGeom prst="rect">
            <a:avLst/>
          </a:prstGeom>
        </p:spPr>
      </p:pic>
    </p:spTree>
    <p:extLst>
      <p:ext uri="{BB962C8B-B14F-4D97-AF65-F5344CB8AC3E}">
        <p14:creationId xmlns:p14="http://schemas.microsoft.com/office/powerpoint/2010/main" val="1523635319"/>
      </p:ext>
    </p:extLst>
  </p:cSld>
  <p:clrMapOvr>
    <a:masterClrMapping/>
  </p:clrMapOvr>
  <mc:AlternateContent xmlns:mc="http://schemas.openxmlformats.org/markup-compatibility/2006" xmlns:p14="http://schemas.microsoft.com/office/powerpoint/2010/main">
    <mc:Choice Requires="p14">
      <p:transition spd="slow" p14:dur="2000" advTm="49696"/>
    </mc:Choice>
    <mc:Fallback xmlns="">
      <p:transition spd="slow" advTm="49696"/>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430E49-FA6D-3BF7-E199-B1333BC42FA3}"/>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04D5FA7-DBA8-1B69-D477-06585E52127F}"/>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E208ADF-3ADD-483D-A721-14E3EEE2C135}"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TextBox 6">
            <a:extLst>
              <a:ext uri="{FF2B5EF4-FFF2-40B4-BE49-F238E27FC236}">
                <a16:creationId xmlns:a16="http://schemas.microsoft.com/office/drawing/2014/main" id="{9A71C031-8C5D-55EE-73B6-9E0A769C2692}"/>
              </a:ext>
            </a:extLst>
          </p:cNvPr>
          <p:cNvSpPr txBox="1"/>
          <p:nvPr/>
        </p:nvSpPr>
        <p:spPr>
          <a:xfrm>
            <a:off x="5843336" y="1184169"/>
            <a:ext cx="6035040" cy="5629665"/>
          </a:xfrm>
          <a:prstGeom prst="rect">
            <a:avLst/>
          </a:prstGeom>
          <a:solidFill>
            <a:schemeClr val="tx1"/>
          </a:solid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2240" tIns="142240" rIns="142240" bIns="0" numCol="1" spcCol="1270" anchor="t"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US" sz="2400" b="1" i="0" u="sng" strike="noStrike" kern="1200" cap="none" spc="0" normalizeH="0" baseline="0" noProof="0" dirty="0">
                <a:ln>
                  <a:noFill/>
                </a:ln>
                <a:solidFill>
                  <a:schemeClr val="bg1"/>
                </a:solidFill>
                <a:effectLst/>
                <a:uLnTx/>
                <a:uFillTx/>
                <a:latin typeface="Aptos" panose="02110004020202020204"/>
                <a:ea typeface="+mn-ea"/>
                <a:cs typeface="+mn-cs"/>
              </a:rPr>
              <a:t>Phase III Performance Measures</a:t>
            </a:r>
          </a:p>
          <a:p>
            <a:pPr marL="342900" marR="0" lvl="0" indent="-34290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bg1"/>
                </a:solidFill>
                <a:effectLst/>
                <a:uLnTx/>
                <a:uFillTx/>
                <a:latin typeface="Aptos" panose="02110004020202020204"/>
                <a:ea typeface="+mn-ea"/>
                <a:cs typeface="+mn-cs"/>
              </a:rPr>
              <a:t>Initiation &amp; Engagement of Substance Use Disorder Treatment</a:t>
            </a:r>
          </a:p>
          <a:p>
            <a:pPr marL="800100" marR="0" lvl="1" indent="-34290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bg1"/>
                </a:solidFill>
                <a:effectLst/>
                <a:uLnTx/>
                <a:uFillTx/>
                <a:latin typeface="Aptos" panose="02110004020202020204"/>
                <a:ea typeface="+mn-ea"/>
                <a:cs typeface="+mn-cs"/>
              </a:rPr>
              <a:t>2 rates:  Initiation &amp; Engagement</a:t>
            </a:r>
          </a:p>
          <a:p>
            <a:pPr marL="342900" marR="0" lvl="0" indent="-34290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bg1"/>
                </a:solidFill>
                <a:effectLst/>
                <a:uLnTx/>
                <a:uFillTx/>
                <a:latin typeface="Aptos" panose="02110004020202020204"/>
                <a:ea typeface="+mn-ea"/>
                <a:cs typeface="+mn-cs"/>
              </a:rPr>
              <a:t>Follow-Up After Hospitalization for Mental Illness</a:t>
            </a:r>
          </a:p>
          <a:p>
            <a:pPr marL="800100" marR="0" lvl="1" indent="-34290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bg1"/>
                </a:solidFill>
                <a:effectLst/>
                <a:uLnTx/>
                <a:uFillTx/>
                <a:latin typeface="Aptos" panose="02110004020202020204"/>
                <a:ea typeface="+mn-ea"/>
                <a:cs typeface="+mn-cs"/>
              </a:rPr>
              <a:t>2 rates:  7 Days &amp; 30 Days</a:t>
            </a:r>
          </a:p>
          <a:p>
            <a:pPr marL="342900" marR="0" lvl="0" indent="-34290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bg1"/>
                </a:solidFill>
                <a:effectLst/>
                <a:uLnTx/>
                <a:uFillTx/>
                <a:latin typeface="Aptos" panose="02110004020202020204"/>
                <a:ea typeface="+mn-ea"/>
                <a:cs typeface="+mn-cs"/>
              </a:rPr>
              <a:t>Follow-Up After ED Visit for SUD</a:t>
            </a:r>
          </a:p>
          <a:p>
            <a:pPr marL="800100" marR="0" lvl="1" indent="-34290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bg1"/>
                </a:solidFill>
                <a:effectLst/>
                <a:uLnTx/>
                <a:uFillTx/>
                <a:latin typeface="Aptos" panose="02110004020202020204"/>
                <a:ea typeface="+mn-ea"/>
                <a:cs typeface="+mn-cs"/>
              </a:rPr>
              <a:t>2 rates:  7 Days &amp; 30 Days</a:t>
            </a:r>
          </a:p>
          <a:p>
            <a:pPr marL="342900" marR="0" lvl="0" indent="-34290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bg1"/>
                </a:solidFill>
                <a:effectLst/>
                <a:uLnTx/>
                <a:uFillTx/>
                <a:latin typeface="Aptos" panose="02110004020202020204"/>
                <a:ea typeface="+mn-ea"/>
                <a:cs typeface="+mn-cs"/>
              </a:rPr>
              <a:t>Follow-Up After ED Visit for Mental Illness</a:t>
            </a:r>
          </a:p>
          <a:p>
            <a:pPr marL="800100" marR="0" lvl="1" indent="-34290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bg1"/>
                </a:solidFill>
                <a:effectLst/>
                <a:uLnTx/>
                <a:uFillTx/>
                <a:latin typeface="Aptos" panose="02110004020202020204"/>
                <a:ea typeface="+mn-ea"/>
                <a:cs typeface="+mn-cs"/>
              </a:rPr>
              <a:t>2 rates:  7 Days &amp; 30 Days</a:t>
            </a:r>
          </a:p>
          <a:p>
            <a:pPr marL="342900" marR="0" lvl="0" indent="-34290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bg1"/>
                </a:solidFill>
                <a:effectLst/>
                <a:uLnTx/>
                <a:uFillTx/>
                <a:latin typeface="Aptos" panose="02110004020202020204"/>
                <a:ea typeface="+mn-ea"/>
                <a:cs typeface="+mn-cs"/>
              </a:rPr>
              <a:t>Screening for Social Drivers of Health (SDOH)</a:t>
            </a:r>
          </a:p>
          <a:p>
            <a:pPr marL="800100" marR="0" lvl="1" indent="-34290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bg1"/>
                </a:solidFill>
                <a:effectLst/>
                <a:uLnTx/>
                <a:uFillTx/>
                <a:latin typeface="Aptos" panose="02110004020202020204"/>
                <a:ea typeface="+mn-ea"/>
                <a:cs typeface="+mn-cs"/>
              </a:rPr>
              <a:t>Food Insecurity</a:t>
            </a:r>
          </a:p>
          <a:p>
            <a:pPr marL="800100" marR="0" lvl="1" indent="-34290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bg1"/>
                </a:solidFill>
                <a:effectLst/>
                <a:uLnTx/>
                <a:uFillTx/>
                <a:latin typeface="Aptos" panose="02110004020202020204"/>
                <a:ea typeface="+mn-ea"/>
                <a:cs typeface="+mn-cs"/>
              </a:rPr>
              <a:t>Housing Instability</a:t>
            </a:r>
          </a:p>
          <a:p>
            <a:pPr marL="800100" marR="0" lvl="1" indent="-34290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bg1"/>
                </a:solidFill>
                <a:effectLst/>
                <a:uLnTx/>
                <a:uFillTx/>
                <a:latin typeface="Aptos" panose="02110004020202020204"/>
                <a:ea typeface="+mn-ea"/>
                <a:cs typeface="+mn-cs"/>
              </a:rPr>
              <a:t>Transportation Needs</a:t>
            </a:r>
          </a:p>
          <a:p>
            <a:pPr marL="800100" marR="0" lvl="1" indent="-34290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bg1"/>
                </a:solidFill>
                <a:effectLst/>
                <a:uLnTx/>
                <a:uFillTx/>
                <a:latin typeface="Aptos" panose="02110004020202020204"/>
                <a:ea typeface="+mn-ea"/>
                <a:cs typeface="+mn-cs"/>
              </a:rPr>
              <a:t>Utility Difficulties</a:t>
            </a:r>
          </a:p>
          <a:p>
            <a:pPr marL="800100" marR="0" lvl="1" indent="-34290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bg1"/>
                </a:solidFill>
                <a:effectLst/>
                <a:uLnTx/>
                <a:uFillTx/>
                <a:latin typeface="Aptos" panose="02110004020202020204"/>
                <a:ea typeface="+mn-ea"/>
                <a:cs typeface="+mn-cs"/>
              </a:rPr>
              <a:t>Interpersonal Safety</a:t>
            </a:r>
          </a:p>
          <a:p>
            <a:pPr marL="457200" marR="0" lvl="1" indent="0" algn="l" defTabSz="889000" rtl="0" eaLnBrk="1" fontAlgn="auto" latinLnBrk="0" hangingPunct="1">
              <a:lnSpc>
                <a:spcPct val="90000"/>
              </a:lnSpc>
              <a:spcBef>
                <a:spcPct val="0"/>
              </a:spcBef>
              <a:spcAft>
                <a:spcPct val="35000"/>
              </a:spcAft>
              <a:buClrTx/>
              <a:buSzTx/>
              <a:buFontTx/>
              <a:buNone/>
              <a:tabLst/>
              <a:defRPr/>
            </a:pPr>
            <a:endParaRPr kumimoji="0" lang="en-US" sz="1800" b="0" i="0" u="none" strike="noStrike" kern="1200" cap="none" spc="0" normalizeH="0" baseline="0" noProof="0" dirty="0">
              <a:ln>
                <a:noFill/>
              </a:ln>
              <a:solidFill>
                <a:schemeClr val="bg1"/>
              </a:solidFill>
              <a:effectLst/>
              <a:uLnTx/>
              <a:uFillTx/>
              <a:latin typeface="Aptos" panose="02110004020202020204"/>
              <a:ea typeface="+mn-ea"/>
              <a:cs typeface="+mn-cs"/>
            </a:endParaRPr>
          </a:p>
          <a:p>
            <a:pPr marL="342900" marR="0" lvl="0" indent="-34290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chemeClr val="bg1"/>
              </a:solidFill>
              <a:effectLst/>
              <a:uLnTx/>
              <a:uFillTx/>
              <a:latin typeface="Aptos" panose="02110004020202020204"/>
              <a:ea typeface="+mn-ea"/>
              <a:cs typeface="+mn-cs"/>
            </a:endParaRPr>
          </a:p>
        </p:txBody>
      </p:sp>
      <p:grpSp>
        <p:nvGrpSpPr>
          <p:cNvPr id="8" name="Group 7">
            <a:extLst>
              <a:ext uri="{FF2B5EF4-FFF2-40B4-BE49-F238E27FC236}">
                <a16:creationId xmlns:a16="http://schemas.microsoft.com/office/drawing/2014/main" id="{666DE830-7319-5C2B-41A9-E8E5EEEEC15A}"/>
              </a:ext>
            </a:extLst>
          </p:cNvPr>
          <p:cNvGrpSpPr/>
          <p:nvPr/>
        </p:nvGrpSpPr>
        <p:grpSpPr>
          <a:xfrm>
            <a:off x="128046" y="1125495"/>
            <a:ext cx="5582709" cy="1629690"/>
            <a:chOff x="-153349" y="2449297"/>
            <a:chExt cx="2601510" cy="940214"/>
          </a:xfrm>
        </p:grpSpPr>
        <p:sp>
          <p:nvSpPr>
            <p:cNvPr id="9" name="Rectangle 8">
              <a:extLst>
                <a:ext uri="{FF2B5EF4-FFF2-40B4-BE49-F238E27FC236}">
                  <a16:creationId xmlns:a16="http://schemas.microsoft.com/office/drawing/2014/main" id="{793AD816-AACF-7008-8AD6-803E7B902307}"/>
                </a:ext>
              </a:extLst>
            </p:cNvPr>
            <p:cNvSpPr/>
            <p:nvPr/>
          </p:nvSpPr>
          <p:spPr>
            <a:xfrm>
              <a:off x="5133" y="2483148"/>
              <a:ext cx="2443028" cy="90636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chemeClr val="tx1"/>
                </a:solidFill>
                <a:effectLst/>
                <a:uLnTx/>
                <a:uFillTx/>
                <a:latin typeface="Aptos" panose="02110004020202020204"/>
                <a:ea typeface="+mn-ea"/>
                <a:cs typeface="+mn-cs"/>
              </a:endParaRPr>
            </a:p>
          </p:txBody>
        </p:sp>
        <p:sp>
          <p:nvSpPr>
            <p:cNvPr id="10" name="TextBox 9">
              <a:extLst>
                <a:ext uri="{FF2B5EF4-FFF2-40B4-BE49-F238E27FC236}">
                  <a16:creationId xmlns:a16="http://schemas.microsoft.com/office/drawing/2014/main" id="{57AD2681-A819-8C65-3B52-671ED7FBE2DE}"/>
                </a:ext>
              </a:extLst>
            </p:cNvPr>
            <p:cNvSpPr txBox="1"/>
            <p:nvPr/>
          </p:nvSpPr>
          <p:spPr>
            <a:xfrm>
              <a:off x="-153349" y="2449297"/>
              <a:ext cx="2522996" cy="90636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2240" tIns="142240" rIns="142240" bIns="0" numCol="1" spcCol="1270" anchor="t"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US" sz="2400" b="1" i="0" u="sng" strike="noStrike" kern="1200" cap="none" spc="0" normalizeH="0" baseline="0" noProof="0" dirty="0">
                  <a:ln>
                    <a:noFill/>
                  </a:ln>
                  <a:solidFill>
                    <a:schemeClr val="tx1"/>
                  </a:solidFill>
                  <a:effectLst/>
                  <a:uLnTx/>
                  <a:uFillTx/>
                  <a:latin typeface="Aptos" panose="02110004020202020204"/>
                  <a:ea typeface="+mn-ea"/>
                  <a:cs typeface="+mn-cs"/>
                </a:rPr>
                <a:t>Phase II BHIP</a:t>
              </a:r>
            </a:p>
            <a:p>
              <a:pPr marL="342900" marR="0" lvl="0" indent="-34290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Aptos" panose="02110004020202020204"/>
                  <a:ea typeface="+mn-ea"/>
                  <a:cs typeface="+mn-cs"/>
                </a:rPr>
                <a:t>SUD Engagement</a:t>
              </a:r>
            </a:p>
            <a:p>
              <a:pPr marL="342900" marR="0" lvl="0" indent="-34290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Aptos" panose="02110004020202020204"/>
                  <a:ea typeface="+mn-ea"/>
                  <a:cs typeface="+mn-cs"/>
                </a:rPr>
                <a:t>7-Day Follow-Up After Hospitalization for Mental Illness</a:t>
              </a:r>
            </a:p>
            <a:p>
              <a:pPr marL="342900" marR="0" lvl="0" indent="-34290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Aptos" panose="02110004020202020204"/>
                  <a:ea typeface="+mn-ea"/>
                  <a:cs typeface="+mn-cs"/>
                </a:rPr>
                <a:t>7-Day Follow-Up After ED Visit for SUD</a:t>
              </a:r>
            </a:p>
            <a:p>
              <a:pPr marL="342900" marR="0" lvl="0" indent="-34290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Aptos" panose="02110004020202020204"/>
                  <a:ea typeface="+mn-ea"/>
                  <a:cs typeface="+mn-cs"/>
                </a:rPr>
                <a:t>30-Day Follow-Up After Positive Depression Screen</a:t>
              </a:r>
            </a:p>
            <a:p>
              <a:pPr marL="800100" marR="0" lvl="1" indent="-34290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Aptos" panose="02110004020202020204"/>
                  <a:ea typeface="+mn-ea"/>
                  <a:cs typeface="+mn-cs"/>
                </a:rPr>
                <a:t>Gate Measure:  Depression Screening Rates in PCMP Offices</a:t>
              </a:r>
            </a:p>
            <a:p>
              <a:pPr marL="342900" marR="0" lvl="0" indent="-34290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Aptos" panose="02110004020202020204"/>
                  <a:ea typeface="+mn-ea"/>
                  <a:cs typeface="+mn-cs"/>
                </a:rPr>
                <a:t>Behavioral Health Screening for Foster Care</a:t>
              </a:r>
            </a:p>
            <a:p>
              <a:pPr marL="342900" marR="0" lvl="0" indent="-34290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Aptos" panose="02110004020202020204"/>
                <a:ea typeface="+mn-ea"/>
                <a:cs typeface="+mn-cs"/>
              </a:endParaRPr>
            </a:p>
            <a:p>
              <a:pPr marL="800100" marR="0" lvl="1" indent="-34290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Aptos" panose="02110004020202020204"/>
                <a:ea typeface="+mn-ea"/>
                <a:cs typeface="+mn-cs"/>
              </a:endParaRPr>
            </a:p>
            <a:p>
              <a:pPr marL="0" marR="0" lvl="0" indent="0" algn="l" defTabSz="889000" rtl="0" eaLnBrk="1" fontAlgn="auto" latinLnBrk="0" hangingPunct="1">
                <a:lnSpc>
                  <a:spcPct val="90000"/>
                </a:lnSpc>
                <a:spcBef>
                  <a:spcPct val="0"/>
                </a:spcBef>
                <a:spcAft>
                  <a:spcPct val="35000"/>
                </a:spcAft>
                <a:buClrTx/>
                <a:buSzTx/>
                <a:buFontTx/>
                <a:buNone/>
                <a:tabLst/>
                <a:defRPr/>
              </a:pPr>
              <a:endParaRPr kumimoji="0" lang="en-US" sz="2400" b="0" i="0" u="none" strike="noStrike" kern="1200" cap="none" spc="0" normalizeH="0" baseline="0" noProof="0" dirty="0">
                <a:ln>
                  <a:noFill/>
                </a:ln>
                <a:solidFill>
                  <a:schemeClr val="tx1"/>
                </a:solidFill>
                <a:effectLst/>
                <a:uLnTx/>
                <a:uFillTx/>
                <a:latin typeface="Aptos" panose="02110004020202020204"/>
                <a:ea typeface="+mn-ea"/>
                <a:cs typeface="+mn-cs"/>
              </a:endParaRPr>
            </a:p>
            <a:p>
              <a:pPr marL="457200" marR="0" lvl="1" indent="0" algn="l" defTabSz="889000" rtl="0" eaLnBrk="1" fontAlgn="auto" latinLnBrk="0" hangingPunct="1">
                <a:lnSpc>
                  <a:spcPct val="90000"/>
                </a:lnSpc>
                <a:spcBef>
                  <a:spcPct val="0"/>
                </a:spcBef>
                <a:spcAft>
                  <a:spcPct val="35000"/>
                </a:spcAft>
                <a:buClrTx/>
                <a:buSzTx/>
                <a:buFontTx/>
                <a:buNone/>
                <a:tabLst/>
                <a:defRPr/>
              </a:pPr>
              <a:endParaRPr kumimoji="0" lang="en-US" sz="2400" b="0" i="0" u="none" strike="noStrike" kern="1200" cap="none" spc="0" normalizeH="0" baseline="0" noProof="0" dirty="0">
                <a:ln>
                  <a:noFill/>
                </a:ln>
                <a:solidFill>
                  <a:schemeClr val="tx1"/>
                </a:solidFill>
                <a:effectLst/>
                <a:uLnTx/>
                <a:uFillTx/>
                <a:latin typeface="Aptos" panose="02110004020202020204"/>
                <a:ea typeface="+mn-ea"/>
                <a:cs typeface="+mn-cs"/>
              </a:endParaRPr>
            </a:p>
            <a:p>
              <a:pPr marL="342900" marR="0" lvl="0" indent="-34290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Aptos" panose="02110004020202020204"/>
                <a:ea typeface="+mn-ea"/>
                <a:cs typeface="+mn-cs"/>
              </a:endParaRPr>
            </a:p>
          </p:txBody>
        </p:sp>
      </p:grpSp>
      <p:sp>
        <p:nvSpPr>
          <p:cNvPr id="11" name="Title 1">
            <a:extLst>
              <a:ext uri="{FF2B5EF4-FFF2-40B4-BE49-F238E27FC236}">
                <a16:creationId xmlns:a16="http://schemas.microsoft.com/office/drawing/2014/main" id="{833009BB-7CB3-7018-6AD0-E5687DC7B534}"/>
              </a:ext>
            </a:extLst>
          </p:cNvPr>
          <p:cNvSpPr>
            <a:spLocks noGrp="1"/>
          </p:cNvSpPr>
          <p:nvPr>
            <p:ph type="title"/>
          </p:nvPr>
        </p:nvSpPr>
        <p:spPr>
          <a:xfrm>
            <a:off x="335559" y="136525"/>
            <a:ext cx="11542213" cy="1345640"/>
          </a:xfrm>
        </p:spPr>
        <p:txBody>
          <a:bodyPr/>
          <a:lstStyle/>
          <a:p>
            <a:r>
              <a:rPr lang="en-US" b="1" dirty="0"/>
              <a:t>Overview of Incentive Programs:  BHIP</a:t>
            </a:r>
          </a:p>
        </p:txBody>
      </p:sp>
      <p:pic>
        <p:nvPicPr>
          <p:cNvPr id="12" name="Picture 11" descr="A blue and green logo with a leaf&#10;&#10;AI-generated content may be incorrect.">
            <a:extLst>
              <a:ext uri="{FF2B5EF4-FFF2-40B4-BE49-F238E27FC236}">
                <a16:creationId xmlns:a16="http://schemas.microsoft.com/office/drawing/2014/main" id="{80C32EA5-4E81-5B54-4F48-D827DEDEBF79}"/>
              </a:ext>
            </a:extLst>
          </p:cNvPr>
          <p:cNvPicPr>
            <a:picLocks noChangeAspect="1"/>
          </p:cNvPicPr>
          <p:nvPr/>
        </p:nvPicPr>
        <p:blipFill>
          <a:blip r:embed="rId2"/>
          <a:stretch>
            <a:fillRect/>
          </a:stretch>
        </p:blipFill>
        <p:spPr>
          <a:xfrm>
            <a:off x="0" y="6217920"/>
            <a:ext cx="1504836" cy="595915"/>
          </a:xfrm>
          <a:prstGeom prst="rect">
            <a:avLst/>
          </a:prstGeom>
        </p:spPr>
      </p:pic>
    </p:spTree>
    <p:extLst>
      <p:ext uri="{BB962C8B-B14F-4D97-AF65-F5344CB8AC3E}">
        <p14:creationId xmlns:p14="http://schemas.microsoft.com/office/powerpoint/2010/main" val="36945373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A619244-79C9-357C-C5CF-820A2CF1CD45}"/>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E208ADF-3ADD-483D-A721-14E3EEE2C135}"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tint val="82000"/>
                </a:prstClr>
              </a:solidFill>
              <a:effectLst/>
              <a:uLnTx/>
              <a:uFillTx/>
              <a:latin typeface="Aptos" panose="02110004020202020204"/>
              <a:ea typeface="+mn-ea"/>
              <a:cs typeface="+mn-cs"/>
            </a:endParaRPr>
          </a:p>
        </p:txBody>
      </p:sp>
      <p:sp>
        <p:nvSpPr>
          <p:cNvPr id="7" name="TextBox 6">
            <a:extLst>
              <a:ext uri="{FF2B5EF4-FFF2-40B4-BE49-F238E27FC236}">
                <a16:creationId xmlns:a16="http://schemas.microsoft.com/office/drawing/2014/main" id="{83319C94-9DDC-9435-2FA6-3FC3D7346EE7}"/>
              </a:ext>
            </a:extLst>
          </p:cNvPr>
          <p:cNvSpPr txBox="1"/>
          <p:nvPr/>
        </p:nvSpPr>
        <p:spPr>
          <a:xfrm>
            <a:off x="5440681" y="1744981"/>
            <a:ext cx="6035040" cy="4655820"/>
          </a:xfrm>
          <a:prstGeom prst="rect">
            <a:avLst/>
          </a:prstGeom>
          <a:solidFill>
            <a:schemeClr val="tx1"/>
          </a:solid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2240" tIns="142240" rIns="142240" bIns="0" numCol="1" spcCol="1270" anchor="t"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US" sz="2400" b="1" i="0" u="sng" strike="noStrike" kern="1200" cap="none" spc="0" normalizeH="0" baseline="0" noProof="0" dirty="0">
                <a:ln>
                  <a:noFill/>
                </a:ln>
                <a:solidFill>
                  <a:schemeClr val="bg1"/>
                </a:solidFill>
                <a:effectLst/>
                <a:uLnTx/>
                <a:uFillTx/>
                <a:latin typeface="Aptos" panose="02110004020202020204"/>
                <a:ea typeface="+mn-ea"/>
                <a:cs typeface="+mn-cs"/>
              </a:rPr>
              <a:t>Phase III Performance Measures</a:t>
            </a:r>
          </a:p>
          <a:p>
            <a:pPr marL="342900" marR="0" lvl="0" indent="-34290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bg1"/>
                </a:solidFill>
                <a:effectLst/>
                <a:uLnTx/>
                <a:uFillTx/>
                <a:latin typeface="Aptos" panose="02110004020202020204"/>
                <a:ea typeface="+mn-ea"/>
                <a:cs typeface="+mn-cs"/>
              </a:rPr>
              <a:t>6 Measures – some choice in what you want to be measured on</a:t>
            </a:r>
          </a:p>
          <a:p>
            <a:pPr marL="342900" marR="0" lvl="0" indent="-34290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bg1"/>
                </a:solidFill>
                <a:effectLst/>
                <a:uLnTx/>
                <a:uFillTx/>
                <a:latin typeface="Aptos" panose="02110004020202020204"/>
                <a:ea typeface="+mn-ea"/>
                <a:cs typeface="+mn-cs"/>
              </a:rPr>
              <a:t>Primarily HEDIS/CMS Core Measures</a:t>
            </a:r>
          </a:p>
          <a:p>
            <a:pPr marL="342900" marR="0" lvl="0" indent="-34290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bg1"/>
                </a:solidFill>
                <a:effectLst/>
                <a:uLnTx/>
                <a:uFillTx/>
                <a:latin typeface="Aptos" panose="02110004020202020204"/>
                <a:ea typeface="+mn-ea"/>
                <a:cs typeface="+mn-cs"/>
              </a:rPr>
              <a:t>Shifting to calendar year</a:t>
            </a:r>
          </a:p>
          <a:p>
            <a:pPr marL="342900" marR="0" lvl="0" indent="-34290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bg1"/>
                </a:solidFill>
                <a:effectLst/>
                <a:uLnTx/>
                <a:uFillTx/>
                <a:latin typeface="Aptos" panose="02110004020202020204"/>
                <a:ea typeface="+mn-ea"/>
                <a:cs typeface="+mn-cs"/>
              </a:rPr>
              <a:t>Clinic-based goals and incentives</a:t>
            </a:r>
          </a:p>
          <a:p>
            <a:pPr marL="342900" marR="0" lvl="0" indent="-34290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bg1"/>
                </a:solidFill>
                <a:effectLst/>
                <a:uLnTx/>
                <a:uFillTx/>
                <a:latin typeface="Aptos" panose="02110004020202020204"/>
                <a:ea typeface="+mn-ea"/>
                <a:cs typeface="+mn-cs"/>
              </a:rPr>
              <a:t>100% pass-through (no overhead).  Impacts:</a:t>
            </a:r>
          </a:p>
          <a:p>
            <a:pPr marL="800100" marR="0" lvl="1" indent="-34290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bg1"/>
                </a:solidFill>
                <a:effectLst/>
                <a:uLnTx/>
                <a:uFillTx/>
                <a:latin typeface="Aptos" panose="02110004020202020204"/>
                <a:ea typeface="+mn-ea"/>
                <a:cs typeface="+mn-cs"/>
              </a:rPr>
              <a:t>Community Investment Grants (pulled from operations)</a:t>
            </a:r>
          </a:p>
          <a:p>
            <a:pPr marL="800100" marR="0" lvl="1" indent="-34290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bg1"/>
                </a:solidFill>
                <a:effectLst/>
                <a:uLnTx/>
                <a:uFillTx/>
                <a:latin typeface="Aptos" panose="02110004020202020204"/>
                <a:ea typeface="+mn-ea"/>
                <a:cs typeface="+mn-cs"/>
              </a:rPr>
              <a:t>Safety Net Payments?</a:t>
            </a:r>
          </a:p>
          <a:p>
            <a:pPr marL="457200" marR="0" lvl="1" indent="0" algn="l" defTabSz="889000" rtl="0" eaLnBrk="1" fontAlgn="auto" latinLnBrk="0" hangingPunct="1">
              <a:lnSpc>
                <a:spcPct val="90000"/>
              </a:lnSpc>
              <a:spcBef>
                <a:spcPct val="0"/>
              </a:spcBef>
              <a:spcAft>
                <a:spcPct val="35000"/>
              </a:spcAft>
              <a:buClrTx/>
              <a:buSzTx/>
              <a:buFontTx/>
              <a:buNone/>
              <a:tabLst/>
              <a:defRPr/>
            </a:pPr>
            <a:endParaRPr kumimoji="0" lang="en-US" sz="2400" b="0" i="0" u="none" strike="noStrike" kern="1200" cap="none" spc="0" normalizeH="0" baseline="0" noProof="0" dirty="0">
              <a:ln>
                <a:noFill/>
              </a:ln>
              <a:solidFill>
                <a:schemeClr val="bg1"/>
              </a:solidFill>
              <a:effectLst/>
              <a:uLnTx/>
              <a:uFillTx/>
              <a:latin typeface="Aptos" panose="02110004020202020204"/>
              <a:ea typeface="+mn-ea"/>
              <a:cs typeface="+mn-cs"/>
            </a:endParaRPr>
          </a:p>
          <a:p>
            <a:pPr marL="342900" marR="0" lvl="0" indent="-34290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chemeClr val="bg1"/>
              </a:solidFill>
              <a:effectLst/>
              <a:uLnTx/>
              <a:uFillTx/>
              <a:latin typeface="Aptos" panose="02110004020202020204"/>
              <a:ea typeface="+mn-ea"/>
              <a:cs typeface="+mn-cs"/>
            </a:endParaRPr>
          </a:p>
        </p:txBody>
      </p:sp>
      <p:grpSp>
        <p:nvGrpSpPr>
          <p:cNvPr id="8" name="Group 7">
            <a:extLst>
              <a:ext uri="{FF2B5EF4-FFF2-40B4-BE49-F238E27FC236}">
                <a16:creationId xmlns:a16="http://schemas.microsoft.com/office/drawing/2014/main" id="{49E15355-5039-4C7F-EBB1-82EADFAF5F1E}"/>
              </a:ext>
            </a:extLst>
          </p:cNvPr>
          <p:cNvGrpSpPr/>
          <p:nvPr/>
        </p:nvGrpSpPr>
        <p:grpSpPr>
          <a:xfrm>
            <a:off x="552254" y="1744981"/>
            <a:ext cx="5003334" cy="1629690"/>
            <a:chOff x="-153349" y="2449297"/>
            <a:chExt cx="2601510" cy="940214"/>
          </a:xfrm>
        </p:grpSpPr>
        <p:sp>
          <p:nvSpPr>
            <p:cNvPr id="9" name="Rectangle 8">
              <a:extLst>
                <a:ext uri="{FF2B5EF4-FFF2-40B4-BE49-F238E27FC236}">
                  <a16:creationId xmlns:a16="http://schemas.microsoft.com/office/drawing/2014/main" id="{7B69D15E-C3B0-1405-812C-EF5B3462D566}"/>
                </a:ext>
              </a:extLst>
            </p:cNvPr>
            <p:cNvSpPr/>
            <p:nvPr/>
          </p:nvSpPr>
          <p:spPr>
            <a:xfrm>
              <a:off x="5133" y="2483148"/>
              <a:ext cx="2443028" cy="90636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chemeClr val="tx1"/>
                </a:solidFill>
                <a:effectLst/>
                <a:uLnTx/>
                <a:uFillTx/>
                <a:latin typeface="Aptos" panose="02110004020202020204"/>
                <a:ea typeface="+mn-ea"/>
                <a:cs typeface="+mn-cs"/>
              </a:endParaRPr>
            </a:p>
          </p:txBody>
        </p:sp>
        <p:sp>
          <p:nvSpPr>
            <p:cNvPr id="10" name="TextBox 9">
              <a:extLst>
                <a:ext uri="{FF2B5EF4-FFF2-40B4-BE49-F238E27FC236}">
                  <a16:creationId xmlns:a16="http://schemas.microsoft.com/office/drawing/2014/main" id="{2A8BCD33-14B1-1BEF-44F3-9759CD7265E3}"/>
                </a:ext>
              </a:extLst>
            </p:cNvPr>
            <p:cNvSpPr txBox="1"/>
            <p:nvPr/>
          </p:nvSpPr>
          <p:spPr>
            <a:xfrm>
              <a:off x="-153349" y="2449297"/>
              <a:ext cx="2522996" cy="90636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2240" tIns="142240" rIns="142240" bIns="0" numCol="1" spcCol="1270" anchor="t"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US" sz="2400" b="1" i="0" u="sng" strike="noStrike" kern="1200" cap="none" spc="0" normalizeH="0" baseline="0" noProof="0" dirty="0">
                  <a:ln>
                    <a:noFill/>
                  </a:ln>
                  <a:solidFill>
                    <a:schemeClr val="tx1"/>
                  </a:solidFill>
                  <a:effectLst/>
                  <a:uLnTx/>
                  <a:uFillTx/>
                  <a:latin typeface="Aptos" panose="02110004020202020204"/>
                  <a:ea typeface="+mn-ea"/>
                  <a:cs typeface="+mn-cs"/>
                </a:rPr>
                <a:t>Phase II Performance Measures</a:t>
              </a:r>
            </a:p>
            <a:p>
              <a:pPr marL="342900" marR="0" lvl="0" indent="-34290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Aptos" panose="02110004020202020204"/>
                  <a:ea typeface="+mn-ea"/>
                  <a:cs typeface="+mn-cs"/>
                </a:rPr>
                <a:t>7 Measures – no choice in what you want to be measured on</a:t>
              </a:r>
            </a:p>
            <a:p>
              <a:pPr marL="342900" marR="0" lvl="0" indent="-34290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Aptos" panose="02110004020202020204"/>
                  <a:ea typeface="+mn-ea"/>
                  <a:cs typeface="+mn-cs"/>
                </a:rPr>
                <a:t>Mix of HEDIS, CMS, and Colorado-created</a:t>
              </a:r>
            </a:p>
            <a:p>
              <a:pPr marL="342900" marR="0" lvl="0" indent="-34290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Aptos" panose="02110004020202020204"/>
                  <a:ea typeface="+mn-ea"/>
                  <a:cs typeface="+mn-cs"/>
                </a:rPr>
                <a:t>Fiscal year measures</a:t>
              </a:r>
            </a:p>
            <a:p>
              <a:pPr marL="342900" marR="0" lvl="0" indent="-34290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Aptos" panose="02110004020202020204"/>
                  <a:ea typeface="+mn-ea"/>
                  <a:cs typeface="+mn-cs"/>
                </a:rPr>
                <a:t>Regional Thresholds for earned incentives</a:t>
              </a:r>
            </a:p>
            <a:p>
              <a:pPr marL="342900" marR="0" lvl="0" indent="-34290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solidFill>
                  <a:effectLst/>
                  <a:uLnTx/>
                  <a:uFillTx/>
                  <a:latin typeface="Aptos" panose="02110004020202020204"/>
                  <a:ea typeface="+mn-ea"/>
                  <a:cs typeface="+mn-cs"/>
                </a:rPr>
                <a:t>NHP retained 15% overhead</a:t>
              </a:r>
            </a:p>
            <a:p>
              <a:pPr marL="0" marR="0" lvl="0" indent="0" algn="l" defTabSz="889000" rtl="0" eaLnBrk="1" fontAlgn="auto" latinLnBrk="0" hangingPunct="1">
                <a:lnSpc>
                  <a:spcPct val="90000"/>
                </a:lnSpc>
                <a:spcBef>
                  <a:spcPct val="0"/>
                </a:spcBef>
                <a:spcAft>
                  <a:spcPct val="35000"/>
                </a:spcAft>
                <a:buClrTx/>
                <a:buSzTx/>
                <a:buFontTx/>
                <a:buNone/>
                <a:tabLst/>
                <a:defRPr/>
              </a:pPr>
              <a:endParaRPr kumimoji="0" lang="en-US" sz="2400" b="0" i="0" u="none" strike="noStrike" kern="1200" cap="none" spc="0" normalizeH="0" baseline="0" noProof="0" dirty="0">
                <a:ln>
                  <a:noFill/>
                </a:ln>
                <a:solidFill>
                  <a:schemeClr val="tx1"/>
                </a:solidFill>
                <a:effectLst/>
                <a:uLnTx/>
                <a:uFillTx/>
                <a:latin typeface="Aptos" panose="02110004020202020204"/>
                <a:ea typeface="+mn-ea"/>
                <a:cs typeface="+mn-cs"/>
              </a:endParaRPr>
            </a:p>
            <a:p>
              <a:pPr marL="457200" marR="0" lvl="1" indent="0" algn="l" defTabSz="889000" rtl="0" eaLnBrk="1" fontAlgn="auto" latinLnBrk="0" hangingPunct="1">
                <a:lnSpc>
                  <a:spcPct val="90000"/>
                </a:lnSpc>
                <a:spcBef>
                  <a:spcPct val="0"/>
                </a:spcBef>
                <a:spcAft>
                  <a:spcPct val="35000"/>
                </a:spcAft>
                <a:buClrTx/>
                <a:buSzTx/>
                <a:buFontTx/>
                <a:buNone/>
                <a:tabLst/>
                <a:defRPr/>
              </a:pPr>
              <a:endParaRPr kumimoji="0" lang="en-US" sz="2400" b="0" i="0" u="none" strike="noStrike" kern="1200" cap="none" spc="0" normalizeH="0" baseline="0" noProof="0" dirty="0">
                <a:ln>
                  <a:noFill/>
                </a:ln>
                <a:solidFill>
                  <a:schemeClr val="tx1"/>
                </a:solidFill>
                <a:effectLst/>
                <a:uLnTx/>
                <a:uFillTx/>
                <a:latin typeface="Aptos" panose="02110004020202020204"/>
                <a:ea typeface="+mn-ea"/>
                <a:cs typeface="+mn-cs"/>
              </a:endParaRPr>
            </a:p>
            <a:p>
              <a:pPr marL="342900" marR="0" lvl="0" indent="-342900" algn="l" defTabSz="889000" rtl="0" eaLnBrk="1" fontAlgn="auto" latinLnBrk="0" hangingPunct="1">
                <a:lnSpc>
                  <a:spcPct val="90000"/>
                </a:lnSpc>
                <a:spcBef>
                  <a:spcPct val="0"/>
                </a:spcBef>
                <a:spcAft>
                  <a:spcPct val="350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Aptos" panose="02110004020202020204"/>
                <a:ea typeface="+mn-ea"/>
                <a:cs typeface="+mn-cs"/>
              </a:endParaRPr>
            </a:p>
          </p:txBody>
        </p:sp>
      </p:grpSp>
      <p:sp>
        <p:nvSpPr>
          <p:cNvPr id="11" name="Title 1">
            <a:extLst>
              <a:ext uri="{FF2B5EF4-FFF2-40B4-BE49-F238E27FC236}">
                <a16:creationId xmlns:a16="http://schemas.microsoft.com/office/drawing/2014/main" id="{B456C721-3C5F-6A3B-38CB-8B58EEEB910B}"/>
              </a:ext>
            </a:extLst>
          </p:cNvPr>
          <p:cNvSpPr>
            <a:spLocks noGrp="1"/>
          </p:cNvSpPr>
          <p:nvPr>
            <p:ph type="title"/>
          </p:nvPr>
        </p:nvSpPr>
        <p:spPr>
          <a:xfrm>
            <a:off x="335560" y="136525"/>
            <a:ext cx="11018240" cy="1345640"/>
          </a:xfrm>
        </p:spPr>
        <p:txBody>
          <a:bodyPr/>
          <a:lstStyle/>
          <a:p>
            <a:r>
              <a:rPr lang="en-US" b="1" dirty="0"/>
              <a:t>Overview of Phase III Differences:  KPIs</a:t>
            </a:r>
          </a:p>
        </p:txBody>
      </p:sp>
      <p:pic>
        <p:nvPicPr>
          <p:cNvPr id="12" name="Picture 11" descr="A blue and green logo with a leaf&#10;&#10;AI-generated content may be incorrect.">
            <a:extLst>
              <a:ext uri="{FF2B5EF4-FFF2-40B4-BE49-F238E27FC236}">
                <a16:creationId xmlns:a16="http://schemas.microsoft.com/office/drawing/2014/main" id="{456A0B92-A5D0-EF4D-99B3-8524C2539010}"/>
              </a:ext>
            </a:extLst>
          </p:cNvPr>
          <p:cNvPicPr>
            <a:picLocks noChangeAspect="1"/>
          </p:cNvPicPr>
          <p:nvPr/>
        </p:nvPicPr>
        <p:blipFill>
          <a:blip r:embed="rId2"/>
          <a:stretch>
            <a:fillRect/>
          </a:stretch>
        </p:blipFill>
        <p:spPr>
          <a:xfrm>
            <a:off x="0" y="6217920"/>
            <a:ext cx="1504836" cy="595915"/>
          </a:xfrm>
          <a:prstGeom prst="rect">
            <a:avLst/>
          </a:prstGeom>
        </p:spPr>
      </p:pic>
    </p:spTree>
    <p:extLst>
      <p:ext uri="{BB962C8B-B14F-4D97-AF65-F5344CB8AC3E}">
        <p14:creationId xmlns:p14="http://schemas.microsoft.com/office/powerpoint/2010/main" val="39742274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60959A-DED2-F8FD-9846-4AC596DBF8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D4A8AA-8AD0-F5FB-E5D0-21BAB26B4EE7}"/>
              </a:ext>
            </a:extLst>
          </p:cNvPr>
          <p:cNvSpPr>
            <a:spLocks noGrp="1"/>
          </p:cNvSpPr>
          <p:nvPr>
            <p:ph type="title"/>
          </p:nvPr>
        </p:nvSpPr>
        <p:spPr>
          <a:xfrm>
            <a:off x="335560" y="136525"/>
            <a:ext cx="11018240" cy="1345640"/>
          </a:xfrm>
        </p:spPr>
        <p:txBody>
          <a:bodyPr/>
          <a:lstStyle/>
          <a:p>
            <a:r>
              <a:rPr lang="en-US" b="1" dirty="0"/>
              <a:t>Phase III Performance Overview:  KPIs</a:t>
            </a:r>
            <a:endParaRPr lang="en-US" dirty="0"/>
          </a:p>
        </p:txBody>
      </p:sp>
      <p:sp>
        <p:nvSpPr>
          <p:cNvPr id="66" name="Slide Number Placeholder 65">
            <a:extLst>
              <a:ext uri="{FF2B5EF4-FFF2-40B4-BE49-F238E27FC236}">
                <a16:creationId xmlns:a16="http://schemas.microsoft.com/office/drawing/2014/main" id="{A2726B96-D9E1-D720-B9CC-825532261EB2}"/>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208ADF-3ADD-483D-A721-14E3EEE2C135}" type="slidenum">
              <a:rPr lang="en-US" smtClean="0"/>
              <a:pPr/>
              <a:t>22</a:t>
            </a:fld>
            <a:endParaRPr lang="en-US"/>
          </a:p>
        </p:txBody>
      </p:sp>
      <p:pic>
        <p:nvPicPr>
          <p:cNvPr id="3" name="Picture 2" descr="A blue and green logo with a leaf&#10;&#10;AI-generated content may be incorrect.">
            <a:extLst>
              <a:ext uri="{FF2B5EF4-FFF2-40B4-BE49-F238E27FC236}">
                <a16:creationId xmlns:a16="http://schemas.microsoft.com/office/drawing/2014/main" id="{1AFB1D68-5F07-5EAE-0029-BCD30220B8F8}"/>
              </a:ext>
            </a:extLst>
          </p:cNvPr>
          <p:cNvPicPr>
            <a:picLocks noChangeAspect="1"/>
          </p:cNvPicPr>
          <p:nvPr/>
        </p:nvPicPr>
        <p:blipFill>
          <a:blip r:embed="rId2"/>
          <a:stretch>
            <a:fillRect/>
          </a:stretch>
        </p:blipFill>
        <p:spPr>
          <a:xfrm>
            <a:off x="0" y="6217920"/>
            <a:ext cx="1504836" cy="595915"/>
          </a:xfrm>
          <a:prstGeom prst="rect">
            <a:avLst/>
          </a:prstGeom>
        </p:spPr>
      </p:pic>
      <p:sp>
        <p:nvSpPr>
          <p:cNvPr id="6" name="Content Placeholder 5">
            <a:extLst>
              <a:ext uri="{FF2B5EF4-FFF2-40B4-BE49-F238E27FC236}">
                <a16:creationId xmlns:a16="http://schemas.microsoft.com/office/drawing/2014/main" id="{410BD4F9-1E00-67E0-0B48-62232DAC24B1}"/>
              </a:ext>
            </a:extLst>
          </p:cNvPr>
          <p:cNvSpPr txBox="1">
            <a:spLocks/>
          </p:cNvSpPr>
          <p:nvPr/>
        </p:nvSpPr>
        <p:spPr>
          <a:xfrm>
            <a:off x="1678934" y="4880026"/>
            <a:ext cx="4562311" cy="1700993"/>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5000"/>
              </a:lnSpc>
            </a:pPr>
            <a:r>
              <a:rPr lang="en-US" sz="2000" dirty="0">
                <a:solidFill>
                  <a:schemeClr val="tx1"/>
                </a:solidFill>
                <a:ea typeface="Times New Roman" panose="02020603050405020304" pitchFamily="18" charset="0"/>
                <a:cs typeface="Times New Roman" panose="02020603050405020304" pitchFamily="18" charset="0"/>
              </a:rPr>
              <a:t>Performance measures are not the same in Phase III</a:t>
            </a:r>
          </a:p>
          <a:p>
            <a:pPr>
              <a:lnSpc>
                <a:spcPct val="115000"/>
              </a:lnSpc>
            </a:pPr>
            <a:r>
              <a:rPr lang="en-US" sz="2000" dirty="0">
                <a:solidFill>
                  <a:schemeClr val="tx1"/>
                </a:solidFill>
                <a:ea typeface="Times New Roman" panose="02020603050405020304" pitchFamily="18" charset="0"/>
                <a:cs typeface="Times New Roman" panose="02020603050405020304" pitchFamily="18" charset="0"/>
              </a:rPr>
              <a:t>13 measures to choose from; some are prioritized</a:t>
            </a:r>
          </a:p>
          <a:p>
            <a:pPr>
              <a:lnSpc>
                <a:spcPct val="115000"/>
              </a:lnSpc>
            </a:pPr>
            <a:r>
              <a:rPr lang="en-US" sz="2000" dirty="0">
                <a:solidFill>
                  <a:schemeClr val="tx1"/>
                </a:solidFill>
                <a:ea typeface="Times New Roman" panose="02020603050405020304" pitchFamily="18" charset="0"/>
                <a:cs typeface="Times New Roman" panose="02020603050405020304" pitchFamily="18" charset="0"/>
              </a:rPr>
              <a:t>4-6 measures max</a:t>
            </a:r>
          </a:p>
          <a:p>
            <a:pPr>
              <a:lnSpc>
                <a:spcPct val="115000"/>
              </a:lnSpc>
            </a:pPr>
            <a:endParaRPr lang="en-US" sz="2000" dirty="0">
              <a:solidFill>
                <a:schemeClr val="tx1"/>
              </a:solidFill>
              <a:ea typeface="Times New Roman" panose="02020603050405020304" pitchFamily="18" charset="0"/>
              <a:cs typeface="Times New Roman" panose="02020603050405020304" pitchFamily="18" charset="0"/>
            </a:endParaRPr>
          </a:p>
          <a:p>
            <a:pPr>
              <a:lnSpc>
                <a:spcPct val="115000"/>
              </a:lnSpc>
            </a:pPr>
            <a:endParaRPr lang="en-US" sz="2000" dirty="0">
              <a:solidFill>
                <a:schemeClr val="tx1"/>
              </a:solidFill>
              <a:ea typeface="Times New Roman" panose="02020603050405020304" pitchFamily="18" charset="0"/>
              <a:cs typeface="Times New Roman" panose="02020603050405020304" pitchFamily="18" charset="0"/>
            </a:endParaRPr>
          </a:p>
          <a:p>
            <a:pPr marL="0" indent="0">
              <a:lnSpc>
                <a:spcPct val="115000"/>
              </a:lnSpc>
              <a:buNone/>
            </a:pPr>
            <a:endParaRPr lang="en-US" sz="2000" dirty="0">
              <a:solidFill>
                <a:schemeClr val="tx1"/>
              </a:solidFill>
              <a:ea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F38AB7E3-BEA7-351D-05AA-75F1AAEB73B6}"/>
              </a:ext>
            </a:extLst>
          </p:cNvPr>
          <p:cNvPicPr>
            <a:picLocks noChangeAspect="1"/>
          </p:cNvPicPr>
          <p:nvPr/>
        </p:nvPicPr>
        <p:blipFill>
          <a:blip r:embed="rId3"/>
          <a:stretch>
            <a:fillRect/>
          </a:stretch>
        </p:blipFill>
        <p:spPr>
          <a:xfrm>
            <a:off x="838200" y="1339118"/>
            <a:ext cx="6096528" cy="3429297"/>
          </a:xfrm>
          <a:prstGeom prst="rect">
            <a:avLst/>
          </a:prstGeom>
          <a:ln>
            <a:solidFill>
              <a:schemeClr val="tx1"/>
            </a:solidFill>
          </a:ln>
        </p:spPr>
      </p:pic>
      <p:pic>
        <p:nvPicPr>
          <p:cNvPr id="9" name="Picture 8">
            <a:extLst>
              <a:ext uri="{FF2B5EF4-FFF2-40B4-BE49-F238E27FC236}">
                <a16:creationId xmlns:a16="http://schemas.microsoft.com/office/drawing/2014/main" id="{7B4C4459-672D-F1B6-1F96-8011DF6DEE4F}"/>
              </a:ext>
            </a:extLst>
          </p:cNvPr>
          <p:cNvPicPr>
            <a:picLocks noChangeAspect="1"/>
          </p:cNvPicPr>
          <p:nvPr/>
        </p:nvPicPr>
        <p:blipFill>
          <a:blip r:embed="rId4"/>
          <a:srcRect l="47222" t="18241" b="8927"/>
          <a:stretch/>
        </p:blipFill>
        <p:spPr>
          <a:xfrm>
            <a:off x="7405434" y="1339118"/>
            <a:ext cx="4417860" cy="3429297"/>
          </a:xfrm>
          <a:prstGeom prst="rect">
            <a:avLst/>
          </a:prstGeom>
          <a:ln>
            <a:solidFill>
              <a:schemeClr val="tx1"/>
            </a:solidFill>
          </a:ln>
        </p:spPr>
      </p:pic>
      <p:sp>
        <p:nvSpPr>
          <p:cNvPr id="10" name="Content Placeholder 5">
            <a:extLst>
              <a:ext uri="{FF2B5EF4-FFF2-40B4-BE49-F238E27FC236}">
                <a16:creationId xmlns:a16="http://schemas.microsoft.com/office/drawing/2014/main" id="{A0CD9F45-A616-EC25-B270-12B0A7AEB1D5}"/>
              </a:ext>
            </a:extLst>
          </p:cNvPr>
          <p:cNvSpPr txBox="1">
            <a:spLocks/>
          </p:cNvSpPr>
          <p:nvPr/>
        </p:nvSpPr>
        <p:spPr>
          <a:xfrm>
            <a:off x="6516367" y="4880026"/>
            <a:ext cx="4562311" cy="1700993"/>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5000"/>
              </a:lnSpc>
            </a:pPr>
            <a:r>
              <a:rPr lang="en-US" sz="2000" dirty="0">
                <a:solidFill>
                  <a:schemeClr val="tx1"/>
                </a:solidFill>
                <a:ea typeface="Times New Roman" panose="02020603050405020304" pitchFamily="18" charset="0"/>
                <a:cs typeface="Times New Roman" panose="02020603050405020304" pitchFamily="18" charset="0"/>
              </a:rPr>
              <a:t>Most are aligned to APM Measures</a:t>
            </a:r>
          </a:p>
          <a:p>
            <a:pPr>
              <a:lnSpc>
                <a:spcPct val="115000"/>
              </a:lnSpc>
            </a:pPr>
            <a:r>
              <a:rPr lang="en-US" sz="2000" dirty="0">
                <a:solidFill>
                  <a:schemeClr val="tx1"/>
                </a:solidFill>
                <a:ea typeface="Times New Roman" panose="02020603050405020304" pitchFamily="18" charset="0"/>
                <a:cs typeface="Times New Roman" panose="02020603050405020304" pitchFamily="18" charset="0"/>
              </a:rPr>
              <a:t>Most are Aligned to CMS Core Measures</a:t>
            </a:r>
          </a:p>
          <a:p>
            <a:pPr>
              <a:lnSpc>
                <a:spcPct val="115000"/>
              </a:lnSpc>
            </a:pPr>
            <a:r>
              <a:rPr lang="en-US" sz="2000" dirty="0">
                <a:solidFill>
                  <a:schemeClr val="tx1"/>
                </a:solidFill>
                <a:ea typeface="Times New Roman" panose="02020603050405020304" pitchFamily="18" charset="0"/>
                <a:cs typeface="Times New Roman" panose="02020603050405020304" pitchFamily="18" charset="0"/>
              </a:rPr>
              <a:t>Practices are measured individually, not regionally</a:t>
            </a:r>
          </a:p>
          <a:p>
            <a:pPr>
              <a:lnSpc>
                <a:spcPct val="115000"/>
              </a:lnSpc>
            </a:pPr>
            <a:endParaRPr lang="en-US" sz="2000" dirty="0">
              <a:solidFill>
                <a:schemeClr val="tx1"/>
              </a:solidFill>
              <a:ea typeface="Times New Roman" panose="02020603050405020304" pitchFamily="18" charset="0"/>
              <a:cs typeface="Times New Roman" panose="02020603050405020304" pitchFamily="18" charset="0"/>
            </a:endParaRPr>
          </a:p>
          <a:p>
            <a:pPr>
              <a:lnSpc>
                <a:spcPct val="115000"/>
              </a:lnSpc>
            </a:pPr>
            <a:endParaRPr lang="en-US" sz="2000" dirty="0">
              <a:solidFill>
                <a:schemeClr val="tx1"/>
              </a:solidFill>
              <a:ea typeface="Times New Roman" panose="02020603050405020304" pitchFamily="18" charset="0"/>
              <a:cs typeface="Times New Roman" panose="02020603050405020304" pitchFamily="18" charset="0"/>
            </a:endParaRPr>
          </a:p>
          <a:p>
            <a:pPr marL="0" indent="0">
              <a:lnSpc>
                <a:spcPct val="115000"/>
              </a:lnSpc>
              <a:buNone/>
            </a:pPr>
            <a:endParaRPr lang="en-US" sz="2000" dirty="0">
              <a:solidFill>
                <a:schemeClr val="tx1"/>
              </a:solid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09172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8B242A-FAC4-CEE1-68A1-3A2BF91CDE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86B351-7C10-6566-E78B-8209FE48A71B}"/>
              </a:ext>
            </a:extLst>
          </p:cNvPr>
          <p:cNvSpPr>
            <a:spLocks noGrp="1"/>
          </p:cNvSpPr>
          <p:nvPr>
            <p:ph type="title"/>
          </p:nvPr>
        </p:nvSpPr>
        <p:spPr>
          <a:xfrm>
            <a:off x="335560" y="136525"/>
            <a:ext cx="11018240" cy="1345640"/>
          </a:xfrm>
        </p:spPr>
        <p:txBody>
          <a:bodyPr/>
          <a:lstStyle/>
          <a:p>
            <a:r>
              <a:rPr lang="en-US" b="1" dirty="0"/>
              <a:t>Phase III Performance Overview:  KPIs</a:t>
            </a:r>
            <a:endParaRPr lang="en-US" dirty="0"/>
          </a:p>
        </p:txBody>
      </p:sp>
      <p:sp>
        <p:nvSpPr>
          <p:cNvPr id="66" name="Slide Number Placeholder 65">
            <a:extLst>
              <a:ext uri="{FF2B5EF4-FFF2-40B4-BE49-F238E27FC236}">
                <a16:creationId xmlns:a16="http://schemas.microsoft.com/office/drawing/2014/main" id="{71C0874F-94BB-738B-6167-39E33CE1F8C9}"/>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E208ADF-3ADD-483D-A721-14E3EEE2C135}"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pic>
        <p:nvPicPr>
          <p:cNvPr id="3" name="Picture 2" descr="A blue and green logo with a leaf&#10;&#10;AI-generated content may be incorrect.">
            <a:extLst>
              <a:ext uri="{FF2B5EF4-FFF2-40B4-BE49-F238E27FC236}">
                <a16:creationId xmlns:a16="http://schemas.microsoft.com/office/drawing/2014/main" id="{7DC6BD5D-D845-94FE-DD98-E81899CBED6B}"/>
              </a:ext>
            </a:extLst>
          </p:cNvPr>
          <p:cNvPicPr>
            <a:picLocks noChangeAspect="1"/>
          </p:cNvPicPr>
          <p:nvPr/>
        </p:nvPicPr>
        <p:blipFill>
          <a:blip r:embed="rId3"/>
          <a:stretch>
            <a:fillRect/>
          </a:stretch>
        </p:blipFill>
        <p:spPr>
          <a:xfrm>
            <a:off x="0" y="6217920"/>
            <a:ext cx="1504836" cy="595915"/>
          </a:xfrm>
          <a:prstGeom prst="rect">
            <a:avLst/>
          </a:prstGeom>
        </p:spPr>
      </p:pic>
      <p:graphicFrame>
        <p:nvGraphicFramePr>
          <p:cNvPr id="7" name="Content Placeholder 6">
            <a:extLst>
              <a:ext uri="{FF2B5EF4-FFF2-40B4-BE49-F238E27FC236}">
                <a16:creationId xmlns:a16="http://schemas.microsoft.com/office/drawing/2014/main" id="{A326F1E5-2B0B-ADD9-AE27-EE53E0EE259B}"/>
              </a:ext>
            </a:extLst>
          </p:cNvPr>
          <p:cNvGraphicFramePr>
            <a:graphicFrameLocks noGrp="1"/>
          </p:cNvGraphicFramePr>
          <p:nvPr>
            <p:ph idx="1"/>
            <p:extLst>
              <p:ext uri="{D42A27DB-BD31-4B8C-83A1-F6EECF244321}">
                <p14:modId xmlns:p14="http://schemas.microsoft.com/office/powerpoint/2010/main" val="25695262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355900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E71C72-F0AC-A258-6B48-5B5F7F8703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3CE7D0-F5CA-9820-0845-AA620DD94E5B}"/>
              </a:ext>
            </a:extLst>
          </p:cNvPr>
          <p:cNvSpPr>
            <a:spLocks noGrp="1"/>
          </p:cNvSpPr>
          <p:nvPr>
            <p:ph type="title"/>
          </p:nvPr>
        </p:nvSpPr>
        <p:spPr>
          <a:xfrm>
            <a:off x="0" y="2795954"/>
            <a:ext cx="12192000" cy="1266092"/>
          </a:xfrm>
          <a:solidFill>
            <a:schemeClr val="tx2"/>
          </a:solidFill>
        </p:spPr>
        <p:txBody>
          <a:bodyPr>
            <a:normAutofit/>
          </a:bodyPr>
          <a:lstStyle/>
          <a:p>
            <a:pPr algn="ctr"/>
            <a:r>
              <a:rPr lang="en-US" sz="4800" b="1" dirty="0">
                <a:solidFill>
                  <a:schemeClr val="accent6"/>
                </a:solidFill>
              </a:rPr>
              <a:t>Open Forum</a:t>
            </a:r>
          </a:p>
        </p:txBody>
      </p:sp>
      <p:sp>
        <p:nvSpPr>
          <p:cNvPr id="4" name="Slide Number Placeholder 3">
            <a:extLst>
              <a:ext uri="{FF2B5EF4-FFF2-40B4-BE49-F238E27FC236}">
                <a16:creationId xmlns:a16="http://schemas.microsoft.com/office/drawing/2014/main" id="{9EDBB229-0B7C-B9DA-6334-76589E308AB5}"/>
              </a:ext>
            </a:extLst>
          </p:cNvPr>
          <p:cNvSpPr>
            <a:spLocks noGrp="1"/>
          </p:cNvSpPr>
          <p:nvPr>
            <p:ph type="sldNum" sz="quarter" idx="12"/>
          </p:nvPr>
        </p:nvSpPr>
        <p:spPr>
          <a:xfrm>
            <a:off x="11468844" y="6174902"/>
            <a:ext cx="357116" cy="365125"/>
          </a:xfrm>
          <a:prstGeom prst="rect">
            <a:avLst/>
          </a:prstGeom>
        </p:spPr>
        <p:txBody>
          <a:bodyPr vert="horz" lIns="91440" tIns="45720" rIns="91440" bIns="45720" rtlCol="0" anchor="ctr"/>
          <a:lstStyle>
            <a:defPPr>
              <a:defRPr lang="en-US"/>
            </a:defPPr>
            <a:lvl1pPr marL="0" algn="r" defTabSz="914400" rtl="0" eaLnBrk="1" latinLnBrk="0" hangingPunct="1">
              <a:defRPr sz="1000" i="1" kern="1200">
                <a:solidFill>
                  <a:schemeClr val="tx2">
                    <a:alpha val="7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2EE24B5-652C-4DB5-B7C3-B5BBEC1280B1}"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000" b="0" i="1" u="none" strike="noStrike" kern="1200" cap="none" spc="0" normalizeH="0" baseline="0" noProof="0">
              <a:ln>
                <a:noFill/>
              </a:ln>
              <a:solidFill>
                <a:srgbClr val="00292E">
                  <a:alpha val="70000"/>
                </a:srgbClr>
              </a:solidFill>
              <a:effectLst/>
              <a:uLnTx/>
              <a:uFillTx/>
              <a:latin typeface="Arial "/>
              <a:ea typeface="+mn-ea"/>
              <a:cs typeface="+mn-cs"/>
            </a:endParaRPr>
          </a:p>
        </p:txBody>
      </p:sp>
      <p:pic>
        <p:nvPicPr>
          <p:cNvPr id="3" name="Picture 2" descr="A blue and green logo with a leaf&#10;&#10;AI-generated content may be incorrect.">
            <a:extLst>
              <a:ext uri="{FF2B5EF4-FFF2-40B4-BE49-F238E27FC236}">
                <a16:creationId xmlns:a16="http://schemas.microsoft.com/office/drawing/2014/main" id="{A98B228E-7DF9-91CB-07B8-7F80C379AAB3}"/>
              </a:ext>
            </a:extLst>
          </p:cNvPr>
          <p:cNvPicPr>
            <a:picLocks noChangeAspect="1"/>
          </p:cNvPicPr>
          <p:nvPr/>
        </p:nvPicPr>
        <p:blipFill>
          <a:blip r:embed="rId3"/>
          <a:stretch>
            <a:fillRect/>
          </a:stretch>
        </p:blipFill>
        <p:spPr>
          <a:xfrm>
            <a:off x="4358640" y="292686"/>
            <a:ext cx="3049164" cy="1207469"/>
          </a:xfrm>
          <a:prstGeom prst="rect">
            <a:avLst/>
          </a:prstGeom>
        </p:spPr>
      </p:pic>
    </p:spTree>
    <p:extLst>
      <p:ext uri="{BB962C8B-B14F-4D97-AF65-F5344CB8AC3E}">
        <p14:creationId xmlns:p14="http://schemas.microsoft.com/office/powerpoint/2010/main" val="2945684255"/>
      </p:ext>
    </p:extLst>
  </p:cSld>
  <p:clrMapOvr>
    <a:masterClrMapping/>
  </p:clrMapOvr>
  <mc:AlternateContent xmlns:mc="http://schemas.openxmlformats.org/markup-compatibility/2006" xmlns:p14="http://schemas.microsoft.com/office/powerpoint/2010/main">
    <mc:Choice Requires="p14">
      <p:transition spd="slow" p14:dur="2000" advTm="49696"/>
    </mc:Choice>
    <mc:Fallback xmlns="">
      <p:transition spd="slow" advTm="49696"/>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72BBF0B-5FBB-BDBB-E290-5391616A0EC2}"/>
              </a:ext>
            </a:extLst>
          </p:cNvPr>
          <p:cNvSpPr txBox="1">
            <a:spLocks/>
          </p:cNvSpPr>
          <p:nvPr/>
        </p:nvSpPr>
        <p:spPr>
          <a:xfrm>
            <a:off x="647699" y="647701"/>
            <a:ext cx="3215641" cy="2781300"/>
          </a:xfrm>
          <a:prstGeom prst="rect">
            <a:avLst/>
          </a:prstGeom>
        </p:spPr>
        <p:txBody>
          <a:bodyPr anchor="ctr"/>
          <a:lstStyle>
            <a:lvl1pPr algn="l" defTabSz="914400" rtl="0" eaLnBrk="1" latinLnBrk="0" hangingPunct="1">
              <a:lnSpc>
                <a:spcPct val="100000"/>
              </a:lnSpc>
              <a:spcBef>
                <a:spcPct val="0"/>
              </a:spcBef>
              <a:buNone/>
              <a:defRPr sz="4000" kern="1200">
                <a:solidFill>
                  <a:schemeClr val="tx2">
                    <a:alpha val="75000"/>
                  </a:schemeClr>
                </a:solidFill>
                <a:latin typeface="+mj-lt"/>
                <a:ea typeface="+mj-ea"/>
                <a:cs typeface="+mj-cs"/>
              </a:defRPr>
            </a:lvl1pPr>
          </a:lstStyle>
          <a:p>
            <a:r>
              <a:rPr lang="en-US" b="1" dirty="0">
                <a:solidFill>
                  <a:schemeClr val="tx1">
                    <a:lumMod val="85000"/>
                  </a:schemeClr>
                </a:solidFill>
              </a:rPr>
              <a:t>Contact NHP</a:t>
            </a:r>
          </a:p>
        </p:txBody>
      </p:sp>
      <p:pic>
        <p:nvPicPr>
          <p:cNvPr id="9" name="Picture Placeholder 8">
            <a:extLst>
              <a:ext uri="{FF2B5EF4-FFF2-40B4-BE49-F238E27FC236}">
                <a16:creationId xmlns:a16="http://schemas.microsoft.com/office/drawing/2014/main" id="{6E18D140-DCAA-23AE-4086-AC79293C425C}"/>
              </a:ext>
            </a:extLst>
          </p:cNvPr>
          <p:cNvPicPr>
            <a:picLocks noChangeAspect="1"/>
          </p:cNvPicPr>
          <p:nvPr/>
        </p:nvPicPr>
        <p:blipFill>
          <a:blip r:embed="rId2"/>
          <a:srcRect l="13929" r="13929"/>
          <a:stretch/>
        </p:blipFill>
        <p:spPr>
          <a:xfrm>
            <a:off x="673176" y="4280662"/>
            <a:ext cx="2606040" cy="2075688"/>
          </a:xfrm>
          <a:prstGeom prst="rect">
            <a:avLst/>
          </a:prstGeom>
        </p:spPr>
      </p:pic>
      <p:pic>
        <p:nvPicPr>
          <p:cNvPr id="11" name="Picture Placeholder 10">
            <a:extLst>
              <a:ext uri="{FF2B5EF4-FFF2-40B4-BE49-F238E27FC236}">
                <a16:creationId xmlns:a16="http://schemas.microsoft.com/office/drawing/2014/main" id="{38CC05B7-D0F9-EA37-D778-4D592B8CBFB2}"/>
              </a:ext>
            </a:extLst>
          </p:cNvPr>
          <p:cNvPicPr>
            <a:picLocks noChangeAspect="1"/>
          </p:cNvPicPr>
          <p:nvPr/>
        </p:nvPicPr>
        <p:blipFill>
          <a:blip r:embed="rId3"/>
          <a:srcRect l="8270" r="8270"/>
          <a:stretch/>
        </p:blipFill>
        <p:spPr>
          <a:xfrm>
            <a:off x="3405615" y="4280662"/>
            <a:ext cx="2606040" cy="2075688"/>
          </a:xfrm>
          <a:prstGeom prst="rect">
            <a:avLst/>
          </a:prstGeom>
        </p:spPr>
      </p:pic>
      <p:pic>
        <p:nvPicPr>
          <p:cNvPr id="13" name="Picture Placeholder 12">
            <a:extLst>
              <a:ext uri="{FF2B5EF4-FFF2-40B4-BE49-F238E27FC236}">
                <a16:creationId xmlns:a16="http://schemas.microsoft.com/office/drawing/2014/main" id="{91C2554F-924D-1F9E-837A-6F7C05A85C99}"/>
              </a:ext>
            </a:extLst>
          </p:cNvPr>
          <p:cNvPicPr>
            <a:picLocks noChangeAspect="1"/>
          </p:cNvPicPr>
          <p:nvPr/>
        </p:nvPicPr>
        <p:blipFill>
          <a:blip r:embed="rId4"/>
          <a:srcRect l="14683" r="14683"/>
          <a:stretch/>
        </p:blipFill>
        <p:spPr>
          <a:xfrm>
            <a:off x="6138054" y="4280662"/>
            <a:ext cx="2606040" cy="2075688"/>
          </a:xfrm>
          <a:prstGeom prst="rect">
            <a:avLst/>
          </a:prstGeom>
        </p:spPr>
      </p:pic>
      <p:pic>
        <p:nvPicPr>
          <p:cNvPr id="15" name="Picture Placeholder 14">
            <a:extLst>
              <a:ext uri="{FF2B5EF4-FFF2-40B4-BE49-F238E27FC236}">
                <a16:creationId xmlns:a16="http://schemas.microsoft.com/office/drawing/2014/main" id="{35F95C32-0A4B-BB22-9019-764D5C8A8997}"/>
              </a:ext>
            </a:extLst>
          </p:cNvPr>
          <p:cNvPicPr>
            <a:picLocks noChangeAspect="1"/>
          </p:cNvPicPr>
          <p:nvPr/>
        </p:nvPicPr>
        <p:blipFill>
          <a:blip r:embed="rId5"/>
          <a:srcRect l="7491" r="7491"/>
          <a:stretch/>
        </p:blipFill>
        <p:spPr>
          <a:xfrm>
            <a:off x="8870493" y="4280662"/>
            <a:ext cx="2606040" cy="2075688"/>
          </a:xfrm>
          <a:prstGeom prst="rect">
            <a:avLst/>
          </a:prstGeom>
        </p:spPr>
      </p:pic>
      <p:sp>
        <p:nvSpPr>
          <p:cNvPr id="10" name="Content Placeholder 2">
            <a:extLst>
              <a:ext uri="{FF2B5EF4-FFF2-40B4-BE49-F238E27FC236}">
                <a16:creationId xmlns:a16="http://schemas.microsoft.com/office/drawing/2014/main" id="{1ECD9E37-CB8D-D03D-0AEE-A0342EE38050}"/>
              </a:ext>
            </a:extLst>
          </p:cNvPr>
          <p:cNvSpPr txBox="1">
            <a:spLocks/>
          </p:cNvSpPr>
          <p:nvPr/>
        </p:nvSpPr>
        <p:spPr>
          <a:xfrm>
            <a:off x="3863340" y="269558"/>
            <a:ext cx="8069868" cy="3826954"/>
          </a:xfrm>
          <a:prstGeom prst="rect">
            <a:avLst/>
          </a:prstGeom>
        </p:spPr>
        <p:txBody>
          <a:bodyPr>
            <a:normAutofit lnSpcReduction="10000"/>
          </a:bodyPr>
          <a:lstStyle>
            <a:lvl1pPr marL="228600" indent="-228600" algn="l" defTabSz="914400" rtl="0" eaLnBrk="1" latinLnBrk="0" hangingPunct="1">
              <a:lnSpc>
                <a:spcPct val="120000"/>
              </a:lnSpc>
              <a:spcBef>
                <a:spcPts val="1000"/>
              </a:spcBef>
              <a:buSzPct val="80000"/>
              <a:buFont typeface="Arial" panose="020B0604020202020204" pitchFamily="34" charset="0"/>
              <a:buChar char="•"/>
              <a:defRPr sz="2400" kern="1200" spc="100" baseline="0">
                <a:solidFill>
                  <a:schemeClr val="tx2">
                    <a:alpha val="85000"/>
                  </a:schemeClr>
                </a:solidFill>
                <a:latin typeface="+mn-lt"/>
                <a:ea typeface="+mn-ea"/>
                <a:cs typeface="+mn-cs"/>
              </a:defRPr>
            </a:lvl1pPr>
            <a:lvl2pPr marL="274320" indent="0" algn="l" defTabSz="914400" rtl="0" eaLnBrk="1" latinLnBrk="0" hangingPunct="1">
              <a:lnSpc>
                <a:spcPct val="120000"/>
              </a:lnSpc>
              <a:spcBef>
                <a:spcPts val="500"/>
              </a:spcBef>
              <a:buFontTx/>
              <a:buNone/>
              <a:defRPr sz="1800" b="1" kern="1200" spc="100" baseline="0">
                <a:solidFill>
                  <a:schemeClr val="tx2">
                    <a:alpha val="85000"/>
                  </a:schemeClr>
                </a:solidFill>
                <a:latin typeface="+mn-lt"/>
                <a:ea typeface="+mn-ea"/>
                <a:cs typeface="+mn-cs"/>
              </a:defRPr>
            </a:lvl2pPr>
            <a:lvl3pPr marL="571500" indent="-342900" algn="l" defTabSz="914400" rtl="0" eaLnBrk="1" latinLnBrk="0" hangingPunct="1">
              <a:lnSpc>
                <a:spcPct val="120000"/>
              </a:lnSpc>
              <a:spcBef>
                <a:spcPts val="500"/>
              </a:spcBef>
              <a:buFont typeface="Arial" panose="020B0604020202020204" pitchFamily="34" charset="0"/>
              <a:buChar char="•"/>
              <a:defRPr sz="1800" kern="1200" spc="100" baseline="0">
                <a:solidFill>
                  <a:schemeClr val="tx2">
                    <a:alpha val="85000"/>
                  </a:schemeClr>
                </a:solidFill>
                <a:latin typeface="+mn-lt"/>
                <a:ea typeface="+mn-ea"/>
                <a:cs typeface="+mn-cs"/>
              </a:defRPr>
            </a:lvl3pPr>
            <a:lvl4pPr marL="640080" indent="0" algn="l" defTabSz="914400" rtl="0" eaLnBrk="1" latinLnBrk="0" hangingPunct="1">
              <a:lnSpc>
                <a:spcPct val="120000"/>
              </a:lnSpc>
              <a:spcBef>
                <a:spcPts val="500"/>
              </a:spcBef>
              <a:buFont typeface="Arial" panose="020B0604020202020204" pitchFamily="34" charset="0"/>
              <a:buNone/>
              <a:defRPr sz="1600" i="1" kern="1200" spc="100" baseline="0">
                <a:solidFill>
                  <a:schemeClr val="tx2">
                    <a:alpha val="85000"/>
                  </a:schemeClr>
                </a:solidFill>
                <a:latin typeface="+mn-lt"/>
                <a:ea typeface="+mn-ea"/>
                <a:cs typeface="+mn-cs"/>
              </a:defRPr>
            </a:lvl4pPr>
            <a:lvl5pPr marL="914400" indent="-228600" algn="l" defTabSz="914400" rtl="0" eaLnBrk="1" latinLnBrk="0" hangingPunct="1">
              <a:lnSpc>
                <a:spcPct val="120000"/>
              </a:lnSpc>
              <a:spcBef>
                <a:spcPts val="500"/>
              </a:spcBef>
              <a:buSzPct val="80000"/>
              <a:buFont typeface="Arial" panose="020B0604020202020204" pitchFamily="34" charset="0"/>
              <a:buChar char="•"/>
              <a:defRPr sz="1600" kern="1200" spc="100" baseline="0">
                <a:solidFill>
                  <a:schemeClr val="tx2">
                    <a:alpha val="8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chemeClr val="tx1">
                    <a:lumMod val="85000"/>
                  </a:schemeClr>
                </a:solidFill>
              </a:rPr>
              <a:t>PCMP Website: www.nhprae2.org</a:t>
            </a:r>
          </a:p>
          <a:p>
            <a:r>
              <a:rPr lang="en-US">
                <a:solidFill>
                  <a:schemeClr val="tx1">
                    <a:lumMod val="85000"/>
                  </a:schemeClr>
                </a:solidFill>
              </a:rPr>
              <a:t>Alma Mejorado, Provider Network Consultant: </a:t>
            </a:r>
            <a:r>
              <a:rPr lang="en-US">
                <a:solidFill>
                  <a:schemeClr val="tx1">
                    <a:lumMod val="85000"/>
                  </a:schemeClr>
                </a:solidFill>
                <a:hlinkClick r:id="rId6">
                  <a:extLst>
                    <a:ext uri="{A12FA001-AC4F-418D-AE19-62706E023703}">
                      <ahyp:hlinkClr xmlns:ahyp="http://schemas.microsoft.com/office/drawing/2018/hyperlinkcolor" val="tx"/>
                    </a:ext>
                  </a:extLst>
                </a:hlinkClick>
              </a:rPr>
              <a:t>alma@nhpllc.org</a:t>
            </a:r>
            <a:endParaRPr lang="en-US">
              <a:solidFill>
                <a:schemeClr val="tx1">
                  <a:lumMod val="85000"/>
                </a:schemeClr>
              </a:solidFill>
            </a:endParaRPr>
          </a:p>
          <a:p>
            <a:r>
              <a:rPr lang="en-US">
                <a:solidFill>
                  <a:schemeClr val="tx1">
                    <a:lumMod val="85000"/>
                  </a:schemeClr>
                </a:solidFill>
              </a:rPr>
              <a:t>Cara Hebert,</a:t>
            </a:r>
            <a:r>
              <a:rPr lang="en-GB">
                <a:solidFill>
                  <a:schemeClr val="tx1">
                    <a:lumMod val="85000"/>
                  </a:schemeClr>
                </a:solidFill>
              </a:rPr>
              <a:t> Provider &amp; Community Relations Director</a:t>
            </a:r>
            <a:r>
              <a:rPr lang="en-US">
                <a:solidFill>
                  <a:schemeClr val="tx1">
                    <a:lumMod val="85000"/>
                  </a:schemeClr>
                </a:solidFill>
              </a:rPr>
              <a:t>: </a:t>
            </a:r>
            <a:r>
              <a:rPr lang="en-GB" u="sng">
                <a:solidFill>
                  <a:schemeClr val="tx1">
                    <a:lumMod val="85000"/>
                  </a:schemeClr>
                </a:solidFill>
                <a:hlinkClick r:id="rId7" tooltip="mailto:cara.hebert@nhpllc.org">
                  <a:extLst>
                    <a:ext uri="{A12FA001-AC4F-418D-AE19-62706E023703}">
                      <ahyp:hlinkClr xmlns:ahyp="http://schemas.microsoft.com/office/drawing/2018/hyperlinkcolor" val="tx"/>
                    </a:ext>
                  </a:extLst>
                </a:hlinkClick>
              </a:rPr>
              <a:t>cara.hebert@nhpllc.org</a:t>
            </a:r>
            <a:endParaRPr lang="en-US">
              <a:solidFill>
                <a:schemeClr val="tx1">
                  <a:lumMod val="85000"/>
                </a:schemeClr>
              </a:solidFill>
            </a:endParaRPr>
          </a:p>
          <a:p>
            <a:r>
              <a:rPr lang="en-US">
                <a:solidFill>
                  <a:schemeClr val="tx1">
                    <a:lumMod val="85000"/>
                  </a:schemeClr>
                </a:solidFill>
              </a:rPr>
              <a:t>Raina Ali, Community Relations Manager:  </a:t>
            </a:r>
            <a:r>
              <a:rPr lang="en-US">
                <a:solidFill>
                  <a:schemeClr val="tx1">
                    <a:lumMod val="85000"/>
                  </a:schemeClr>
                </a:solidFill>
                <a:hlinkClick r:id="rId8">
                  <a:extLst>
                    <a:ext uri="{A12FA001-AC4F-418D-AE19-62706E023703}">
                      <ahyp:hlinkClr xmlns:ahyp="http://schemas.microsoft.com/office/drawing/2018/hyperlinkcolor" val="tx"/>
                    </a:ext>
                  </a:extLst>
                </a:hlinkClick>
              </a:rPr>
              <a:t>raina@nhpllc.org</a:t>
            </a:r>
            <a:endParaRPr lang="en-US">
              <a:solidFill>
                <a:schemeClr val="tx1">
                  <a:lumMod val="85000"/>
                </a:schemeClr>
              </a:solidFill>
            </a:endParaRPr>
          </a:p>
          <a:p>
            <a:pPr marL="914400" lvl="2"/>
            <a:r>
              <a:rPr lang="en-US" sz="2000">
                <a:solidFill>
                  <a:schemeClr val="tx1">
                    <a:lumMod val="85000"/>
                  </a:schemeClr>
                </a:solidFill>
              </a:rPr>
              <a:t>970-909-4318</a:t>
            </a:r>
            <a:endParaRPr lang="en-US" sz="2000" dirty="0">
              <a:solidFill>
                <a:schemeClr val="tx1">
                  <a:lumMod val="85000"/>
                </a:schemeClr>
              </a:solidFill>
            </a:endParaRPr>
          </a:p>
        </p:txBody>
      </p:sp>
    </p:spTree>
    <p:extLst>
      <p:ext uri="{BB962C8B-B14F-4D97-AF65-F5344CB8AC3E}">
        <p14:creationId xmlns:p14="http://schemas.microsoft.com/office/powerpoint/2010/main" val="39443065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8DC63C-32F2-FD7A-C43F-5BB43352D4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8A97BE-DFD2-4FE4-13D5-CBFBBD3353AB}"/>
              </a:ext>
            </a:extLst>
          </p:cNvPr>
          <p:cNvSpPr>
            <a:spLocks noGrp="1"/>
          </p:cNvSpPr>
          <p:nvPr>
            <p:ph type="title"/>
          </p:nvPr>
        </p:nvSpPr>
        <p:spPr>
          <a:xfrm>
            <a:off x="495300" y="2428875"/>
            <a:ext cx="3680395" cy="1403343"/>
          </a:xfrm>
        </p:spPr>
        <p:txBody>
          <a:bodyPr/>
          <a:lstStyle/>
          <a:p>
            <a:r>
              <a:rPr lang="en-US" dirty="0"/>
              <a:t>Thank you!</a:t>
            </a:r>
          </a:p>
        </p:txBody>
      </p:sp>
      <p:pic>
        <p:nvPicPr>
          <p:cNvPr id="16" name="Picture Placeholder 5">
            <a:extLst>
              <a:ext uri="{FF2B5EF4-FFF2-40B4-BE49-F238E27FC236}">
                <a16:creationId xmlns:a16="http://schemas.microsoft.com/office/drawing/2014/main" id="{B195CE0B-0D9A-A475-DAFC-5EB943F20C0A}"/>
              </a:ext>
            </a:extLst>
          </p:cNvPr>
          <p:cNvPicPr>
            <a:picLocks noGrp="1" noChangeAspect="1"/>
          </p:cNvPicPr>
          <p:nvPr>
            <p:ph type="pic" sz="quarter" idx="13"/>
          </p:nvPr>
        </p:nvPicPr>
        <p:blipFill>
          <a:blip r:embed="rId2"/>
          <a:srcRect l="20947" r="20947"/>
          <a:stretch/>
        </p:blipFill>
        <p:spPr>
          <a:xfrm>
            <a:off x="4675311" y="0"/>
            <a:ext cx="7616952" cy="6858000"/>
          </a:xfrm>
        </p:spPr>
      </p:pic>
      <p:sp>
        <p:nvSpPr>
          <p:cNvPr id="43" name="Slide Number Placeholder 42">
            <a:extLst>
              <a:ext uri="{FF2B5EF4-FFF2-40B4-BE49-F238E27FC236}">
                <a16:creationId xmlns:a16="http://schemas.microsoft.com/office/drawing/2014/main" id="{67C9A8AC-E739-3512-126D-BB40F15CE63D}"/>
              </a:ext>
            </a:extLst>
          </p:cNvPr>
          <p:cNvSpPr>
            <a:spLocks noGrp="1"/>
          </p:cNvSpPr>
          <p:nvPr>
            <p:ph type="sldNum" sz="quarter" idx="12"/>
          </p:nvPr>
        </p:nvSpPr>
        <p:spPr/>
        <p:txBody>
          <a:bodyPr/>
          <a:lstStyle/>
          <a:p>
            <a:fld id="{AE208ADF-3ADD-483D-A721-14E3EEE2C135}" type="slidenum">
              <a:rPr lang="en-US" smtClean="0"/>
              <a:pPr/>
              <a:t>26</a:t>
            </a:fld>
            <a:endParaRPr lang="en-US"/>
          </a:p>
        </p:txBody>
      </p:sp>
      <p:pic>
        <p:nvPicPr>
          <p:cNvPr id="4" name="Picture 3" descr="A blue and green logo with a leaf&#10;&#10;AI-generated content may be incorrect.">
            <a:extLst>
              <a:ext uri="{FF2B5EF4-FFF2-40B4-BE49-F238E27FC236}">
                <a16:creationId xmlns:a16="http://schemas.microsoft.com/office/drawing/2014/main" id="{69869020-EBA9-2267-0929-46FFE5C95EF4}"/>
              </a:ext>
            </a:extLst>
          </p:cNvPr>
          <p:cNvPicPr>
            <a:picLocks noChangeAspect="1"/>
          </p:cNvPicPr>
          <p:nvPr/>
        </p:nvPicPr>
        <p:blipFill>
          <a:blip r:embed="rId3"/>
          <a:stretch>
            <a:fillRect/>
          </a:stretch>
        </p:blipFill>
        <p:spPr>
          <a:xfrm>
            <a:off x="0" y="6217920"/>
            <a:ext cx="1504836" cy="595915"/>
          </a:xfrm>
          <a:prstGeom prst="rect">
            <a:avLst/>
          </a:prstGeom>
        </p:spPr>
      </p:pic>
    </p:spTree>
    <p:extLst>
      <p:ext uri="{BB962C8B-B14F-4D97-AF65-F5344CB8AC3E}">
        <p14:creationId xmlns:p14="http://schemas.microsoft.com/office/powerpoint/2010/main" val="7202589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DC57E9-12FF-6DC9-A09A-F88C12D91A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6BD9B0-7FB9-C45C-D90B-533A85891F81}"/>
              </a:ext>
            </a:extLst>
          </p:cNvPr>
          <p:cNvSpPr>
            <a:spLocks noGrp="1"/>
          </p:cNvSpPr>
          <p:nvPr>
            <p:ph type="ctrTitle"/>
          </p:nvPr>
        </p:nvSpPr>
        <p:spPr>
          <a:xfrm>
            <a:off x="647700" y="5059252"/>
            <a:ext cx="11211365" cy="1209275"/>
          </a:xfrm>
        </p:spPr>
        <p:txBody>
          <a:bodyPr>
            <a:normAutofit/>
          </a:bodyPr>
          <a:lstStyle/>
          <a:p>
            <a:r>
              <a:rPr lang="en-US" b="1" dirty="0">
                <a:solidFill>
                  <a:schemeClr val="tx1">
                    <a:alpha val="75000"/>
                  </a:schemeClr>
                </a:solidFill>
              </a:rPr>
              <a:t>Supplemental Information: PCMP Contracting Process</a:t>
            </a:r>
          </a:p>
        </p:txBody>
      </p:sp>
      <p:pic>
        <p:nvPicPr>
          <p:cNvPr id="6" name="Picture Placeholder 5">
            <a:extLst>
              <a:ext uri="{FF2B5EF4-FFF2-40B4-BE49-F238E27FC236}">
                <a16:creationId xmlns:a16="http://schemas.microsoft.com/office/drawing/2014/main" id="{3ABB70F3-E6BE-3503-7C25-CC9B4DF35CEE}"/>
              </a:ext>
            </a:extLst>
          </p:cNvPr>
          <p:cNvPicPr>
            <a:picLocks noGrp="1" noChangeAspect="1"/>
          </p:cNvPicPr>
          <p:nvPr>
            <p:ph type="pic" sz="quarter" idx="13"/>
          </p:nvPr>
        </p:nvPicPr>
        <p:blipFill>
          <a:blip r:embed="rId3"/>
          <a:srcRect l="-82" t="30569" b="13119"/>
          <a:stretch/>
        </p:blipFill>
        <p:spPr>
          <a:xfrm>
            <a:off x="0" y="-167779"/>
            <a:ext cx="12198995" cy="4566092"/>
          </a:xfrm>
        </p:spPr>
      </p:pic>
      <p:pic>
        <p:nvPicPr>
          <p:cNvPr id="4" name="Picture 3" descr="A blue and green logo with a leaf&#10;&#10;AI-generated content may be incorrect.">
            <a:extLst>
              <a:ext uri="{FF2B5EF4-FFF2-40B4-BE49-F238E27FC236}">
                <a16:creationId xmlns:a16="http://schemas.microsoft.com/office/drawing/2014/main" id="{2BB9F082-2349-0B4B-3C59-21EA40058B5D}"/>
              </a:ext>
            </a:extLst>
          </p:cNvPr>
          <p:cNvPicPr>
            <a:picLocks noChangeAspect="1"/>
          </p:cNvPicPr>
          <p:nvPr/>
        </p:nvPicPr>
        <p:blipFill>
          <a:blip r:embed="rId4"/>
          <a:stretch>
            <a:fillRect/>
          </a:stretch>
        </p:blipFill>
        <p:spPr>
          <a:xfrm>
            <a:off x="70302" y="6169008"/>
            <a:ext cx="1504836" cy="595915"/>
          </a:xfrm>
          <a:prstGeom prst="rect">
            <a:avLst/>
          </a:prstGeom>
        </p:spPr>
      </p:pic>
    </p:spTree>
    <p:extLst>
      <p:ext uri="{BB962C8B-B14F-4D97-AF65-F5344CB8AC3E}">
        <p14:creationId xmlns:p14="http://schemas.microsoft.com/office/powerpoint/2010/main" val="12063354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DAFB6-9B9F-487F-8C7E-1116B72D836A}"/>
              </a:ext>
            </a:extLst>
          </p:cNvPr>
          <p:cNvSpPr>
            <a:spLocks noGrp="1"/>
          </p:cNvSpPr>
          <p:nvPr>
            <p:ph type="title"/>
          </p:nvPr>
        </p:nvSpPr>
        <p:spPr/>
        <p:txBody>
          <a:bodyPr/>
          <a:lstStyle/>
          <a:p>
            <a:r>
              <a:rPr lang="en-GB" dirty="0">
                <a:solidFill>
                  <a:schemeClr val="tx1">
                    <a:alpha val="75000"/>
                  </a:schemeClr>
                </a:solidFill>
              </a:rPr>
              <a:t>PCMP Key Dates for Contracting and Attribution</a:t>
            </a:r>
          </a:p>
        </p:txBody>
      </p:sp>
      <p:graphicFrame>
        <p:nvGraphicFramePr>
          <p:cNvPr id="7" name="Content Placeholder 6">
            <a:extLst>
              <a:ext uri="{FF2B5EF4-FFF2-40B4-BE49-F238E27FC236}">
                <a16:creationId xmlns:a16="http://schemas.microsoft.com/office/drawing/2014/main" id="{DA64D1B1-020F-DB1F-0368-D66B49F78E85}"/>
              </a:ext>
            </a:extLst>
          </p:cNvPr>
          <p:cNvGraphicFramePr>
            <a:graphicFrameLocks noGrp="1"/>
          </p:cNvGraphicFramePr>
          <p:nvPr>
            <p:ph idx="1"/>
            <p:extLst>
              <p:ext uri="{D42A27DB-BD31-4B8C-83A1-F6EECF244321}">
                <p14:modId xmlns:p14="http://schemas.microsoft.com/office/powerpoint/2010/main" val="3824801300"/>
              </p:ext>
            </p:extLst>
          </p:nvPr>
        </p:nvGraphicFramePr>
        <p:xfrm>
          <a:off x="838200" y="1479550"/>
          <a:ext cx="10515600" cy="4715035"/>
        </p:xfrm>
        <a:graphic>
          <a:graphicData uri="http://schemas.openxmlformats.org/drawingml/2006/table">
            <a:tbl>
              <a:tblPr firstRow="1" bandRow="1">
                <a:tableStyleId>{B301B821-A1FF-4177-AEE7-76D212191A09}</a:tableStyleId>
              </a:tblPr>
              <a:tblGrid>
                <a:gridCol w="7166020">
                  <a:extLst>
                    <a:ext uri="{9D8B030D-6E8A-4147-A177-3AD203B41FA5}">
                      <a16:colId xmlns:a16="http://schemas.microsoft.com/office/drawing/2014/main" val="599344272"/>
                    </a:ext>
                  </a:extLst>
                </a:gridCol>
                <a:gridCol w="3349580">
                  <a:extLst>
                    <a:ext uri="{9D8B030D-6E8A-4147-A177-3AD203B41FA5}">
                      <a16:colId xmlns:a16="http://schemas.microsoft.com/office/drawing/2014/main" val="1517289411"/>
                    </a:ext>
                  </a:extLst>
                </a:gridCol>
              </a:tblGrid>
              <a:tr h="525895">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262553949"/>
                  </a:ext>
                </a:extLst>
              </a:tr>
              <a:tr h="384929">
                <a:tc>
                  <a:txBody>
                    <a:bodyPr/>
                    <a:lstStyle/>
                    <a:p>
                      <a:r>
                        <a:rPr lang="en-GB" dirty="0"/>
                        <a:t>NHP Conducts Provider Meet and Greets</a:t>
                      </a:r>
                    </a:p>
                  </a:txBody>
                  <a:tcPr/>
                </a:tc>
                <a:tc>
                  <a:txBody>
                    <a:bodyPr/>
                    <a:lstStyle/>
                    <a:p>
                      <a:r>
                        <a:rPr lang="en-GB" dirty="0">
                          <a:solidFill>
                            <a:schemeClr val="bg1"/>
                          </a:solidFill>
                        </a:rPr>
                        <a:t>January – </a:t>
                      </a:r>
                      <a:r>
                        <a:rPr lang="en-GB" dirty="0"/>
                        <a:t>June 2025</a:t>
                      </a:r>
                    </a:p>
                  </a:txBody>
                  <a:tcPr/>
                </a:tc>
                <a:extLst>
                  <a:ext uri="{0D108BD9-81ED-4DB2-BD59-A6C34878D82A}">
                    <a16:rowId xmlns:a16="http://schemas.microsoft.com/office/drawing/2014/main" val="2806752977"/>
                  </a:ext>
                </a:extLst>
              </a:tr>
              <a:tr h="370840">
                <a:tc>
                  <a:txBody>
                    <a:bodyPr/>
                    <a:lstStyle/>
                    <a:p>
                      <a:r>
                        <a:rPr lang="en-GB" dirty="0"/>
                        <a:t>NHP initiates individual PCMP Outreach</a:t>
                      </a:r>
                    </a:p>
                  </a:txBody>
                  <a:tcPr/>
                </a:tc>
                <a:tc>
                  <a:txBody>
                    <a:bodyPr/>
                    <a:lstStyle/>
                    <a:p>
                      <a:r>
                        <a:rPr lang="en-GB" dirty="0"/>
                        <a:t>February 10, 2025</a:t>
                      </a:r>
                    </a:p>
                  </a:txBody>
                  <a:tcPr/>
                </a:tc>
                <a:extLst>
                  <a:ext uri="{0D108BD9-81ED-4DB2-BD59-A6C34878D82A}">
                    <a16:rowId xmlns:a16="http://schemas.microsoft.com/office/drawing/2014/main" val="1414348240"/>
                  </a:ext>
                </a:extLst>
              </a:tr>
              <a:tr h="370840">
                <a:tc>
                  <a:txBody>
                    <a:bodyPr/>
                    <a:lstStyle/>
                    <a:p>
                      <a:r>
                        <a:rPr lang="en-GB" b="0" dirty="0"/>
                        <a:t>PCMP Practice Sites Complete Practice Assessment </a:t>
                      </a:r>
                    </a:p>
                    <a:p>
                      <a:r>
                        <a:rPr lang="en-GB" b="0" i="1" dirty="0"/>
                        <a:t>Note: must be completed prior to progressing to contracting</a:t>
                      </a:r>
                    </a:p>
                  </a:txBody>
                  <a:tcPr/>
                </a:tc>
                <a:tc>
                  <a:txBody>
                    <a:bodyPr/>
                    <a:lstStyle/>
                    <a:p>
                      <a:r>
                        <a:rPr lang="en-GB" b="0" dirty="0"/>
                        <a:t>March 4, 2025</a:t>
                      </a:r>
                    </a:p>
                    <a:p>
                      <a:r>
                        <a:rPr lang="en-GB" b="0" dirty="0"/>
                        <a:t>Extension to March 14, 2025</a:t>
                      </a:r>
                    </a:p>
                  </a:txBody>
                  <a:tcPr/>
                </a:tc>
                <a:extLst>
                  <a:ext uri="{0D108BD9-81ED-4DB2-BD59-A6C34878D82A}">
                    <a16:rowId xmlns:a16="http://schemas.microsoft.com/office/drawing/2014/main" val="2390284597"/>
                  </a:ext>
                </a:extLst>
              </a:tr>
              <a:tr h="4324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PCMP Submits Practice Demographics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March 5 - April 7, 2025</a:t>
                      </a:r>
                    </a:p>
                  </a:txBody>
                  <a:tcPr/>
                </a:tc>
                <a:extLst>
                  <a:ext uri="{0D108BD9-81ED-4DB2-BD59-A6C34878D82A}">
                    <a16:rowId xmlns:a16="http://schemas.microsoft.com/office/drawing/2014/main" val="1688444093"/>
                  </a:ext>
                </a:extLst>
              </a:tr>
              <a:tr h="432476">
                <a:tc>
                  <a:txBody>
                    <a:bodyPr/>
                    <a:lstStyle/>
                    <a:p>
                      <a:r>
                        <a:rPr lang="en-GB" dirty="0"/>
                        <a:t>PCMP submits completed supporting documents (i.e. W9, BAA)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March 5 – May 15, 2025</a:t>
                      </a:r>
                    </a:p>
                  </a:txBody>
                  <a:tcPr/>
                </a:tc>
                <a:extLst>
                  <a:ext uri="{0D108BD9-81ED-4DB2-BD59-A6C34878D82A}">
                    <a16:rowId xmlns:a16="http://schemas.microsoft.com/office/drawing/2014/main" val="936041968"/>
                  </a:ext>
                </a:extLst>
              </a:tr>
              <a:tr h="444979">
                <a:tc>
                  <a:txBody>
                    <a:bodyPr/>
                    <a:lstStyle/>
                    <a:p>
                      <a:r>
                        <a:rPr lang="en-GB" b="1" dirty="0"/>
                        <a:t>NHP Submit Final List of Contracted PCMP to HCPF</a:t>
                      </a:r>
                    </a:p>
                  </a:txBody>
                  <a:tcPr/>
                </a:tc>
                <a:tc>
                  <a:txBody>
                    <a:bodyPr/>
                    <a:lstStyle/>
                    <a:p>
                      <a:r>
                        <a:rPr lang="en-GB" b="1" dirty="0"/>
                        <a:t>April 7, 2025 (change from 4/30)</a:t>
                      </a:r>
                    </a:p>
                  </a:txBody>
                  <a:tcPr/>
                </a:tc>
                <a:extLst>
                  <a:ext uri="{0D108BD9-81ED-4DB2-BD59-A6C34878D82A}">
                    <a16:rowId xmlns:a16="http://schemas.microsoft.com/office/drawing/2014/main" val="1487125186"/>
                  </a:ext>
                </a:extLst>
              </a:tr>
              <a:tr h="370840">
                <a:tc>
                  <a:txBody>
                    <a:bodyPr/>
                    <a:lstStyle/>
                    <a:p>
                      <a:r>
                        <a:rPr lang="en-GB" b="1" dirty="0"/>
                        <a:t>Execute Provider Agreements</a:t>
                      </a:r>
                    </a:p>
                  </a:txBody>
                  <a:tcPr/>
                </a:tc>
                <a:tc>
                  <a:txBody>
                    <a:bodyPr/>
                    <a:lstStyle/>
                    <a:p>
                      <a:r>
                        <a:rPr lang="en-GB" b="1" dirty="0"/>
                        <a:t>April 2 – May 15, 2025</a:t>
                      </a:r>
                    </a:p>
                  </a:txBody>
                  <a:tcPr/>
                </a:tc>
                <a:extLst>
                  <a:ext uri="{0D108BD9-81ED-4DB2-BD59-A6C34878D82A}">
                    <a16:rowId xmlns:a16="http://schemas.microsoft.com/office/drawing/2014/main" val="1877594041"/>
                  </a:ext>
                </a:extLst>
              </a:tr>
              <a:tr h="370840">
                <a:tc>
                  <a:txBody>
                    <a:bodyPr/>
                    <a:lstStyle/>
                    <a:p>
                      <a:r>
                        <a:rPr lang="en-GB" b="1" dirty="0"/>
                        <a:t>HCPF begins  member attribution process </a:t>
                      </a:r>
                    </a:p>
                  </a:txBody>
                  <a:tcPr/>
                </a:tc>
                <a:tc>
                  <a:txBody>
                    <a:bodyPr/>
                    <a:lstStyle/>
                    <a:p>
                      <a:r>
                        <a:rPr lang="en-GB" b="1" dirty="0"/>
                        <a:t>May 1, 2025</a:t>
                      </a:r>
                    </a:p>
                  </a:txBody>
                  <a:tcPr/>
                </a:tc>
                <a:extLst>
                  <a:ext uri="{0D108BD9-81ED-4DB2-BD59-A6C34878D82A}">
                    <a16:rowId xmlns:a16="http://schemas.microsoft.com/office/drawing/2014/main" val="841588197"/>
                  </a:ext>
                </a:extLst>
              </a:tr>
              <a:tr h="370840">
                <a:tc>
                  <a:txBody>
                    <a:bodyPr/>
                    <a:lstStyle/>
                    <a:p>
                      <a:r>
                        <a:rPr lang="en-GB" b="1" dirty="0"/>
                        <a:t>HCPF begins member noticing of ACC Phase 3</a:t>
                      </a:r>
                    </a:p>
                  </a:txBody>
                  <a:tcPr/>
                </a:tc>
                <a:tc>
                  <a:txBody>
                    <a:bodyPr/>
                    <a:lstStyle/>
                    <a:p>
                      <a:r>
                        <a:rPr lang="en-GB" b="1" dirty="0"/>
                        <a:t>May 15, 2025</a:t>
                      </a:r>
                    </a:p>
                  </a:txBody>
                  <a:tcPr/>
                </a:tc>
                <a:extLst>
                  <a:ext uri="{0D108BD9-81ED-4DB2-BD59-A6C34878D82A}">
                    <a16:rowId xmlns:a16="http://schemas.microsoft.com/office/drawing/2014/main" val="3914870318"/>
                  </a:ext>
                </a:extLst>
              </a:tr>
              <a:tr h="370840">
                <a:tc>
                  <a:txBody>
                    <a:bodyPr/>
                    <a:lstStyle/>
                    <a:p>
                      <a:r>
                        <a:rPr lang="en-GB" b="1" dirty="0"/>
                        <a:t>ACC Phase III Program Launch Date</a:t>
                      </a:r>
                    </a:p>
                  </a:txBody>
                  <a:tcPr/>
                </a:tc>
                <a:tc>
                  <a:txBody>
                    <a:bodyPr/>
                    <a:lstStyle/>
                    <a:p>
                      <a:r>
                        <a:rPr lang="en-GB" b="1" dirty="0"/>
                        <a:t>July 1, 2025</a:t>
                      </a:r>
                    </a:p>
                  </a:txBody>
                  <a:tcPr/>
                </a:tc>
                <a:extLst>
                  <a:ext uri="{0D108BD9-81ED-4DB2-BD59-A6C34878D82A}">
                    <a16:rowId xmlns:a16="http://schemas.microsoft.com/office/drawing/2014/main" val="3631444502"/>
                  </a:ext>
                </a:extLst>
              </a:tr>
            </a:tbl>
          </a:graphicData>
        </a:graphic>
      </p:graphicFrame>
      <p:sp>
        <p:nvSpPr>
          <p:cNvPr id="6" name="Slide Number Placeholder 5">
            <a:extLst>
              <a:ext uri="{FF2B5EF4-FFF2-40B4-BE49-F238E27FC236}">
                <a16:creationId xmlns:a16="http://schemas.microsoft.com/office/drawing/2014/main" id="{1301F708-5103-9062-6E55-C6C0AC7BE16B}"/>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208ADF-3ADD-483D-A721-14E3EEE2C135}" type="slidenum">
              <a:rPr kumimoji="0" lang="en-US" sz="900" b="1" i="0" u="none" strike="noStrike" kern="1200" cap="none" spc="0" normalizeH="0" baseline="0" noProof="0" smtClean="0">
                <a:ln>
                  <a:noFill/>
                </a:ln>
                <a:solidFill>
                  <a:srgbClr val="E2D4CA">
                    <a:alpha val="75000"/>
                  </a:srgbClr>
                </a:solidFill>
                <a:effectLst/>
                <a:uLnTx/>
                <a:uFillTx/>
                <a:latin typeface="Dant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900" b="1" i="0" u="none" strike="noStrike" kern="1200" cap="none" spc="0" normalizeH="0" baseline="0" noProof="0">
              <a:ln>
                <a:noFill/>
              </a:ln>
              <a:solidFill>
                <a:srgbClr val="E2D4CA">
                  <a:alpha val="75000"/>
                </a:srgbClr>
              </a:solidFill>
              <a:effectLst/>
              <a:uLnTx/>
              <a:uFillTx/>
              <a:latin typeface="Dante"/>
              <a:ea typeface="+mn-ea"/>
              <a:cs typeface="+mn-cs"/>
            </a:endParaRPr>
          </a:p>
        </p:txBody>
      </p:sp>
      <p:pic>
        <p:nvPicPr>
          <p:cNvPr id="3" name="Picture 2" descr="A blue and green logo with a leaf&#10;&#10;AI-generated content may be incorrect.">
            <a:extLst>
              <a:ext uri="{FF2B5EF4-FFF2-40B4-BE49-F238E27FC236}">
                <a16:creationId xmlns:a16="http://schemas.microsoft.com/office/drawing/2014/main" id="{C1FDFF72-98A3-5425-C1C7-0554F5038FF4}"/>
              </a:ext>
            </a:extLst>
          </p:cNvPr>
          <p:cNvPicPr>
            <a:picLocks noChangeAspect="1"/>
          </p:cNvPicPr>
          <p:nvPr/>
        </p:nvPicPr>
        <p:blipFill>
          <a:blip r:embed="rId3"/>
          <a:stretch>
            <a:fillRect/>
          </a:stretch>
        </p:blipFill>
        <p:spPr>
          <a:xfrm>
            <a:off x="0" y="6302868"/>
            <a:ext cx="1290320" cy="510967"/>
          </a:xfrm>
          <a:prstGeom prst="rect">
            <a:avLst/>
          </a:prstGeom>
        </p:spPr>
      </p:pic>
    </p:spTree>
    <p:extLst>
      <p:ext uri="{BB962C8B-B14F-4D97-AF65-F5344CB8AC3E}">
        <p14:creationId xmlns:p14="http://schemas.microsoft.com/office/powerpoint/2010/main" val="22425998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B523EA-EB14-FD83-0131-1F049594EBD1}"/>
            </a:ext>
          </a:extLst>
        </p:cNvPr>
        <p:cNvGrpSpPr/>
        <p:nvPr/>
      </p:nvGrpSpPr>
      <p:grpSpPr>
        <a:xfrm>
          <a:off x="0" y="0"/>
          <a:ext cx="0" cy="0"/>
          <a:chOff x="0" y="0"/>
          <a:chExt cx="0" cy="0"/>
        </a:xfrm>
      </p:grpSpPr>
      <p:sp>
        <p:nvSpPr>
          <p:cNvPr id="12" name="Title 1">
            <a:extLst>
              <a:ext uri="{FF2B5EF4-FFF2-40B4-BE49-F238E27FC236}">
                <a16:creationId xmlns:a16="http://schemas.microsoft.com/office/drawing/2014/main" id="{9D479035-7D64-B1AE-14F5-7F7A48EB52ED}"/>
              </a:ext>
            </a:extLst>
          </p:cNvPr>
          <p:cNvSpPr>
            <a:spLocks noGrp="1"/>
          </p:cNvSpPr>
          <p:nvPr>
            <p:ph type="title"/>
          </p:nvPr>
        </p:nvSpPr>
        <p:spPr>
          <a:xfrm>
            <a:off x="839788" y="665629"/>
            <a:ext cx="10515600" cy="818995"/>
          </a:xfrm>
        </p:spPr>
        <p:txBody>
          <a:bodyPr/>
          <a:lstStyle/>
          <a:p>
            <a:r>
              <a:rPr lang="en-US" sz="4000" b="1" kern="100" dirty="0">
                <a:solidFill>
                  <a:schemeClr val="tx2"/>
                </a:solidFill>
                <a:effectLst/>
                <a:ea typeface="Aptos" panose="020B0004020202020204" pitchFamily="34" charset="0"/>
                <a:cs typeface="Times New Roman" panose="02020603050405020304" pitchFamily="18" charset="0"/>
              </a:rPr>
              <a:t>Key steps in the contracting process</a:t>
            </a:r>
            <a:endParaRPr lang="en-US" dirty="0">
              <a:solidFill>
                <a:schemeClr val="tx2"/>
              </a:solidFill>
            </a:endParaRPr>
          </a:p>
        </p:txBody>
      </p:sp>
      <p:pic>
        <p:nvPicPr>
          <p:cNvPr id="7" name="Picture Placeholder 14" descr="A field of grass and bushes&#10;&#10;AI-generated content may be incorrect.">
            <a:extLst>
              <a:ext uri="{FF2B5EF4-FFF2-40B4-BE49-F238E27FC236}">
                <a16:creationId xmlns:a16="http://schemas.microsoft.com/office/drawing/2014/main" id="{84134FDE-A033-21ED-D170-242B3B4099A9}"/>
              </a:ext>
            </a:extLst>
          </p:cNvPr>
          <p:cNvPicPr>
            <a:picLocks noChangeAspect="1"/>
          </p:cNvPicPr>
          <p:nvPr/>
        </p:nvPicPr>
        <p:blipFill>
          <a:blip r:embed="rId2"/>
          <a:srcRect l="7491" r="7491"/>
          <a:stretch/>
        </p:blipFill>
        <p:spPr>
          <a:xfrm>
            <a:off x="1054379" y="2044853"/>
            <a:ext cx="4706302" cy="3751268"/>
          </a:xfrm>
          <a:prstGeom prst="rect">
            <a:avLst/>
          </a:prstGeom>
          <a:noFill/>
        </p:spPr>
      </p:pic>
      <p:sp>
        <p:nvSpPr>
          <p:cNvPr id="18" name="Content Placeholder 5">
            <a:extLst>
              <a:ext uri="{FF2B5EF4-FFF2-40B4-BE49-F238E27FC236}">
                <a16:creationId xmlns:a16="http://schemas.microsoft.com/office/drawing/2014/main" id="{E645A10F-A6D7-2341-1B72-F7AE9081DD87}"/>
              </a:ext>
            </a:extLst>
          </p:cNvPr>
          <p:cNvSpPr>
            <a:spLocks noGrp="1"/>
          </p:cNvSpPr>
          <p:nvPr>
            <p:ph sz="quarter" idx="4"/>
          </p:nvPr>
        </p:nvSpPr>
        <p:spPr>
          <a:xfrm>
            <a:off x="6169024" y="1962615"/>
            <a:ext cx="5183188" cy="4179241"/>
          </a:xfrm>
        </p:spPr>
        <p:txBody>
          <a:bodyPr>
            <a:normAutofit/>
          </a:bodyPr>
          <a:lstStyle/>
          <a:p>
            <a:pPr marL="0" indent="0">
              <a:lnSpc>
                <a:spcPct val="107000"/>
              </a:lnSpc>
              <a:spcAft>
                <a:spcPts val="800"/>
              </a:spcAft>
              <a:buNone/>
            </a:pPr>
            <a:r>
              <a:rPr lang="en-US" sz="2400" kern="100" dirty="0">
                <a:solidFill>
                  <a:schemeClr val="tx1"/>
                </a:solidFill>
                <a:effectLst/>
                <a:latin typeface="+mj-lt"/>
                <a:ea typeface="Aptos" panose="020B0004020202020204" pitchFamily="34" charset="0"/>
                <a:cs typeface="Times New Roman" panose="02020603050405020304" pitchFamily="18" charset="0"/>
              </a:rPr>
              <a:t>1. Ensuring enrollment in Health First Colorado (Medicaid).</a:t>
            </a:r>
            <a:endParaRPr lang="en-GB" sz="2400" kern="100" dirty="0">
              <a:solidFill>
                <a:schemeClr val="tx1"/>
              </a:solidFill>
              <a:effectLst/>
              <a:latin typeface="+mj-lt"/>
              <a:ea typeface="Aptos" panose="020B0004020202020204" pitchFamily="34" charset="0"/>
              <a:cs typeface="Times New Roman" panose="02020603050405020304" pitchFamily="18" charset="0"/>
            </a:endParaRPr>
          </a:p>
          <a:p>
            <a:pPr marL="0" indent="0">
              <a:lnSpc>
                <a:spcPct val="107000"/>
              </a:lnSpc>
              <a:spcAft>
                <a:spcPts val="800"/>
              </a:spcAft>
              <a:buNone/>
            </a:pPr>
            <a:r>
              <a:rPr lang="en-US" sz="2400" kern="100" dirty="0">
                <a:solidFill>
                  <a:schemeClr val="tx1"/>
                </a:solidFill>
                <a:effectLst/>
                <a:latin typeface="+mj-lt"/>
                <a:ea typeface="Aptos" panose="020B0004020202020204" pitchFamily="34" charset="0"/>
                <a:cs typeface="Times New Roman" panose="02020603050405020304" pitchFamily="18" charset="0"/>
              </a:rPr>
              <a:t>2. Completing the Practice Assessment by PCMP Practice Site.</a:t>
            </a:r>
            <a:endParaRPr lang="en-GB" sz="2400" kern="100" dirty="0">
              <a:solidFill>
                <a:schemeClr val="tx1"/>
              </a:solidFill>
              <a:effectLst/>
              <a:latin typeface="+mj-lt"/>
              <a:ea typeface="Aptos" panose="020B0004020202020204" pitchFamily="34" charset="0"/>
              <a:cs typeface="Times New Roman" panose="02020603050405020304" pitchFamily="18" charset="0"/>
            </a:endParaRPr>
          </a:p>
          <a:p>
            <a:pPr marL="0" indent="0">
              <a:lnSpc>
                <a:spcPct val="107000"/>
              </a:lnSpc>
              <a:spcAft>
                <a:spcPts val="800"/>
              </a:spcAft>
              <a:buNone/>
            </a:pPr>
            <a:r>
              <a:rPr lang="en-US" sz="2400" kern="100" dirty="0">
                <a:solidFill>
                  <a:schemeClr val="tx1"/>
                </a:solidFill>
                <a:effectLst/>
                <a:latin typeface="+mj-lt"/>
                <a:ea typeface="Aptos" panose="020B0004020202020204" pitchFamily="34" charset="0"/>
                <a:cs typeface="Times New Roman" panose="02020603050405020304" pitchFamily="18" charset="0"/>
              </a:rPr>
              <a:t>3. Submitting Supporting Documents.</a:t>
            </a:r>
            <a:endParaRPr lang="en-GB" sz="2400" kern="100" dirty="0">
              <a:solidFill>
                <a:schemeClr val="tx1"/>
              </a:solidFill>
              <a:effectLst/>
              <a:latin typeface="+mj-lt"/>
              <a:ea typeface="Aptos" panose="020B0004020202020204" pitchFamily="34" charset="0"/>
              <a:cs typeface="Times New Roman" panose="02020603050405020304" pitchFamily="18" charset="0"/>
            </a:endParaRPr>
          </a:p>
          <a:p>
            <a:pPr marL="0" indent="0">
              <a:lnSpc>
                <a:spcPct val="107000"/>
              </a:lnSpc>
              <a:spcAft>
                <a:spcPts val="800"/>
              </a:spcAft>
              <a:buNone/>
            </a:pPr>
            <a:r>
              <a:rPr lang="en-US" sz="2400" kern="100" dirty="0">
                <a:solidFill>
                  <a:schemeClr val="tx1"/>
                </a:solidFill>
                <a:effectLst/>
                <a:latin typeface="+mj-lt"/>
                <a:ea typeface="Aptos" panose="020B0004020202020204" pitchFamily="34" charset="0"/>
                <a:cs typeface="Times New Roman" panose="02020603050405020304" pitchFamily="18" charset="0"/>
              </a:rPr>
              <a:t>4. Reviewing and signing contract sent via DocuSign.</a:t>
            </a:r>
            <a:endParaRPr lang="en-GB" sz="2400" kern="100" dirty="0">
              <a:solidFill>
                <a:schemeClr val="tx1"/>
              </a:solidFill>
              <a:effectLst/>
              <a:latin typeface="+mj-lt"/>
              <a:ea typeface="Aptos" panose="020B0004020202020204" pitchFamily="34"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4A1ECC23-E18A-63EE-AEE1-77E1E7FD65B5}"/>
              </a:ext>
            </a:extLst>
          </p:cNvPr>
          <p:cNvSpPr>
            <a:spLocks noGrp="1"/>
          </p:cNvSpPr>
          <p:nvPr>
            <p:ph type="sldNum" sz="quarter" idx="12"/>
          </p:nvPr>
        </p:nvSpPr>
        <p:spPr>
          <a:xfrm>
            <a:off x="10518474" y="6356350"/>
            <a:ext cx="1414733" cy="365125"/>
          </a:xfrm>
        </p:spPr>
        <p:txBody>
          <a:bodyPr anchor="ctr">
            <a:normAutofit/>
          </a:bodyPr>
          <a:lstStyle/>
          <a:p>
            <a:pPr>
              <a:spcAft>
                <a:spcPts val="600"/>
              </a:spcAft>
            </a:pPr>
            <a:fld id="{AE208ADF-3ADD-483D-A721-14E3EEE2C135}" type="slidenum">
              <a:rPr lang="en-US" smtClean="0"/>
              <a:pPr>
                <a:spcAft>
                  <a:spcPts val="600"/>
                </a:spcAft>
              </a:pPr>
              <a:t>29</a:t>
            </a:fld>
            <a:endParaRPr lang="en-US"/>
          </a:p>
        </p:txBody>
      </p:sp>
      <p:pic>
        <p:nvPicPr>
          <p:cNvPr id="2" name="Picture 1" descr="A blue and green logo with a leaf&#10;&#10;AI-generated content may be incorrect.">
            <a:extLst>
              <a:ext uri="{FF2B5EF4-FFF2-40B4-BE49-F238E27FC236}">
                <a16:creationId xmlns:a16="http://schemas.microsoft.com/office/drawing/2014/main" id="{13205B67-C1C8-D654-D561-0CF6F62063EF}"/>
              </a:ext>
            </a:extLst>
          </p:cNvPr>
          <p:cNvPicPr>
            <a:picLocks noChangeAspect="1"/>
          </p:cNvPicPr>
          <p:nvPr/>
        </p:nvPicPr>
        <p:blipFill>
          <a:blip r:embed="rId3"/>
          <a:stretch>
            <a:fillRect/>
          </a:stretch>
        </p:blipFill>
        <p:spPr>
          <a:xfrm>
            <a:off x="0" y="6217920"/>
            <a:ext cx="1504836" cy="595915"/>
          </a:xfrm>
          <a:prstGeom prst="rect">
            <a:avLst/>
          </a:prstGeom>
        </p:spPr>
      </p:pic>
    </p:spTree>
    <p:extLst>
      <p:ext uri="{BB962C8B-B14F-4D97-AF65-F5344CB8AC3E}">
        <p14:creationId xmlns:p14="http://schemas.microsoft.com/office/powerpoint/2010/main" val="2847751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FE449-E96C-4E0E-A449-9E0701A909E0}"/>
              </a:ext>
            </a:extLst>
          </p:cNvPr>
          <p:cNvSpPr>
            <a:spLocks noGrp="1"/>
          </p:cNvSpPr>
          <p:nvPr>
            <p:ph type="title"/>
          </p:nvPr>
        </p:nvSpPr>
        <p:spPr>
          <a:xfrm>
            <a:off x="495300" y="2428875"/>
            <a:ext cx="3680395" cy="1403343"/>
          </a:xfrm>
        </p:spPr>
        <p:txBody>
          <a:bodyPr/>
          <a:lstStyle/>
          <a:p>
            <a:r>
              <a:rPr lang="en-US" dirty="0"/>
              <a:t>Check-In</a:t>
            </a:r>
          </a:p>
        </p:txBody>
      </p:sp>
      <p:pic>
        <p:nvPicPr>
          <p:cNvPr id="16" name="Picture Placeholder 5">
            <a:extLst>
              <a:ext uri="{FF2B5EF4-FFF2-40B4-BE49-F238E27FC236}">
                <a16:creationId xmlns:a16="http://schemas.microsoft.com/office/drawing/2014/main" id="{474772FB-EF5F-44F3-8C06-F39CA59EF52C}"/>
              </a:ext>
            </a:extLst>
          </p:cNvPr>
          <p:cNvPicPr>
            <a:picLocks noGrp="1" noChangeAspect="1"/>
          </p:cNvPicPr>
          <p:nvPr>
            <p:ph type="pic" sz="quarter" idx="13"/>
          </p:nvPr>
        </p:nvPicPr>
        <p:blipFill>
          <a:blip r:embed="rId3"/>
          <a:srcRect l="20947" r="20947"/>
          <a:stretch/>
        </p:blipFill>
        <p:spPr>
          <a:xfrm>
            <a:off x="4675311" y="0"/>
            <a:ext cx="7616952" cy="6858000"/>
          </a:xfrm>
        </p:spPr>
      </p:pic>
      <p:sp>
        <p:nvSpPr>
          <p:cNvPr id="43" name="Slide Number Placeholder 42">
            <a:extLst>
              <a:ext uri="{FF2B5EF4-FFF2-40B4-BE49-F238E27FC236}">
                <a16:creationId xmlns:a16="http://schemas.microsoft.com/office/drawing/2014/main" id="{B95B4304-0747-4AD1-BD3D-E4BFD5441AF5}"/>
              </a:ext>
            </a:extLst>
          </p:cNvPr>
          <p:cNvSpPr>
            <a:spLocks noGrp="1"/>
          </p:cNvSpPr>
          <p:nvPr>
            <p:ph type="sldNum" sz="quarter" idx="12"/>
          </p:nvPr>
        </p:nvSpPr>
        <p:spPr/>
        <p:txBody>
          <a:bodyPr/>
          <a:lstStyle/>
          <a:p>
            <a:fld id="{AE208ADF-3ADD-483D-A721-14E3EEE2C135}" type="slidenum">
              <a:rPr lang="en-US" smtClean="0"/>
              <a:pPr/>
              <a:t>3</a:t>
            </a:fld>
            <a:endParaRPr lang="en-US"/>
          </a:p>
        </p:txBody>
      </p:sp>
      <p:pic>
        <p:nvPicPr>
          <p:cNvPr id="4" name="Picture 3" descr="A blue and green logo with a leaf&#10;&#10;AI-generated content may be incorrect.">
            <a:extLst>
              <a:ext uri="{FF2B5EF4-FFF2-40B4-BE49-F238E27FC236}">
                <a16:creationId xmlns:a16="http://schemas.microsoft.com/office/drawing/2014/main" id="{239BF693-D97A-8E04-6163-C1E446329467}"/>
              </a:ext>
            </a:extLst>
          </p:cNvPr>
          <p:cNvPicPr>
            <a:picLocks noChangeAspect="1"/>
          </p:cNvPicPr>
          <p:nvPr/>
        </p:nvPicPr>
        <p:blipFill>
          <a:blip r:embed="rId4"/>
          <a:stretch>
            <a:fillRect/>
          </a:stretch>
        </p:blipFill>
        <p:spPr>
          <a:xfrm>
            <a:off x="0" y="6217920"/>
            <a:ext cx="1504836" cy="595915"/>
          </a:xfrm>
          <a:prstGeom prst="rect">
            <a:avLst/>
          </a:prstGeom>
        </p:spPr>
      </p:pic>
    </p:spTree>
    <p:extLst>
      <p:ext uri="{BB962C8B-B14F-4D97-AF65-F5344CB8AC3E}">
        <p14:creationId xmlns:p14="http://schemas.microsoft.com/office/powerpoint/2010/main" val="15281770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7F773-8830-5A9B-E419-317DF44BF057}"/>
              </a:ext>
            </a:extLst>
          </p:cNvPr>
          <p:cNvSpPr>
            <a:spLocks noGrp="1"/>
          </p:cNvSpPr>
          <p:nvPr>
            <p:ph type="title"/>
          </p:nvPr>
        </p:nvSpPr>
        <p:spPr/>
        <p:txBody>
          <a:bodyPr/>
          <a:lstStyle/>
          <a:p>
            <a:r>
              <a:rPr lang="en-GB" sz="3200" b="1" kern="100" dirty="0">
                <a:solidFill>
                  <a:schemeClr val="tx1"/>
                </a:solidFill>
                <a:effectLst/>
                <a:ea typeface="Aptos" panose="020B0004020202020204" pitchFamily="34" charset="0"/>
                <a:cs typeface="Times New Roman" panose="02020603050405020304" pitchFamily="18" charset="0"/>
              </a:rPr>
              <a:t>Step 1: Medicaid Enrolled</a:t>
            </a:r>
            <a:endParaRPr lang="en-GB" dirty="0">
              <a:solidFill>
                <a:schemeClr val="tx1"/>
              </a:solidFill>
            </a:endParaRPr>
          </a:p>
        </p:txBody>
      </p:sp>
      <p:sp>
        <p:nvSpPr>
          <p:cNvPr id="3" name="Content Placeholder 2">
            <a:extLst>
              <a:ext uri="{FF2B5EF4-FFF2-40B4-BE49-F238E27FC236}">
                <a16:creationId xmlns:a16="http://schemas.microsoft.com/office/drawing/2014/main" id="{5AE6D010-83D8-F1E8-356C-7452B3ACD266}"/>
              </a:ext>
            </a:extLst>
          </p:cNvPr>
          <p:cNvSpPr>
            <a:spLocks noGrp="1"/>
          </p:cNvSpPr>
          <p:nvPr>
            <p:ph idx="1"/>
          </p:nvPr>
        </p:nvSpPr>
        <p:spPr>
          <a:xfrm>
            <a:off x="5180012" y="1124403"/>
            <a:ext cx="6172200" cy="4609193"/>
          </a:xfrm>
        </p:spPr>
        <p:txBody>
          <a:bodyPr>
            <a:normAutofit/>
          </a:bodyPr>
          <a:lstStyle/>
          <a:p>
            <a:pPr>
              <a:buFont typeface="Wingdings" panose="05000000000000000000" pitchFamily="2" charset="2"/>
              <a:buChar char="ü"/>
            </a:pPr>
            <a:r>
              <a:rPr lang="en-GB" sz="2100" dirty="0">
                <a:solidFill>
                  <a:schemeClr val="tx1"/>
                </a:solidFill>
              </a:rPr>
              <a:t>Physician (Code 05) </a:t>
            </a:r>
          </a:p>
          <a:p>
            <a:pPr>
              <a:buFont typeface="Wingdings" panose="05000000000000000000" pitchFamily="2" charset="2"/>
              <a:buChar char="ü"/>
            </a:pPr>
            <a:r>
              <a:rPr lang="en-GB" sz="2100" dirty="0">
                <a:solidFill>
                  <a:schemeClr val="tx1"/>
                </a:solidFill>
              </a:rPr>
              <a:t>Osteopath (Code 26)</a:t>
            </a:r>
          </a:p>
          <a:p>
            <a:pPr>
              <a:buFont typeface="Wingdings" panose="05000000000000000000" pitchFamily="2" charset="2"/>
              <a:buChar char="ü"/>
            </a:pPr>
            <a:r>
              <a:rPr lang="en-GB" sz="2100" dirty="0">
                <a:solidFill>
                  <a:schemeClr val="tx1"/>
                </a:solidFill>
              </a:rPr>
              <a:t>FQHC (Code 32) </a:t>
            </a:r>
          </a:p>
          <a:p>
            <a:pPr>
              <a:buFont typeface="Wingdings" panose="05000000000000000000" pitchFamily="2" charset="2"/>
              <a:buChar char="ü"/>
            </a:pPr>
            <a:r>
              <a:rPr lang="en-GB" sz="2100" dirty="0">
                <a:solidFill>
                  <a:schemeClr val="tx1"/>
                </a:solidFill>
              </a:rPr>
              <a:t>RHC (Code 45)</a:t>
            </a:r>
          </a:p>
          <a:p>
            <a:pPr>
              <a:buFont typeface="Wingdings" panose="05000000000000000000" pitchFamily="2" charset="2"/>
              <a:buChar char="ü"/>
            </a:pPr>
            <a:r>
              <a:rPr lang="en-GB" sz="2100" dirty="0">
                <a:solidFill>
                  <a:schemeClr val="tx1"/>
                </a:solidFill>
              </a:rPr>
              <a:t>School Health Services (Code 51)</a:t>
            </a:r>
          </a:p>
          <a:p>
            <a:pPr>
              <a:buFont typeface="Wingdings" panose="05000000000000000000" pitchFamily="2" charset="2"/>
              <a:buChar char="ü"/>
            </a:pPr>
            <a:r>
              <a:rPr lang="en-GB" sz="2100" dirty="0">
                <a:solidFill>
                  <a:schemeClr val="tx1"/>
                </a:solidFill>
              </a:rPr>
              <a:t>Family/</a:t>
            </a:r>
            <a:r>
              <a:rPr lang="en-GB" sz="2100" dirty="0" err="1">
                <a:solidFill>
                  <a:schemeClr val="tx1"/>
                </a:solidFill>
              </a:rPr>
              <a:t>Pediatric</a:t>
            </a:r>
            <a:r>
              <a:rPr lang="en-GB" sz="2100" dirty="0">
                <a:solidFill>
                  <a:schemeClr val="tx1"/>
                </a:solidFill>
              </a:rPr>
              <a:t> Nurse Practitioner (Code 41)</a:t>
            </a:r>
          </a:p>
          <a:p>
            <a:pPr>
              <a:buFont typeface="Wingdings" panose="05000000000000000000" pitchFamily="2" charset="2"/>
              <a:buChar char="ü"/>
            </a:pPr>
            <a:r>
              <a:rPr lang="en-GB" sz="2100" dirty="0">
                <a:solidFill>
                  <a:schemeClr val="tx1"/>
                </a:solidFill>
              </a:rPr>
              <a:t>Clinic-Practitioner Group (Code 16)</a:t>
            </a:r>
          </a:p>
          <a:p>
            <a:pPr>
              <a:buFont typeface="Wingdings" panose="05000000000000000000" pitchFamily="2" charset="2"/>
              <a:buChar char="ü"/>
            </a:pPr>
            <a:r>
              <a:rPr lang="en-GB" sz="2100" dirty="0">
                <a:solidFill>
                  <a:schemeClr val="tx1"/>
                </a:solidFill>
              </a:rPr>
              <a:t>Non-physician Practitioner Group (Code 25)</a:t>
            </a:r>
          </a:p>
        </p:txBody>
      </p:sp>
      <p:sp>
        <p:nvSpPr>
          <p:cNvPr id="4" name="Text Placeholder 3">
            <a:extLst>
              <a:ext uri="{FF2B5EF4-FFF2-40B4-BE49-F238E27FC236}">
                <a16:creationId xmlns:a16="http://schemas.microsoft.com/office/drawing/2014/main" id="{238BE196-285A-DE56-26CA-70DB8673442B}"/>
              </a:ext>
            </a:extLst>
          </p:cNvPr>
          <p:cNvSpPr>
            <a:spLocks noGrp="1"/>
          </p:cNvSpPr>
          <p:nvPr>
            <p:ph type="body" sz="half" idx="2"/>
          </p:nvPr>
        </p:nvSpPr>
        <p:spPr/>
        <p:txBody>
          <a:bodyPr/>
          <a:lstStyle/>
          <a:p>
            <a:r>
              <a:rPr lang="en-GB" dirty="0">
                <a:solidFill>
                  <a:schemeClr val="tx1"/>
                </a:solidFill>
              </a:rPr>
              <a:t>The practice, agency, or individual Provider, as applicable, renders services utilizing one of the Medicaid Provider types.</a:t>
            </a:r>
          </a:p>
          <a:p>
            <a:endParaRPr lang="en-GB" dirty="0">
              <a:solidFill>
                <a:schemeClr val="tx1"/>
              </a:solidFill>
            </a:endParaRPr>
          </a:p>
          <a:p>
            <a:r>
              <a:rPr lang="en-GB" dirty="0">
                <a:solidFill>
                  <a:schemeClr val="tx1"/>
                </a:solidFill>
              </a:rPr>
              <a:t>Visit </a:t>
            </a:r>
            <a:r>
              <a:rPr lang="en-US" sz="1800" u="sng" dirty="0">
                <a:solidFill>
                  <a:schemeClr val="tx1"/>
                </a:solidFill>
                <a:effectLst/>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Health First Colorado (Medicaid)</a:t>
            </a:r>
            <a:r>
              <a:rPr lang="en-US" sz="1800" dirty="0">
                <a:solidFill>
                  <a:schemeClr val="tx1"/>
                </a:solidFill>
                <a:effectLst/>
                <a:ea typeface="Aptos" panose="020B0004020202020204" pitchFamily="34" charset="0"/>
                <a:cs typeface="Times New Roman" panose="02020603050405020304" pitchFamily="18" charset="0"/>
              </a:rPr>
              <a:t> </a:t>
            </a:r>
            <a:endParaRPr lang="en-GB" dirty="0">
              <a:solidFill>
                <a:schemeClr val="tx1"/>
              </a:solidFill>
            </a:endParaRPr>
          </a:p>
        </p:txBody>
      </p:sp>
    </p:spTree>
    <p:extLst>
      <p:ext uri="{BB962C8B-B14F-4D97-AF65-F5344CB8AC3E}">
        <p14:creationId xmlns:p14="http://schemas.microsoft.com/office/powerpoint/2010/main" val="42655514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AA516D-F0E7-8792-7365-769A1D66E9B7}"/>
            </a:ext>
          </a:extLst>
        </p:cNvPr>
        <p:cNvGrpSpPr/>
        <p:nvPr/>
      </p:nvGrpSpPr>
      <p:grpSpPr>
        <a:xfrm>
          <a:off x="0" y="0"/>
          <a:ext cx="0" cy="0"/>
          <a:chOff x="0" y="0"/>
          <a:chExt cx="0" cy="0"/>
        </a:xfrm>
      </p:grpSpPr>
      <p:sp>
        <p:nvSpPr>
          <p:cNvPr id="12" name="Title 1">
            <a:extLst>
              <a:ext uri="{FF2B5EF4-FFF2-40B4-BE49-F238E27FC236}">
                <a16:creationId xmlns:a16="http://schemas.microsoft.com/office/drawing/2014/main" id="{F31A9482-BA00-D411-9850-1B223070EDD4}"/>
              </a:ext>
            </a:extLst>
          </p:cNvPr>
          <p:cNvSpPr>
            <a:spLocks noGrp="1"/>
          </p:cNvSpPr>
          <p:nvPr>
            <p:ph type="title"/>
          </p:nvPr>
        </p:nvSpPr>
        <p:spPr>
          <a:xfrm>
            <a:off x="839788" y="665629"/>
            <a:ext cx="10515600" cy="818995"/>
          </a:xfrm>
        </p:spPr>
        <p:txBody>
          <a:bodyPr anchor="ctr">
            <a:normAutofit/>
          </a:bodyPr>
          <a:lstStyle/>
          <a:p>
            <a:r>
              <a:rPr lang="en-US" b="1" kern="100" dirty="0">
                <a:solidFill>
                  <a:schemeClr val="tx2"/>
                </a:solidFill>
              </a:rPr>
              <a:t>Practice Assessment Audit</a:t>
            </a:r>
            <a:endParaRPr lang="en-US" dirty="0">
              <a:solidFill>
                <a:schemeClr val="tx2"/>
              </a:solidFill>
            </a:endParaRPr>
          </a:p>
        </p:txBody>
      </p:sp>
      <p:pic>
        <p:nvPicPr>
          <p:cNvPr id="2" name="Picture Placeholder 8">
            <a:extLst>
              <a:ext uri="{FF2B5EF4-FFF2-40B4-BE49-F238E27FC236}">
                <a16:creationId xmlns:a16="http://schemas.microsoft.com/office/drawing/2014/main" id="{D50947CB-54C2-9CDA-24B6-3FC5D8E0E170}"/>
              </a:ext>
            </a:extLst>
          </p:cNvPr>
          <p:cNvPicPr>
            <a:picLocks noChangeAspect="1"/>
          </p:cNvPicPr>
          <p:nvPr/>
        </p:nvPicPr>
        <p:blipFill>
          <a:blip r:embed="rId2"/>
          <a:srcRect l="6465" r="14477" b="1"/>
          <a:stretch/>
        </p:blipFill>
        <p:spPr>
          <a:xfrm>
            <a:off x="839788" y="2390588"/>
            <a:ext cx="3889161" cy="2828594"/>
          </a:xfrm>
          <a:prstGeom prst="rect">
            <a:avLst/>
          </a:prstGeom>
          <a:noFill/>
        </p:spPr>
      </p:pic>
      <p:sp>
        <p:nvSpPr>
          <p:cNvPr id="18" name="Content Placeholder 5">
            <a:extLst>
              <a:ext uri="{FF2B5EF4-FFF2-40B4-BE49-F238E27FC236}">
                <a16:creationId xmlns:a16="http://schemas.microsoft.com/office/drawing/2014/main" id="{7A840197-F308-AE30-FB31-E5C66E4AE839}"/>
              </a:ext>
            </a:extLst>
          </p:cNvPr>
          <p:cNvSpPr>
            <a:spLocks noGrp="1"/>
          </p:cNvSpPr>
          <p:nvPr>
            <p:ph sz="quarter" idx="4"/>
          </p:nvPr>
        </p:nvSpPr>
        <p:spPr>
          <a:xfrm>
            <a:off x="4906370" y="1753737"/>
            <a:ext cx="6445842" cy="4388119"/>
          </a:xfrm>
        </p:spPr>
        <p:txBody>
          <a:bodyPr>
            <a:normAutofit/>
          </a:bodyPr>
          <a:lstStyle/>
          <a:p>
            <a:pPr marL="0" indent="0">
              <a:lnSpc>
                <a:spcPct val="110000"/>
              </a:lnSpc>
              <a:spcAft>
                <a:spcPts val="800"/>
              </a:spcAft>
              <a:buNone/>
            </a:pPr>
            <a:r>
              <a:rPr lang="en-GB" sz="2200" dirty="0">
                <a:solidFill>
                  <a:schemeClr val="tx1"/>
                </a:solidFill>
              </a:rPr>
              <a:t>PCMPs attest the information on the Practice Assessment is accurate.</a:t>
            </a:r>
          </a:p>
          <a:p>
            <a:pPr marL="0" indent="0">
              <a:lnSpc>
                <a:spcPct val="110000"/>
              </a:lnSpc>
              <a:spcAft>
                <a:spcPts val="800"/>
              </a:spcAft>
              <a:buNone/>
            </a:pPr>
            <a:r>
              <a:rPr lang="en-GB" sz="2200" dirty="0">
                <a:solidFill>
                  <a:schemeClr val="tx1"/>
                </a:solidFill>
              </a:rPr>
              <a:t>Evidence is not required at the time of attestation.</a:t>
            </a:r>
          </a:p>
          <a:p>
            <a:pPr marL="0" indent="0">
              <a:lnSpc>
                <a:spcPct val="110000"/>
              </a:lnSpc>
              <a:spcAft>
                <a:spcPts val="800"/>
              </a:spcAft>
              <a:buNone/>
            </a:pPr>
            <a:r>
              <a:rPr lang="en-GB" sz="2200" dirty="0">
                <a:solidFill>
                  <a:schemeClr val="tx1"/>
                </a:solidFill>
              </a:rPr>
              <a:t>Practice sites will be audited </a:t>
            </a:r>
            <a:r>
              <a:rPr lang="en-US" sz="2200" dirty="0">
                <a:solidFill>
                  <a:schemeClr val="tx1"/>
                </a:solidFill>
              </a:rPr>
              <a:t>to evidence the elements noted are accurate.</a:t>
            </a:r>
          </a:p>
          <a:p>
            <a:pPr marL="0" indent="0">
              <a:lnSpc>
                <a:spcPct val="110000"/>
              </a:lnSpc>
              <a:spcAft>
                <a:spcPts val="800"/>
              </a:spcAft>
              <a:buNone/>
            </a:pPr>
            <a:r>
              <a:rPr lang="en-GB" sz="2200" dirty="0">
                <a:solidFill>
                  <a:schemeClr val="tx1"/>
                </a:solidFill>
              </a:rPr>
              <a:t>NHP is working on audit process and will be communicated </a:t>
            </a:r>
            <a:r>
              <a:rPr lang="en-GB" sz="2200">
                <a:solidFill>
                  <a:schemeClr val="tx1"/>
                </a:solidFill>
              </a:rPr>
              <a:t>when completed.</a:t>
            </a:r>
            <a:endParaRPr lang="en-US" sz="2200" dirty="0">
              <a:solidFill>
                <a:schemeClr val="tx1"/>
              </a:solidFill>
            </a:endParaRPr>
          </a:p>
          <a:p>
            <a:pPr marL="0" indent="0">
              <a:lnSpc>
                <a:spcPct val="110000"/>
              </a:lnSpc>
              <a:spcAft>
                <a:spcPts val="800"/>
              </a:spcAft>
              <a:buNone/>
            </a:pPr>
            <a:r>
              <a:rPr lang="en-GB" sz="2200" dirty="0">
                <a:solidFill>
                  <a:schemeClr val="tx1"/>
                </a:solidFill>
              </a:rPr>
              <a:t>PCMPs with NCQA or AAHC as PCMH will need to show document, if applicable.</a:t>
            </a:r>
          </a:p>
        </p:txBody>
      </p:sp>
      <p:sp>
        <p:nvSpPr>
          <p:cNvPr id="6" name="Slide Number Placeholder 5">
            <a:extLst>
              <a:ext uri="{FF2B5EF4-FFF2-40B4-BE49-F238E27FC236}">
                <a16:creationId xmlns:a16="http://schemas.microsoft.com/office/drawing/2014/main" id="{426FD83A-061F-8E24-6836-455C70F86538}"/>
              </a:ext>
            </a:extLst>
          </p:cNvPr>
          <p:cNvSpPr>
            <a:spLocks noGrp="1"/>
          </p:cNvSpPr>
          <p:nvPr>
            <p:ph type="sldNum" sz="quarter" idx="12"/>
          </p:nvPr>
        </p:nvSpPr>
        <p:spPr>
          <a:xfrm>
            <a:off x="10518474" y="6356350"/>
            <a:ext cx="1414733" cy="365125"/>
          </a:xfrm>
        </p:spPr>
        <p:txBody>
          <a:bodyPr anchor="ctr">
            <a:normAutofit/>
          </a:bodyPr>
          <a:lstStyle/>
          <a:p>
            <a:pPr>
              <a:spcAft>
                <a:spcPts val="600"/>
              </a:spcAft>
            </a:pPr>
            <a:fld id="{AE208ADF-3ADD-483D-A721-14E3EEE2C135}" type="slidenum">
              <a:rPr lang="en-US" smtClean="0"/>
              <a:pPr>
                <a:spcAft>
                  <a:spcPts val="600"/>
                </a:spcAft>
              </a:pPr>
              <a:t>31</a:t>
            </a:fld>
            <a:endParaRPr lang="en-US"/>
          </a:p>
        </p:txBody>
      </p:sp>
      <p:pic>
        <p:nvPicPr>
          <p:cNvPr id="3" name="Picture 2" descr="A blue and green logo with a leaf&#10;&#10;AI-generated content may be incorrect.">
            <a:extLst>
              <a:ext uri="{FF2B5EF4-FFF2-40B4-BE49-F238E27FC236}">
                <a16:creationId xmlns:a16="http://schemas.microsoft.com/office/drawing/2014/main" id="{9D2F196F-C0FD-831A-B59C-A19517C9D07F}"/>
              </a:ext>
            </a:extLst>
          </p:cNvPr>
          <p:cNvPicPr>
            <a:picLocks noChangeAspect="1"/>
          </p:cNvPicPr>
          <p:nvPr/>
        </p:nvPicPr>
        <p:blipFill>
          <a:blip r:embed="rId3"/>
          <a:stretch>
            <a:fillRect/>
          </a:stretch>
        </p:blipFill>
        <p:spPr>
          <a:xfrm>
            <a:off x="101600" y="6356350"/>
            <a:ext cx="1155265" cy="457485"/>
          </a:xfrm>
          <a:prstGeom prst="rect">
            <a:avLst/>
          </a:prstGeom>
        </p:spPr>
      </p:pic>
    </p:spTree>
    <p:extLst>
      <p:ext uri="{BB962C8B-B14F-4D97-AF65-F5344CB8AC3E}">
        <p14:creationId xmlns:p14="http://schemas.microsoft.com/office/powerpoint/2010/main" val="27271228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2BDD5C-2F90-AE7C-05F3-64C3D64D18B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EC7A1A5-FB48-5620-B2C2-BFDB96671794}"/>
              </a:ext>
            </a:extLst>
          </p:cNvPr>
          <p:cNvSpPr>
            <a:spLocks noGrp="1"/>
          </p:cNvSpPr>
          <p:nvPr>
            <p:ph type="title"/>
          </p:nvPr>
        </p:nvSpPr>
        <p:spPr>
          <a:xfrm>
            <a:off x="838200" y="662427"/>
            <a:ext cx="3768647" cy="819738"/>
          </a:xfrm>
        </p:spPr>
        <p:txBody>
          <a:bodyPr>
            <a:normAutofit fontScale="90000"/>
          </a:bodyPr>
          <a:lstStyle/>
          <a:p>
            <a:r>
              <a:rPr lang="en-GB" sz="4000" b="1" kern="100" dirty="0">
                <a:solidFill>
                  <a:schemeClr val="tx1"/>
                </a:solidFill>
                <a:effectLst/>
                <a:ea typeface="Aptos" panose="020B0004020202020204" pitchFamily="34" charset="0"/>
                <a:cs typeface="Times New Roman" panose="02020603050405020304" pitchFamily="18" charset="0"/>
              </a:rPr>
              <a:t>Step 2: Practice Assessment</a:t>
            </a:r>
            <a:endParaRPr lang="en-US" b="1" dirty="0">
              <a:solidFill>
                <a:schemeClr val="tx1"/>
              </a:solidFill>
            </a:endParaRPr>
          </a:p>
        </p:txBody>
      </p:sp>
      <p:pic>
        <p:nvPicPr>
          <p:cNvPr id="5" name="Picture 4" descr="A blue and green logo with a leaf&#10;&#10;AI-generated content may be incorrect.">
            <a:extLst>
              <a:ext uri="{FF2B5EF4-FFF2-40B4-BE49-F238E27FC236}">
                <a16:creationId xmlns:a16="http://schemas.microsoft.com/office/drawing/2014/main" id="{44ED4A12-F238-7EE8-F72D-D8673D88D64B}"/>
              </a:ext>
            </a:extLst>
          </p:cNvPr>
          <p:cNvPicPr>
            <a:picLocks noChangeAspect="1"/>
          </p:cNvPicPr>
          <p:nvPr/>
        </p:nvPicPr>
        <p:blipFill>
          <a:blip r:embed="rId3"/>
          <a:stretch>
            <a:fillRect/>
          </a:stretch>
        </p:blipFill>
        <p:spPr>
          <a:xfrm>
            <a:off x="0" y="6297433"/>
            <a:ext cx="1304046" cy="516402"/>
          </a:xfrm>
          <a:prstGeom prst="rect">
            <a:avLst/>
          </a:prstGeom>
        </p:spPr>
      </p:pic>
      <p:grpSp>
        <p:nvGrpSpPr>
          <p:cNvPr id="8" name="Group 7">
            <a:extLst>
              <a:ext uri="{FF2B5EF4-FFF2-40B4-BE49-F238E27FC236}">
                <a16:creationId xmlns:a16="http://schemas.microsoft.com/office/drawing/2014/main" id="{7A91FF68-1091-6D31-0225-30078AF1FF10}"/>
              </a:ext>
            </a:extLst>
          </p:cNvPr>
          <p:cNvGrpSpPr/>
          <p:nvPr/>
        </p:nvGrpSpPr>
        <p:grpSpPr>
          <a:xfrm>
            <a:off x="335560" y="1918855"/>
            <a:ext cx="4399000" cy="1629690"/>
            <a:chOff x="-256217" y="2449297"/>
            <a:chExt cx="2704378" cy="940214"/>
          </a:xfrm>
        </p:grpSpPr>
        <p:sp>
          <p:nvSpPr>
            <p:cNvPr id="9" name="Rectangle 8">
              <a:extLst>
                <a:ext uri="{FF2B5EF4-FFF2-40B4-BE49-F238E27FC236}">
                  <a16:creationId xmlns:a16="http://schemas.microsoft.com/office/drawing/2014/main" id="{D3B8C281-5B46-752F-4B8B-2CED20D7107E}"/>
                </a:ext>
              </a:extLst>
            </p:cNvPr>
            <p:cNvSpPr/>
            <p:nvPr/>
          </p:nvSpPr>
          <p:spPr>
            <a:xfrm>
              <a:off x="5133" y="2483148"/>
              <a:ext cx="2443028" cy="90636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sz="2400">
                <a:latin typeface="+mj-lt"/>
              </a:endParaRPr>
            </a:p>
          </p:txBody>
        </p:sp>
        <p:sp>
          <p:nvSpPr>
            <p:cNvPr id="10" name="TextBox 9">
              <a:extLst>
                <a:ext uri="{FF2B5EF4-FFF2-40B4-BE49-F238E27FC236}">
                  <a16:creationId xmlns:a16="http://schemas.microsoft.com/office/drawing/2014/main" id="{1304FEA4-7FC2-7F87-41CA-887D102C88CA}"/>
                </a:ext>
              </a:extLst>
            </p:cNvPr>
            <p:cNvSpPr txBox="1"/>
            <p:nvPr/>
          </p:nvSpPr>
          <p:spPr>
            <a:xfrm>
              <a:off x="-256217" y="2449297"/>
              <a:ext cx="2625864" cy="90636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2240" tIns="142240" rIns="142240" bIns="0" numCol="1" spcCol="1270" anchor="t" anchorCtr="0">
              <a:noAutofit/>
            </a:bodyPr>
            <a:lstStyle/>
            <a:p>
              <a:pPr lvl="0" algn="l" defTabSz="889000">
                <a:lnSpc>
                  <a:spcPct val="90000"/>
                </a:lnSpc>
                <a:spcBef>
                  <a:spcPct val="0"/>
                </a:spcBef>
                <a:spcAft>
                  <a:spcPct val="35000"/>
                </a:spcAft>
              </a:pPr>
              <a:r>
                <a:rPr lang="en-US" sz="2400" kern="1200" dirty="0">
                  <a:solidFill>
                    <a:schemeClr val="accent4">
                      <a:lumMod val="20000"/>
                      <a:lumOff val="80000"/>
                    </a:schemeClr>
                  </a:solidFill>
                  <a:latin typeface="+mj-lt"/>
                </a:rPr>
                <a:t>Phase III will include 3 different PCMP tiers based on capabilities and engagement</a:t>
              </a:r>
              <a:endParaRPr lang="en-US" sz="2400" dirty="0">
                <a:solidFill>
                  <a:schemeClr val="accent4">
                    <a:lumMod val="20000"/>
                    <a:lumOff val="80000"/>
                  </a:schemeClr>
                </a:solidFill>
                <a:latin typeface="+mj-lt"/>
              </a:endParaRPr>
            </a:p>
            <a:p>
              <a:pPr marL="342900" lvl="0" indent="-342900" algn="l" defTabSz="889000">
                <a:lnSpc>
                  <a:spcPct val="90000"/>
                </a:lnSpc>
                <a:spcBef>
                  <a:spcPct val="0"/>
                </a:spcBef>
                <a:spcAft>
                  <a:spcPct val="35000"/>
                </a:spcAft>
                <a:buFont typeface="Arial" panose="020B0604020202020204" pitchFamily="34" charset="0"/>
                <a:buChar char="•"/>
              </a:pPr>
              <a:endParaRPr lang="en-US" sz="1600" kern="1200" dirty="0">
                <a:solidFill>
                  <a:schemeClr val="accent4">
                    <a:lumMod val="20000"/>
                    <a:lumOff val="80000"/>
                  </a:schemeClr>
                </a:solidFill>
                <a:latin typeface="+mj-lt"/>
              </a:endParaRPr>
            </a:p>
            <a:p>
              <a:pPr lvl="0" algn="l" defTabSz="889000">
                <a:lnSpc>
                  <a:spcPct val="90000"/>
                </a:lnSpc>
                <a:spcBef>
                  <a:spcPct val="0"/>
                </a:spcBef>
                <a:spcAft>
                  <a:spcPct val="35000"/>
                </a:spcAft>
              </a:pPr>
              <a:r>
                <a:rPr lang="en-US" sz="2400" kern="1200" dirty="0">
                  <a:solidFill>
                    <a:schemeClr val="accent4">
                      <a:lumMod val="20000"/>
                      <a:lumOff val="80000"/>
                    </a:schemeClr>
                  </a:solidFill>
                  <a:latin typeface="+mj-lt"/>
                </a:rPr>
                <a:t>Tiers will be based on score from </a:t>
              </a:r>
              <a:r>
                <a:rPr lang="en-US" sz="2400" kern="1200" dirty="0">
                  <a:solidFill>
                    <a:schemeClr val="accent4">
                      <a:lumMod val="20000"/>
                      <a:lumOff val="80000"/>
                    </a:schemeClr>
                  </a:solidFill>
                </a:rPr>
                <a:t>practice</a:t>
              </a:r>
              <a:r>
                <a:rPr lang="en-US" sz="2400" kern="1200" dirty="0">
                  <a:solidFill>
                    <a:schemeClr val="accent4">
                      <a:lumMod val="20000"/>
                      <a:lumOff val="80000"/>
                    </a:schemeClr>
                  </a:solidFill>
                  <a:latin typeface="+mj-lt"/>
                </a:rPr>
                <a:t> assessment for each practice site</a:t>
              </a:r>
            </a:p>
            <a:p>
              <a:pPr marL="342900" lvl="0" indent="-342900" algn="l" defTabSz="889000">
                <a:lnSpc>
                  <a:spcPct val="90000"/>
                </a:lnSpc>
                <a:spcBef>
                  <a:spcPct val="0"/>
                </a:spcBef>
                <a:spcAft>
                  <a:spcPct val="35000"/>
                </a:spcAft>
                <a:buFont typeface="Arial" panose="020B0604020202020204" pitchFamily="34" charset="0"/>
                <a:buChar char="•"/>
              </a:pPr>
              <a:endParaRPr lang="en-US" sz="1600" dirty="0">
                <a:solidFill>
                  <a:schemeClr val="accent4">
                    <a:lumMod val="20000"/>
                    <a:lumOff val="80000"/>
                  </a:schemeClr>
                </a:solidFill>
                <a:latin typeface="+mj-lt"/>
              </a:endParaRPr>
            </a:p>
            <a:p>
              <a:pPr lvl="0" algn="l" defTabSz="889000">
                <a:lnSpc>
                  <a:spcPct val="90000"/>
                </a:lnSpc>
                <a:spcBef>
                  <a:spcPct val="0"/>
                </a:spcBef>
                <a:spcAft>
                  <a:spcPct val="35000"/>
                </a:spcAft>
              </a:pPr>
              <a:r>
                <a:rPr lang="en-US" sz="2400" kern="1200" dirty="0">
                  <a:solidFill>
                    <a:schemeClr val="accent4">
                      <a:lumMod val="20000"/>
                      <a:lumOff val="80000"/>
                    </a:schemeClr>
                  </a:solidFill>
                  <a:latin typeface="+mj-lt"/>
                </a:rPr>
                <a:t>To obtain Practice Assessment template</a:t>
              </a:r>
              <a:r>
                <a:rPr lang="en-US" sz="2400" dirty="0">
                  <a:solidFill>
                    <a:schemeClr val="accent4">
                      <a:lumMod val="20000"/>
                      <a:lumOff val="80000"/>
                    </a:schemeClr>
                  </a:solidFill>
                  <a:latin typeface="+mj-lt"/>
                </a:rPr>
                <a:t> visit </a:t>
              </a:r>
              <a:r>
                <a:rPr lang="en-GB" sz="2400" b="0" i="0" dirty="0">
                  <a:solidFill>
                    <a:schemeClr val="tx1"/>
                  </a:solidFill>
                  <a:effectLst/>
                  <a:hlinkClick r:id="rId4" tooltip="https://nhprae2.org/">
                    <a:extLst>
                      <a:ext uri="{A12FA001-AC4F-418D-AE19-62706E023703}">
                        <ahyp:hlinkClr xmlns:ahyp="http://schemas.microsoft.com/office/drawing/2018/hyperlinkcolor" val="tx"/>
                      </a:ext>
                    </a:extLst>
                  </a:hlinkClick>
                </a:rPr>
                <a:t>PCMP Contracting Website</a:t>
              </a:r>
              <a:r>
                <a:rPr lang="en-GB" sz="2400" b="0" i="0" dirty="0">
                  <a:solidFill>
                    <a:schemeClr val="tx1"/>
                  </a:solidFill>
                  <a:effectLst/>
                </a:rPr>
                <a:t>. </a:t>
              </a:r>
              <a:endParaRPr lang="en-US" sz="2400" dirty="0">
                <a:solidFill>
                  <a:schemeClr val="accent4">
                    <a:lumMod val="20000"/>
                    <a:lumOff val="80000"/>
                  </a:schemeClr>
                </a:solidFill>
                <a:latin typeface="+mj-lt"/>
              </a:endParaRPr>
            </a:p>
          </p:txBody>
        </p:sp>
      </p:grpSp>
      <p:pic>
        <p:nvPicPr>
          <p:cNvPr id="3" name="Picture 2">
            <a:extLst>
              <a:ext uri="{FF2B5EF4-FFF2-40B4-BE49-F238E27FC236}">
                <a16:creationId xmlns:a16="http://schemas.microsoft.com/office/drawing/2014/main" id="{F841341B-AF68-3A8B-ADA5-6F940FE5DC49}"/>
              </a:ext>
            </a:extLst>
          </p:cNvPr>
          <p:cNvPicPr>
            <a:picLocks noChangeAspect="1"/>
          </p:cNvPicPr>
          <p:nvPr/>
        </p:nvPicPr>
        <p:blipFill>
          <a:blip r:embed="rId5"/>
          <a:stretch>
            <a:fillRect/>
          </a:stretch>
        </p:blipFill>
        <p:spPr>
          <a:xfrm>
            <a:off x="4978400" y="494448"/>
            <a:ext cx="7133770" cy="5990843"/>
          </a:xfrm>
          <a:prstGeom prst="rect">
            <a:avLst/>
          </a:prstGeom>
        </p:spPr>
      </p:pic>
    </p:spTree>
    <p:extLst>
      <p:ext uri="{BB962C8B-B14F-4D97-AF65-F5344CB8AC3E}">
        <p14:creationId xmlns:p14="http://schemas.microsoft.com/office/powerpoint/2010/main" val="34345037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4BC3F-B458-084F-0CFC-9D7009EAFE16}"/>
              </a:ext>
            </a:extLst>
          </p:cNvPr>
          <p:cNvSpPr>
            <a:spLocks noGrp="1"/>
          </p:cNvSpPr>
          <p:nvPr>
            <p:ph type="title"/>
          </p:nvPr>
        </p:nvSpPr>
        <p:spPr/>
        <p:txBody>
          <a:bodyPr/>
          <a:lstStyle/>
          <a:p>
            <a:r>
              <a:rPr lang="en-GB" dirty="0">
                <a:solidFill>
                  <a:schemeClr val="tx1"/>
                </a:solidFill>
              </a:rPr>
              <a:t>Practice Assessment Scoring</a:t>
            </a:r>
          </a:p>
        </p:txBody>
      </p:sp>
      <p:sp>
        <p:nvSpPr>
          <p:cNvPr id="3" name="Content Placeholder 2">
            <a:extLst>
              <a:ext uri="{FF2B5EF4-FFF2-40B4-BE49-F238E27FC236}">
                <a16:creationId xmlns:a16="http://schemas.microsoft.com/office/drawing/2014/main" id="{CD8CD960-B241-29FF-8961-239E939350DC}"/>
              </a:ext>
            </a:extLst>
          </p:cNvPr>
          <p:cNvSpPr>
            <a:spLocks noGrp="1"/>
          </p:cNvSpPr>
          <p:nvPr>
            <p:ph idx="1"/>
          </p:nvPr>
        </p:nvSpPr>
        <p:spPr>
          <a:xfrm>
            <a:off x="838200" y="1676400"/>
            <a:ext cx="10515600" cy="4307207"/>
          </a:xfrm>
        </p:spPr>
        <p:txBody>
          <a:bodyPr>
            <a:noAutofit/>
          </a:bodyPr>
          <a:lstStyle/>
          <a:p>
            <a:r>
              <a:rPr lang="en-GB" sz="2000" dirty="0">
                <a:solidFill>
                  <a:schemeClr val="tx1"/>
                </a:solidFill>
              </a:rPr>
              <a:t>Total of 100 points available out of the 9 Physical Health Care Delivery Domains.</a:t>
            </a:r>
          </a:p>
          <a:p>
            <a:pPr lvl="1"/>
            <a:r>
              <a:rPr lang="en-GB" sz="2000" u="sng" dirty="0">
                <a:solidFill>
                  <a:schemeClr val="tx1"/>
                </a:solidFill>
              </a:rPr>
              <a:t>Tier 1</a:t>
            </a:r>
            <a:r>
              <a:rPr lang="en-GB" sz="2000" dirty="0">
                <a:solidFill>
                  <a:schemeClr val="tx1"/>
                </a:solidFill>
              </a:rPr>
              <a:t>: 0-33 points		</a:t>
            </a:r>
            <a:r>
              <a:rPr lang="en-GB" sz="2000" u="sng" dirty="0">
                <a:solidFill>
                  <a:schemeClr val="tx1"/>
                </a:solidFill>
              </a:rPr>
              <a:t>Tier 2</a:t>
            </a:r>
            <a:r>
              <a:rPr lang="en-GB" sz="2000" dirty="0">
                <a:solidFill>
                  <a:schemeClr val="tx1"/>
                </a:solidFill>
              </a:rPr>
              <a:t>: 34-66 points		</a:t>
            </a:r>
            <a:r>
              <a:rPr lang="en-GB" sz="2000" u="sng" dirty="0">
                <a:solidFill>
                  <a:schemeClr val="tx1"/>
                </a:solidFill>
              </a:rPr>
              <a:t>Tier 3</a:t>
            </a:r>
            <a:r>
              <a:rPr lang="en-GB" sz="2000" dirty="0">
                <a:solidFill>
                  <a:schemeClr val="tx1"/>
                </a:solidFill>
              </a:rPr>
              <a:t>: 67-100 points</a:t>
            </a:r>
          </a:p>
          <a:p>
            <a:pPr marL="0" indent="0" algn="ctr">
              <a:buNone/>
            </a:pPr>
            <a:r>
              <a:rPr lang="en-GB" u="sng" dirty="0">
                <a:solidFill>
                  <a:schemeClr val="tx1"/>
                </a:solidFill>
              </a:rPr>
              <a:t>For Tier 2 and Tier 3, practice has to meet ALL ¨Must Pass¨ criteria. </a:t>
            </a:r>
          </a:p>
          <a:p>
            <a:r>
              <a:rPr lang="en-GB" sz="2000" b="1" dirty="0">
                <a:solidFill>
                  <a:schemeClr val="tx1"/>
                </a:solidFill>
              </a:rPr>
              <a:t>If one or more “Must Pass” criteria is not met, then a practice will fall in Tier 1, regardless of the points received.</a:t>
            </a:r>
          </a:p>
          <a:p>
            <a:r>
              <a:rPr lang="en-GB" sz="2000" dirty="0">
                <a:solidFill>
                  <a:schemeClr val="tx1"/>
                </a:solidFill>
              </a:rPr>
              <a:t>For practice with NCQA or AAAHC as PCMH </a:t>
            </a:r>
            <a:r>
              <a:rPr lang="en-GB" sz="2000" u="sng" dirty="0">
                <a:solidFill>
                  <a:schemeClr val="tx1"/>
                </a:solidFill>
              </a:rPr>
              <a:t>and</a:t>
            </a:r>
            <a:r>
              <a:rPr lang="en-GB" sz="2000" dirty="0">
                <a:solidFill>
                  <a:schemeClr val="tx1"/>
                </a:solidFill>
              </a:rPr>
              <a:t> ALL ¨Must Pass¨ criteria is met, then fall in Tier 3. </a:t>
            </a:r>
          </a:p>
          <a:p>
            <a:r>
              <a:rPr lang="en-GB" sz="2000" dirty="0">
                <a:solidFill>
                  <a:schemeClr val="tx1"/>
                </a:solidFill>
              </a:rPr>
              <a:t>For practice with NCQA or AAHC as PCMH but one or more ¨Must Pass” criteria is not met, then fall in Tier 2.</a:t>
            </a:r>
          </a:p>
        </p:txBody>
      </p:sp>
      <p:sp>
        <p:nvSpPr>
          <p:cNvPr id="6" name="Slide Number Placeholder 5">
            <a:extLst>
              <a:ext uri="{FF2B5EF4-FFF2-40B4-BE49-F238E27FC236}">
                <a16:creationId xmlns:a16="http://schemas.microsoft.com/office/drawing/2014/main" id="{53205631-79C7-2ED8-D7A0-E7262D7639D0}"/>
              </a:ext>
            </a:extLst>
          </p:cNvPr>
          <p:cNvSpPr>
            <a:spLocks noGrp="1"/>
          </p:cNvSpPr>
          <p:nvPr>
            <p:ph type="sldNum" sz="quarter" idx="4"/>
          </p:nvPr>
        </p:nvSpPr>
        <p:spPr/>
        <p:txBody>
          <a:bodyPr/>
          <a:lstStyle/>
          <a:p>
            <a:fld id="{AE208ADF-3ADD-483D-A721-14E3EEE2C135}" type="slidenum">
              <a:rPr lang="en-US" smtClean="0"/>
              <a:pPr/>
              <a:t>33</a:t>
            </a:fld>
            <a:endParaRPr lang="en-US"/>
          </a:p>
        </p:txBody>
      </p:sp>
      <p:pic>
        <p:nvPicPr>
          <p:cNvPr id="7" name="Picture 6" descr="A blue and green logo with a leaf&#10;&#10;AI-generated content may be incorrect.">
            <a:extLst>
              <a:ext uri="{FF2B5EF4-FFF2-40B4-BE49-F238E27FC236}">
                <a16:creationId xmlns:a16="http://schemas.microsoft.com/office/drawing/2014/main" id="{AF6F814B-3FAB-D16D-70D0-3EB552E683D0}"/>
              </a:ext>
            </a:extLst>
          </p:cNvPr>
          <p:cNvPicPr>
            <a:picLocks noChangeAspect="1"/>
          </p:cNvPicPr>
          <p:nvPr/>
        </p:nvPicPr>
        <p:blipFill>
          <a:blip r:embed="rId3"/>
          <a:stretch>
            <a:fillRect/>
          </a:stretch>
        </p:blipFill>
        <p:spPr>
          <a:xfrm>
            <a:off x="0" y="6254042"/>
            <a:ext cx="1413619" cy="559793"/>
          </a:xfrm>
          <a:prstGeom prst="rect">
            <a:avLst/>
          </a:prstGeom>
        </p:spPr>
      </p:pic>
    </p:spTree>
    <p:extLst>
      <p:ext uri="{BB962C8B-B14F-4D97-AF65-F5344CB8AC3E}">
        <p14:creationId xmlns:p14="http://schemas.microsoft.com/office/powerpoint/2010/main" val="26666327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F02E1F-B42A-D9F4-DB47-B47DAD0122E0}"/>
            </a:ext>
          </a:extLst>
        </p:cNvPr>
        <p:cNvGrpSpPr/>
        <p:nvPr/>
      </p:nvGrpSpPr>
      <p:grpSpPr>
        <a:xfrm>
          <a:off x="0" y="0"/>
          <a:ext cx="0" cy="0"/>
          <a:chOff x="0" y="0"/>
          <a:chExt cx="0" cy="0"/>
        </a:xfrm>
      </p:grpSpPr>
      <p:sp>
        <p:nvSpPr>
          <p:cNvPr id="12" name="Title 1">
            <a:extLst>
              <a:ext uri="{FF2B5EF4-FFF2-40B4-BE49-F238E27FC236}">
                <a16:creationId xmlns:a16="http://schemas.microsoft.com/office/drawing/2014/main" id="{CB4E7802-945D-CB1E-D133-F49CF646DD2B}"/>
              </a:ext>
            </a:extLst>
          </p:cNvPr>
          <p:cNvSpPr>
            <a:spLocks noGrp="1"/>
          </p:cNvSpPr>
          <p:nvPr>
            <p:ph type="title"/>
          </p:nvPr>
        </p:nvSpPr>
        <p:spPr>
          <a:xfrm>
            <a:off x="839788" y="665629"/>
            <a:ext cx="10515600" cy="818995"/>
          </a:xfrm>
        </p:spPr>
        <p:txBody>
          <a:bodyPr anchor="ctr">
            <a:normAutofit/>
          </a:bodyPr>
          <a:lstStyle/>
          <a:p>
            <a:r>
              <a:rPr lang="en-US" b="1" kern="100" dirty="0">
                <a:solidFill>
                  <a:schemeClr val="tx2"/>
                </a:solidFill>
              </a:rPr>
              <a:t>Practice Assessment Audit</a:t>
            </a:r>
            <a:endParaRPr lang="en-US" dirty="0">
              <a:solidFill>
                <a:schemeClr val="tx2"/>
              </a:solidFill>
            </a:endParaRPr>
          </a:p>
        </p:txBody>
      </p:sp>
      <p:pic>
        <p:nvPicPr>
          <p:cNvPr id="2" name="Picture Placeholder 8">
            <a:extLst>
              <a:ext uri="{FF2B5EF4-FFF2-40B4-BE49-F238E27FC236}">
                <a16:creationId xmlns:a16="http://schemas.microsoft.com/office/drawing/2014/main" id="{50EF2295-738B-8E0B-FBA7-FC887FB65E7F}"/>
              </a:ext>
            </a:extLst>
          </p:cNvPr>
          <p:cNvPicPr>
            <a:picLocks noChangeAspect="1"/>
          </p:cNvPicPr>
          <p:nvPr/>
        </p:nvPicPr>
        <p:blipFill>
          <a:blip r:embed="rId2"/>
          <a:srcRect l="6465" r="14477" b="1"/>
          <a:stretch/>
        </p:blipFill>
        <p:spPr>
          <a:xfrm>
            <a:off x="839788" y="2390588"/>
            <a:ext cx="3889161" cy="2828594"/>
          </a:xfrm>
          <a:prstGeom prst="rect">
            <a:avLst/>
          </a:prstGeom>
          <a:noFill/>
        </p:spPr>
      </p:pic>
      <p:sp>
        <p:nvSpPr>
          <p:cNvPr id="18" name="Content Placeholder 5">
            <a:extLst>
              <a:ext uri="{FF2B5EF4-FFF2-40B4-BE49-F238E27FC236}">
                <a16:creationId xmlns:a16="http://schemas.microsoft.com/office/drawing/2014/main" id="{860F10F4-4BDE-8012-EBEC-CC90A9F7AA93}"/>
              </a:ext>
            </a:extLst>
          </p:cNvPr>
          <p:cNvSpPr>
            <a:spLocks noGrp="1"/>
          </p:cNvSpPr>
          <p:nvPr>
            <p:ph sz="quarter" idx="4"/>
          </p:nvPr>
        </p:nvSpPr>
        <p:spPr>
          <a:xfrm>
            <a:off x="4906370" y="1753737"/>
            <a:ext cx="6445842" cy="4388119"/>
          </a:xfrm>
        </p:spPr>
        <p:txBody>
          <a:bodyPr>
            <a:normAutofit/>
          </a:bodyPr>
          <a:lstStyle/>
          <a:p>
            <a:pPr marL="0" indent="0">
              <a:lnSpc>
                <a:spcPct val="110000"/>
              </a:lnSpc>
              <a:spcAft>
                <a:spcPts val="800"/>
              </a:spcAft>
              <a:buNone/>
            </a:pPr>
            <a:r>
              <a:rPr lang="en-GB" sz="2200" dirty="0">
                <a:solidFill>
                  <a:schemeClr val="tx1"/>
                </a:solidFill>
              </a:rPr>
              <a:t>PCMPs attest the information on the Practice Assessment is accurate.</a:t>
            </a:r>
          </a:p>
          <a:p>
            <a:pPr marL="0" indent="0">
              <a:lnSpc>
                <a:spcPct val="110000"/>
              </a:lnSpc>
              <a:spcAft>
                <a:spcPts val="800"/>
              </a:spcAft>
              <a:buNone/>
            </a:pPr>
            <a:r>
              <a:rPr lang="en-GB" sz="2200" dirty="0">
                <a:solidFill>
                  <a:schemeClr val="tx1"/>
                </a:solidFill>
              </a:rPr>
              <a:t>Evidence is not required at the time of attestation.</a:t>
            </a:r>
          </a:p>
          <a:p>
            <a:pPr marL="0" indent="0">
              <a:lnSpc>
                <a:spcPct val="110000"/>
              </a:lnSpc>
              <a:spcAft>
                <a:spcPts val="800"/>
              </a:spcAft>
              <a:buNone/>
            </a:pPr>
            <a:r>
              <a:rPr lang="en-GB" sz="2200" dirty="0">
                <a:solidFill>
                  <a:schemeClr val="tx1"/>
                </a:solidFill>
              </a:rPr>
              <a:t>Practice sites will be audited </a:t>
            </a:r>
            <a:r>
              <a:rPr lang="en-US" sz="2200" dirty="0">
                <a:solidFill>
                  <a:schemeClr val="tx1"/>
                </a:solidFill>
              </a:rPr>
              <a:t>to evidence the elements noted are accurate.</a:t>
            </a:r>
          </a:p>
          <a:p>
            <a:pPr marL="0" indent="0">
              <a:lnSpc>
                <a:spcPct val="110000"/>
              </a:lnSpc>
              <a:spcAft>
                <a:spcPts val="800"/>
              </a:spcAft>
              <a:buNone/>
            </a:pPr>
            <a:r>
              <a:rPr lang="en-GB" sz="2200" dirty="0">
                <a:solidFill>
                  <a:schemeClr val="tx1"/>
                </a:solidFill>
              </a:rPr>
              <a:t>NHP is working on audit process and will be communicated </a:t>
            </a:r>
            <a:r>
              <a:rPr lang="en-GB" sz="2200">
                <a:solidFill>
                  <a:schemeClr val="tx1"/>
                </a:solidFill>
              </a:rPr>
              <a:t>when completed.</a:t>
            </a:r>
            <a:endParaRPr lang="en-US" sz="2200" dirty="0">
              <a:solidFill>
                <a:schemeClr val="tx1"/>
              </a:solidFill>
            </a:endParaRPr>
          </a:p>
          <a:p>
            <a:pPr marL="0" indent="0">
              <a:lnSpc>
                <a:spcPct val="110000"/>
              </a:lnSpc>
              <a:spcAft>
                <a:spcPts val="800"/>
              </a:spcAft>
              <a:buNone/>
            </a:pPr>
            <a:r>
              <a:rPr lang="en-GB" sz="2200" dirty="0">
                <a:solidFill>
                  <a:schemeClr val="tx1"/>
                </a:solidFill>
              </a:rPr>
              <a:t>PCMPs with NCQA or AAHC as PCMH will need to show document, if applicable.</a:t>
            </a:r>
          </a:p>
        </p:txBody>
      </p:sp>
      <p:sp>
        <p:nvSpPr>
          <p:cNvPr id="6" name="Slide Number Placeholder 5">
            <a:extLst>
              <a:ext uri="{FF2B5EF4-FFF2-40B4-BE49-F238E27FC236}">
                <a16:creationId xmlns:a16="http://schemas.microsoft.com/office/drawing/2014/main" id="{552D060B-5206-AEE6-F357-8EFFC90134CB}"/>
              </a:ext>
            </a:extLst>
          </p:cNvPr>
          <p:cNvSpPr>
            <a:spLocks noGrp="1"/>
          </p:cNvSpPr>
          <p:nvPr>
            <p:ph type="sldNum" sz="quarter" idx="12"/>
          </p:nvPr>
        </p:nvSpPr>
        <p:spPr>
          <a:xfrm>
            <a:off x="10518474" y="6356350"/>
            <a:ext cx="1414733" cy="365125"/>
          </a:xfrm>
        </p:spPr>
        <p:txBody>
          <a:bodyPr anchor="ctr">
            <a:normAutofit/>
          </a:bodyPr>
          <a:lstStyle/>
          <a:p>
            <a:pPr>
              <a:spcAft>
                <a:spcPts val="600"/>
              </a:spcAft>
            </a:pPr>
            <a:fld id="{AE208ADF-3ADD-483D-A721-14E3EEE2C135}" type="slidenum">
              <a:rPr lang="en-US" smtClean="0"/>
              <a:pPr>
                <a:spcAft>
                  <a:spcPts val="600"/>
                </a:spcAft>
              </a:pPr>
              <a:t>34</a:t>
            </a:fld>
            <a:endParaRPr lang="en-US"/>
          </a:p>
        </p:txBody>
      </p:sp>
      <p:pic>
        <p:nvPicPr>
          <p:cNvPr id="3" name="Picture 2" descr="A blue and green logo with a leaf&#10;&#10;AI-generated content may be incorrect.">
            <a:extLst>
              <a:ext uri="{FF2B5EF4-FFF2-40B4-BE49-F238E27FC236}">
                <a16:creationId xmlns:a16="http://schemas.microsoft.com/office/drawing/2014/main" id="{FDC9DBBD-FEDE-8BA9-D609-A2D33EFE44A1}"/>
              </a:ext>
            </a:extLst>
          </p:cNvPr>
          <p:cNvPicPr>
            <a:picLocks noChangeAspect="1"/>
          </p:cNvPicPr>
          <p:nvPr/>
        </p:nvPicPr>
        <p:blipFill>
          <a:blip r:embed="rId3"/>
          <a:stretch>
            <a:fillRect/>
          </a:stretch>
        </p:blipFill>
        <p:spPr>
          <a:xfrm>
            <a:off x="101600" y="6356350"/>
            <a:ext cx="1155265" cy="457485"/>
          </a:xfrm>
          <a:prstGeom prst="rect">
            <a:avLst/>
          </a:prstGeom>
        </p:spPr>
      </p:pic>
    </p:spTree>
    <p:extLst>
      <p:ext uri="{BB962C8B-B14F-4D97-AF65-F5344CB8AC3E}">
        <p14:creationId xmlns:p14="http://schemas.microsoft.com/office/powerpoint/2010/main" val="30123025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396DDA-2215-4CBC-43AD-CD6F9B66D97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1B21A90-BA5E-AA42-954A-9FAA7751BB9F}"/>
              </a:ext>
            </a:extLst>
          </p:cNvPr>
          <p:cNvSpPr>
            <a:spLocks noGrp="1"/>
          </p:cNvSpPr>
          <p:nvPr>
            <p:ph type="title"/>
          </p:nvPr>
        </p:nvSpPr>
        <p:spPr>
          <a:xfrm>
            <a:off x="838199" y="662427"/>
            <a:ext cx="10346474" cy="819738"/>
          </a:xfrm>
        </p:spPr>
        <p:txBody>
          <a:bodyPr>
            <a:normAutofit/>
          </a:bodyPr>
          <a:lstStyle/>
          <a:p>
            <a:r>
              <a:rPr lang="en-GB" sz="4000" b="1" kern="100" dirty="0">
                <a:solidFill>
                  <a:schemeClr val="tx1">
                    <a:alpha val="75000"/>
                  </a:schemeClr>
                </a:solidFill>
                <a:effectLst/>
                <a:ea typeface="Aptos" panose="020B0004020202020204" pitchFamily="34" charset="0"/>
                <a:cs typeface="Times New Roman" panose="02020603050405020304" pitchFamily="18" charset="0"/>
              </a:rPr>
              <a:t>Step 3: Supporting Documents</a:t>
            </a:r>
            <a:endParaRPr lang="en-US" b="1" dirty="0">
              <a:solidFill>
                <a:schemeClr val="tx1">
                  <a:alpha val="75000"/>
                </a:schemeClr>
              </a:solidFill>
            </a:endParaRPr>
          </a:p>
        </p:txBody>
      </p:sp>
      <p:grpSp>
        <p:nvGrpSpPr>
          <p:cNvPr id="8" name="Group 7">
            <a:extLst>
              <a:ext uri="{FF2B5EF4-FFF2-40B4-BE49-F238E27FC236}">
                <a16:creationId xmlns:a16="http://schemas.microsoft.com/office/drawing/2014/main" id="{D99D6BA7-3173-C0EF-6762-7B97C51FC1FB}"/>
              </a:ext>
            </a:extLst>
          </p:cNvPr>
          <p:cNvGrpSpPr/>
          <p:nvPr/>
        </p:nvGrpSpPr>
        <p:grpSpPr>
          <a:xfrm>
            <a:off x="691376" y="1650380"/>
            <a:ext cx="11028557" cy="3992136"/>
            <a:chOff x="-256217" y="2381508"/>
            <a:chExt cx="2794807" cy="1008003"/>
          </a:xfrm>
        </p:grpSpPr>
        <p:sp>
          <p:nvSpPr>
            <p:cNvPr id="9" name="Rectangle 8">
              <a:extLst>
                <a:ext uri="{FF2B5EF4-FFF2-40B4-BE49-F238E27FC236}">
                  <a16:creationId xmlns:a16="http://schemas.microsoft.com/office/drawing/2014/main" id="{03D23F3C-BDF5-2156-E31B-90FFE045F16E}"/>
                </a:ext>
              </a:extLst>
            </p:cNvPr>
            <p:cNvSpPr/>
            <p:nvPr/>
          </p:nvSpPr>
          <p:spPr>
            <a:xfrm>
              <a:off x="5133" y="2483148"/>
              <a:ext cx="2443028" cy="90636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0" name="TextBox 9">
              <a:extLst>
                <a:ext uri="{FF2B5EF4-FFF2-40B4-BE49-F238E27FC236}">
                  <a16:creationId xmlns:a16="http://schemas.microsoft.com/office/drawing/2014/main" id="{1CA5F4EB-4DA1-2FF9-227A-8DFE2D383ED9}"/>
                </a:ext>
              </a:extLst>
            </p:cNvPr>
            <p:cNvSpPr txBox="1"/>
            <p:nvPr/>
          </p:nvSpPr>
          <p:spPr>
            <a:xfrm>
              <a:off x="-256217" y="2381508"/>
              <a:ext cx="2794807" cy="97415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2240" tIns="142240" rIns="142240" bIns="0" numCol="1" spcCol="1270" anchor="t" anchorCtr="0">
              <a:noAutofit/>
            </a:bodyPr>
            <a:lstStyle/>
            <a:p>
              <a:pPr algn="l" rtl="0" fontAlgn="base"/>
              <a:r>
                <a:rPr lang="en-GB" sz="2800" b="0" i="0" dirty="0">
                  <a:solidFill>
                    <a:schemeClr val="tx1"/>
                  </a:solidFill>
                  <a:effectLst/>
                </a:rPr>
                <a:t>PCMP Practice Site(s) and Practitioner Demographic information form.</a:t>
              </a:r>
            </a:p>
            <a:p>
              <a:pPr marL="800100" lvl="1" indent="-342900" algn="l" rtl="0" fontAlgn="base">
                <a:buFont typeface="Arial" panose="020B0604020202020204" pitchFamily="34" charset="0"/>
                <a:buChar char="•"/>
              </a:pPr>
              <a:r>
                <a:rPr lang="en-GB" sz="2800" b="0" i="0" dirty="0">
                  <a:solidFill>
                    <a:schemeClr val="tx1"/>
                  </a:solidFill>
                  <a:effectLst/>
                </a:rPr>
                <a:t>Please review and complete the 3 tabs.</a:t>
              </a:r>
            </a:p>
            <a:p>
              <a:pPr marL="1257300" lvl="2" fontAlgn="base">
                <a:buFont typeface="Wingdings" panose="05000000000000000000" pitchFamily="2" charset="2"/>
                <a:buChar char="ü"/>
              </a:pPr>
              <a:r>
                <a:rPr lang="en-GB" sz="2400" b="0" i="0" dirty="0">
                  <a:solidFill>
                    <a:schemeClr val="tx1"/>
                  </a:solidFill>
                  <a:effectLst/>
                </a:rPr>
                <a:t>GENERAL - Make sure to complete the tab and include the best contacts.</a:t>
              </a:r>
            </a:p>
            <a:p>
              <a:pPr marL="1257300" lvl="2" fontAlgn="base">
                <a:buFont typeface="Wingdings" panose="05000000000000000000" pitchFamily="2" charset="2"/>
                <a:buChar char="ü"/>
              </a:pPr>
              <a:r>
                <a:rPr lang="en-GB" sz="2400" b="0" i="0" dirty="0">
                  <a:solidFill>
                    <a:schemeClr val="tx1"/>
                  </a:solidFill>
                  <a:effectLst/>
                </a:rPr>
                <a:t>PRACTICE SITES</a:t>
              </a:r>
              <a:r>
                <a:rPr lang="en-GB" sz="2400" dirty="0">
                  <a:solidFill>
                    <a:schemeClr val="tx1"/>
                  </a:solidFill>
                </a:rPr>
                <a:t> -</a:t>
              </a:r>
              <a:r>
                <a:rPr lang="en-GB" sz="2400" b="0" i="0" dirty="0">
                  <a:solidFill>
                    <a:schemeClr val="tx1"/>
                  </a:solidFill>
                  <a:effectLst/>
                </a:rPr>
                <a:t> all Medicaid Enrolled within the Region 2 counties. </a:t>
              </a:r>
            </a:p>
            <a:p>
              <a:pPr marL="1257300" lvl="2" fontAlgn="base">
                <a:buFont typeface="Wingdings" panose="05000000000000000000" pitchFamily="2" charset="2"/>
                <a:buChar char="ü"/>
              </a:pPr>
              <a:r>
                <a:rPr lang="en-GB" sz="2400" b="0" i="0" dirty="0">
                  <a:solidFill>
                    <a:schemeClr val="tx1"/>
                  </a:solidFill>
                  <a:effectLst/>
                </a:rPr>
                <a:t>PRACTITIONERS - medical care providers</a:t>
              </a:r>
              <a:r>
                <a:rPr lang="en-GB" sz="2400" dirty="0">
                  <a:solidFill>
                    <a:schemeClr val="tx1"/>
                  </a:solidFill>
                </a:rPr>
                <a:t> within the Practice Sites.</a:t>
              </a:r>
            </a:p>
            <a:p>
              <a:pPr marL="914400" lvl="2" indent="0" fontAlgn="base">
                <a:buNone/>
              </a:pPr>
              <a:endParaRPr lang="en-GB" sz="2800" b="0" i="0" dirty="0">
                <a:solidFill>
                  <a:schemeClr val="tx1"/>
                </a:solidFill>
                <a:effectLst/>
              </a:endParaRPr>
            </a:p>
            <a:p>
              <a:pPr fontAlgn="base"/>
              <a:r>
                <a:rPr lang="en-GB" sz="2800" b="0" i="0" dirty="0">
                  <a:solidFill>
                    <a:schemeClr val="tx1"/>
                  </a:solidFill>
                  <a:effectLst/>
                </a:rPr>
                <a:t>W-9 Form </a:t>
              </a:r>
            </a:p>
            <a:p>
              <a:pPr algn="l" rtl="0" fontAlgn="base"/>
              <a:endParaRPr lang="en-GB" sz="2800" b="0" i="0" dirty="0">
                <a:solidFill>
                  <a:schemeClr val="tx1"/>
                </a:solidFill>
                <a:effectLst/>
              </a:endParaRPr>
            </a:p>
            <a:p>
              <a:pPr algn="ctr" rtl="0" fontAlgn="base"/>
              <a:r>
                <a:rPr lang="en-GB" sz="2800" b="0" i="0" dirty="0">
                  <a:solidFill>
                    <a:schemeClr val="tx1"/>
                  </a:solidFill>
                  <a:effectLst/>
                </a:rPr>
                <a:t>You can find the templates to the documents in </a:t>
              </a:r>
            </a:p>
            <a:p>
              <a:pPr algn="ctr" rtl="0" fontAlgn="base"/>
              <a:r>
                <a:rPr lang="en-GB" sz="2800" b="0" i="0" dirty="0">
                  <a:solidFill>
                    <a:schemeClr val="tx1"/>
                  </a:solidFill>
                  <a:effectLst/>
                </a:rPr>
                <a:t>our dedicated </a:t>
              </a:r>
              <a:r>
                <a:rPr lang="en-GB" sz="2800" b="0" i="0" dirty="0">
                  <a:solidFill>
                    <a:schemeClr val="tx1"/>
                  </a:solidFill>
                  <a:effectLst/>
                  <a:hlinkClick r:id="rId3" tooltip="https://nhprae2.org/">
                    <a:extLst>
                      <a:ext uri="{A12FA001-AC4F-418D-AE19-62706E023703}">
                        <ahyp:hlinkClr xmlns:ahyp="http://schemas.microsoft.com/office/drawing/2018/hyperlinkcolor" val="tx"/>
                      </a:ext>
                    </a:extLst>
                  </a:hlinkClick>
                </a:rPr>
                <a:t>PCMP Contracting Website</a:t>
              </a:r>
              <a:r>
                <a:rPr lang="en-GB" sz="2800" b="0" i="0" dirty="0">
                  <a:solidFill>
                    <a:schemeClr val="tx1"/>
                  </a:solidFill>
                  <a:effectLst/>
                </a:rPr>
                <a:t>. </a:t>
              </a:r>
            </a:p>
            <a:p>
              <a:pPr marL="342900" lvl="0" indent="-342900" algn="l" defTabSz="889000">
                <a:lnSpc>
                  <a:spcPct val="90000"/>
                </a:lnSpc>
                <a:spcBef>
                  <a:spcPct val="0"/>
                </a:spcBef>
                <a:spcAft>
                  <a:spcPct val="35000"/>
                </a:spcAft>
                <a:buFont typeface="Arial" panose="020B0604020202020204" pitchFamily="34" charset="0"/>
                <a:buChar char="•"/>
              </a:pPr>
              <a:endParaRPr lang="en-US" sz="2800" kern="1200" dirty="0">
                <a:solidFill>
                  <a:schemeClr val="accent4">
                    <a:lumMod val="20000"/>
                    <a:lumOff val="80000"/>
                  </a:schemeClr>
                </a:solidFill>
              </a:endParaRPr>
            </a:p>
            <a:p>
              <a:pPr lvl="0" algn="l" defTabSz="889000">
                <a:lnSpc>
                  <a:spcPct val="90000"/>
                </a:lnSpc>
                <a:spcBef>
                  <a:spcPct val="0"/>
                </a:spcBef>
                <a:spcAft>
                  <a:spcPct val="35000"/>
                </a:spcAft>
              </a:pPr>
              <a:endParaRPr lang="en-US" sz="2800" kern="1200" dirty="0">
                <a:solidFill>
                  <a:schemeClr val="accent4">
                    <a:lumMod val="20000"/>
                    <a:lumOff val="80000"/>
                  </a:schemeClr>
                </a:solidFill>
              </a:endParaRPr>
            </a:p>
          </p:txBody>
        </p:sp>
      </p:grpSp>
      <p:pic>
        <p:nvPicPr>
          <p:cNvPr id="2" name="Picture 1" descr="A blue and green logo with a leaf&#10;&#10;AI-generated content may be incorrect.">
            <a:extLst>
              <a:ext uri="{FF2B5EF4-FFF2-40B4-BE49-F238E27FC236}">
                <a16:creationId xmlns:a16="http://schemas.microsoft.com/office/drawing/2014/main" id="{AC40B6F9-B1BA-3AFB-29C9-BFB8134FAFFB}"/>
              </a:ext>
            </a:extLst>
          </p:cNvPr>
          <p:cNvPicPr>
            <a:picLocks noChangeAspect="1"/>
          </p:cNvPicPr>
          <p:nvPr/>
        </p:nvPicPr>
        <p:blipFill>
          <a:blip r:embed="rId4"/>
          <a:stretch>
            <a:fillRect/>
          </a:stretch>
        </p:blipFill>
        <p:spPr>
          <a:xfrm>
            <a:off x="0" y="6217920"/>
            <a:ext cx="1504836" cy="595915"/>
          </a:xfrm>
          <a:prstGeom prst="rect">
            <a:avLst/>
          </a:prstGeom>
        </p:spPr>
      </p:pic>
    </p:spTree>
    <p:extLst>
      <p:ext uri="{BB962C8B-B14F-4D97-AF65-F5344CB8AC3E}">
        <p14:creationId xmlns:p14="http://schemas.microsoft.com/office/powerpoint/2010/main" val="30022846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E30E58-BE89-5284-7BA0-8775358AFA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3C1938-6962-36FF-E894-F62ADAC90A99}"/>
              </a:ext>
            </a:extLst>
          </p:cNvPr>
          <p:cNvSpPr>
            <a:spLocks noGrp="1"/>
          </p:cNvSpPr>
          <p:nvPr>
            <p:ph type="title"/>
          </p:nvPr>
        </p:nvSpPr>
        <p:spPr>
          <a:xfrm>
            <a:off x="485775" y="647700"/>
            <a:ext cx="3680395" cy="1403343"/>
          </a:xfrm>
        </p:spPr>
        <p:txBody>
          <a:bodyPr anchor="ctr">
            <a:normAutofit/>
          </a:bodyPr>
          <a:lstStyle/>
          <a:p>
            <a:pPr>
              <a:lnSpc>
                <a:spcPct val="90000"/>
              </a:lnSpc>
            </a:pPr>
            <a:r>
              <a:rPr lang="en-GB" sz="3100" b="1" kern="100" dirty="0">
                <a:solidFill>
                  <a:schemeClr val="tx1"/>
                </a:solidFill>
                <a:effectLst/>
              </a:rPr>
              <a:t>Supporting Documents </a:t>
            </a:r>
            <a:br>
              <a:rPr lang="en-GB" sz="3100" b="1" kern="100" dirty="0">
                <a:solidFill>
                  <a:schemeClr val="tx1"/>
                </a:solidFill>
                <a:effectLst/>
              </a:rPr>
            </a:br>
            <a:r>
              <a:rPr lang="en-GB" sz="3100" b="1" kern="100" dirty="0">
                <a:solidFill>
                  <a:schemeClr val="tx1"/>
                </a:solidFill>
                <a:effectLst/>
              </a:rPr>
              <a:t>Tiers 2 &amp; 3</a:t>
            </a:r>
            <a:endParaRPr lang="en-GB" sz="3100" dirty="0">
              <a:solidFill>
                <a:schemeClr val="tx1"/>
              </a:solidFill>
            </a:endParaRPr>
          </a:p>
        </p:txBody>
      </p:sp>
      <p:sp>
        <p:nvSpPr>
          <p:cNvPr id="3" name="Content Placeholder 2">
            <a:extLst>
              <a:ext uri="{FF2B5EF4-FFF2-40B4-BE49-F238E27FC236}">
                <a16:creationId xmlns:a16="http://schemas.microsoft.com/office/drawing/2014/main" id="{5113389F-E188-8729-3D65-DEDAD803B24F}"/>
              </a:ext>
            </a:extLst>
          </p:cNvPr>
          <p:cNvSpPr>
            <a:spLocks noGrp="1"/>
          </p:cNvSpPr>
          <p:nvPr>
            <p:ph idx="1"/>
          </p:nvPr>
        </p:nvSpPr>
        <p:spPr>
          <a:xfrm>
            <a:off x="144966" y="2388358"/>
            <a:ext cx="4304371" cy="4053385"/>
          </a:xfrm>
        </p:spPr>
        <p:txBody>
          <a:bodyPr>
            <a:normAutofit/>
          </a:bodyPr>
          <a:lstStyle/>
          <a:p>
            <a:pPr marL="0" indent="0" algn="l" rtl="0" fontAlgn="base">
              <a:lnSpc>
                <a:spcPct val="110000"/>
              </a:lnSpc>
              <a:buNone/>
            </a:pPr>
            <a:r>
              <a:rPr lang="en-GB" dirty="0">
                <a:solidFill>
                  <a:schemeClr val="tx1"/>
                </a:solidFill>
              </a:rPr>
              <a:t>S</a:t>
            </a:r>
            <a:r>
              <a:rPr lang="en-GB" b="0" i="0" dirty="0">
                <a:solidFill>
                  <a:schemeClr val="tx1"/>
                </a:solidFill>
                <a:effectLst/>
              </a:rPr>
              <a:t>ubmit additional documents:</a:t>
            </a:r>
          </a:p>
          <a:p>
            <a:pPr marL="342900" indent="-342900" algn="l" rtl="0" fontAlgn="base">
              <a:lnSpc>
                <a:spcPct val="110000"/>
              </a:lnSpc>
              <a:buFont typeface="Arial" panose="020B0604020202020204" pitchFamily="34" charset="0"/>
              <a:buChar char="•"/>
            </a:pPr>
            <a:r>
              <a:rPr lang="en-GB" b="0" i="0" dirty="0">
                <a:solidFill>
                  <a:schemeClr val="tx1"/>
                </a:solidFill>
                <a:effectLst/>
              </a:rPr>
              <a:t>BAA Form</a:t>
            </a:r>
          </a:p>
          <a:p>
            <a:pPr marL="342900" indent="-342900" algn="l" rtl="0" fontAlgn="base">
              <a:lnSpc>
                <a:spcPct val="110000"/>
              </a:lnSpc>
              <a:buFont typeface="Arial" panose="020B0604020202020204" pitchFamily="34" charset="0"/>
              <a:buChar char="•"/>
            </a:pPr>
            <a:r>
              <a:rPr lang="en-GB" b="0" i="0" dirty="0">
                <a:solidFill>
                  <a:schemeClr val="tx1"/>
                </a:solidFill>
                <a:effectLst/>
              </a:rPr>
              <a:t>IT Security Assessment</a:t>
            </a:r>
          </a:p>
          <a:p>
            <a:pPr marL="0" indent="0" algn="l" rtl="0" fontAlgn="base">
              <a:lnSpc>
                <a:spcPct val="110000"/>
              </a:lnSpc>
              <a:buNone/>
            </a:pPr>
            <a:endParaRPr lang="en-GB" sz="1600" dirty="0">
              <a:solidFill>
                <a:schemeClr val="tx1"/>
              </a:solidFill>
            </a:endParaRPr>
          </a:p>
          <a:p>
            <a:pPr marL="0" indent="0" algn="l" rtl="0" fontAlgn="base">
              <a:lnSpc>
                <a:spcPct val="110000"/>
              </a:lnSpc>
              <a:buNone/>
            </a:pPr>
            <a:r>
              <a:rPr lang="en-GB" sz="2000" dirty="0">
                <a:solidFill>
                  <a:schemeClr val="tx1"/>
                </a:solidFill>
              </a:rPr>
              <a:t>Once finalized, </a:t>
            </a:r>
            <a:r>
              <a:rPr lang="en-GB" sz="2000" b="0" i="0" dirty="0">
                <a:solidFill>
                  <a:schemeClr val="tx1"/>
                </a:solidFill>
                <a:effectLst/>
              </a:rPr>
              <a:t>the templates will be </a:t>
            </a:r>
            <a:r>
              <a:rPr lang="en-GB" sz="2000" dirty="0">
                <a:solidFill>
                  <a:schemeClr val="tx1"/>
                </a:solidFill>
              </a:rPr>
              <a:t>available </a:t>
            </a:r>
            <a:r>
              <a:rPr lang="en-GB" sz="2000" b="0" i="0" dirty="0">
                <a:solidFill>
                  <a:schemeClr val="tx1"/>
                </a:solidFill>
                <a:effectLst/>
              </a:rPr>
              <a:t>in our dedicated </a:t>
            </a:r>
            <a:r>
              <a:rPr lang="en-GB" sz="2000" b="0" i="0" dirty="0">
                <a:solidFill>
                  <a:schemeClr val="tx1"/>
                </a:solidFill>
                <a:effectLst/>
                <a:hlinkClick r:id="rId2" tooltip="https://nhprae2.org/">
                  <a:extLst>
                    <a:ext uri="{A12FA001-AC4F-418D-AE19-62706E023703}">
                      <ahyp:hlinkClr xmlns:ahyp="http://schemas.microsoft.com/office/drawing/2018/hyperlinkcolor" val="tx"/>
                    </a:ext>
                  </a:extLst>
                </a:hlinkClick>
              </a:rPr>
              <a:t>PCMP Contracting Website</a:t>
            </a:r>
            <a:r>
              <a:rPr lang="en-GB" sz="2000" b="0" i="0" dirty="0">
                <a:solidFill>
                  <a:schemeClr val="tx1"/>
                </a:solidFill>
                <a:effectLst/>
              </a:rPr>
              <a:t>. </a:t>
            </a:r>
          </a:p>
          <a:p>
            <a:pPr marL="0" indent="0" rtl="0" fontAlgn="base">
              <a:lnSpc>
                <a:spcPct val="110000"/>
              </a:lnSpc>
              <a:buNone/>
            </a:pPr>
            <a:endParaRPr lang="en-GB" sz="1900" b="0" i="0" u="sng" dirty="0">
              <a:solidFill>
                <a:schemeClr val="tx1"/>
              </a:solidFill>
              <a:effectLst/>
            </a:endParaRPr>
          </a:p>
        </p:txBody>
      </p:sp>
      <p:pic>
        <p:nvPicPr>
          <p:cNvPr id="7" name="Picture Placeholder 12">
            <a:extLst>
              <a:ext uri="{FF2B5EF4-FFF2-40B4-BE49-F238E27FC236}">
                <a16:creationId xmlns:a16="http://schemas.microsoft.com/office/drawing/2014/main" id="{3AB18345-6425-1F51-96EC-34D26C989E8B}"/>
              </a:ext>
            </a:extLst>
          </p:cNvPr>
          <p:cNvPicPr>
            <a:picLocks noChangeAspect="1"/>
          </p:cNvPicPr>
          <p:nvPr/>
        </p:nvPicPr>
        <p:blipFill>
          <a:blip r:embed="rId3"/>
          <a:srcRect l="15147" r="22378"/>
          <a:stretch/>
        </p:blipFill>
        <p:spPr>
          <a:xfrm>
            <a:off x="4575048" y="10"/>
            <a:ext cx="7616952" cy="6857990"/>
          </a:xfrm>
          <a:prstGeom prst="rect">
            <a:avLst/>
          </a:prstGeom>
          <a:noFill/>
        </p:spPr>
      </p:pic>
      <p:sp>
        <p:nvSpPr>
          <p:cNvPr id="6" name="Slide Number Placeholder 5">
            <a:extLst>
              <a:ext uri="{FF2B5EF4-FFF2-40B4-BE49-F238E27FC236}">
                <a16:creationId xmlns:a16="http://schemas.microsoft.com/office/drawing/2014/main" id="{0DC5B328-9C49-76E5-EC4C-4EFC904D614D}"/>
              </a:ext>
            </a:extLst>
          </p:cNvPr>
          <p:cNvSpPr>
            <a:spLocks noGrp="1"/>
          </p:cNvSpPr>
          <p:nvPr>
            <p:ph type="sldNum" sz="quarter" idx="12"/>
          </p:nvPr>
        </p:nvSpPr>
        <p:spPr>
          <a:xfrm>
            <a:off x="10518474" y="6356350"/>
            <a:ext cx="1414733" cy="365125"/>
          </a:xfrm>
        </p:spPr>
        <p:txBody>
          <a:bodyPr anchor="ctr">
            <a:normAutofit/>
          </a:bodyPr>
          <a:lstStyle/>
          <a:p>
            <a:pPr>
              <a:spcAft>
                <a:spcPts val="600"/>
              </a:spcAft>
            </a:pPr>
            <a:fld id="{AE208ADF-3ADD-483D-A721-14E3EEE2C135}" type="slidenum">
              <a:rPr lang="en-US" smtClean="0"/>
              <a:pPr>
                <a:spcAft>
                  <a:spcPts val="600"/>
                </a:spcAft>
              </a:pPr>
              <a:t>36</a:t>
            </a:fld>
            <a:endParaRPr lang="en-US"/>
          </a:p>
        </p:txBody>
      </p:sp>
      <p:pic>
        <p:nvPicPr>
          <p:cNvPr id="9" name="Picture 8" descr="A blue and green logo with a leaf&#10;&#10;AI-generated content may be incorrect.">
            <a:extLst>
              <a:ext uri="{FF2B5EF4-FFF2-40B4-BE49-F238E27FC236}">
                <a16:creationId xmlns:a16="http://schemas.microsoft.com/office/drawing/2014/main" id="{2C83CC76-B7C1-B57A-3FE9-A4B22FCEAFBC}"/>
              </a:ext>
            </a:extLst>
          </p:cNvPr>
          <p:cNvPicPr>
            <a:picLocks noChangeAspect="1"/>
          </p:cNvPicPr>
          <p:nvPr/>
        </p:nvPicPr>
        <p:blipFill>
          <a:blip r:embed="rId4"/>
          <a:stretch>
            <a:fillRect/>
          </a:stretch>
        </p:blipFill>
        <p:spPr>
          <a:xfrm>
            <a:off x="0" y="6217920"/>
            <a:ext cx="1504836" cy="595915"/>
          </a:xfrm>
          <a:prstGeom prst="rect">
            <a:avLst/>
          </a:prstGeom>
        </p:spPr>
      </p:pic>
    </p:spTree>
    <p:extLst>
      <p:ext uri="{BB962C8B-B14F-4D97-AF65-F5344CB8AC3E}">
        <p14:creationId xmlns:p14="http://schemas.microsoft.com/office/powerpoint/2010/main" val="38279742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760C06-9546-FB0C-FAB5-E21AB0506D4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2DCAFB8-6F75-0987-FBEB-32699028A0D9}"/>
              </a:ext>
            </a:extLst>
          </p:cNvPr>
          <p:cNvSpPr>
            <a:spLocks noGrp="1"/>
          </p:cNvSpPr>
          <p:nvPr>
            <p:ph type="title"/>
          </p:nvPr>
        </p:nvSpPr>
        <p:spPr>
          <a:xfrm>
            <a:off x="838199" y="662427"/>
            <a:ext cx="10346474" cy="819738"/>
          </a:xfrm>
        </p:spPr>
        <p:txBody>
          <a:bodyPr>
            <a:normAutofit/>
          </a:bodyPr>
          <a:lstStyle/>
          <a:p>
            <a:r>
              <a:rPr lang="en-GB" sz="4000" b="1" kern="100" dirty="0">
                <a:solidFill>
                  <a:schemeClr val="tx2"/>
                </a:solidFill>
                <a:effectLst/>
                <a:ea typeface="Aptos" panose="020B0004020202020204" pitchFamily="34" charset="0"/>
                <a:cs typeface="Times New Roman" panose="02020603050405020304" pitchFamily="18" charset="0"/>
              </a:rPr>
              <a:t>Step 4: Execute Contract</a:t>
            </a:r>
            <a:endParaRPr lang="en-US" b="1" dirty="0">
              <a:solidFill>
                <a:schemeClr val="tx2"/>
              </a:solidFill>
            </a:endParaRPr>
          </a:p>
        </p:txBody>
      </p:sp>
      <p:pic>
        <p:nvPicPr>
          <p:cNvPr id="5" name="Picture 4" descr="A blue and green logo with a leaf&#10;&#10;AI-generated content may be incorrect.">
            <a:extLst>
              <a:ext uri="{FF2B5EF4-FFF2-40B4-BE49-F238E27FC236}">
                <a16:creationId xmlns:a16="http://schemas.microsoft.com/office/drawing/2014/main" id="{9E6E2A06-0AAA-9208-23ED-FC25D2E5F121}"/>
              </a:ext>
            </a:extLst>
          </p:cNvPr>
          <p:cNvPicPr>
            <a:picLocks noChangeAspect="1"/>
          </p:cNvPicPr>
          <p:nvPr/>
        </p:nvPicPr>
        <p:blipFill>
          <a:blip r:embed="rId3"/>
          <a:stretch>
            <a:fillRect/>
          </a:stretch>
        </p:blipFill>
        <p:spPr>
          <a:xfrm>
            <a:off x="0" y="6217920"/>
            <a:ext cx="1504836" cy="595915"/>
          </a:xfrm>
          <a:prstGeom prst="rect">
            <a:avLst/>
          </a:prstGeom>
        </p:spPr>
      </p:pic>
      <p:grpSp>
        <p:nvGrpSpPr>
          <p:cNvPr id="8" name="Group 7">
            <a:extLst>
              <a:ext uri="{FF2B5EF4-FFF2-40B4-BE49-F238E27FC236}">
                <a16:creationId xmlns:a16="http://schemas.microsoft.com/office/drawing/2014/main" id="{EE997258-28DC-D934-B3FD-70800E18FCAE}"/>
              </a:ext>
            </a:extLst>
          </p:cNvPr>
          <p:cNvGrpSpPr/>
          <p:nvPr/>
        </p:nvGrpSpPr>
        <p:grpSpPr>
          <a:xfrm>
            <a:off x="691376" y="1650380"/>
            <a:ext cx="11028557" cy="3992136"/>
            <a:chOff x="-256217" y="2381508"/>
            <a:chExt cx="2794807" cy="1008003"/>
          </a:xfrm>
        </p:grpSpPr>
        <p:sp>
          <p:nvSpPr>
            <p:cNvPr id="9" name="Rectangle 8">
              <a:extLst>
                <a:ext uri="{FF2B5EF4-FFF2-40B4-BE49-F238E27FC236}">
                  <a16:creationId xmlns:a16="http://schemas.microsoft.com/office/drawing/2014/main" id="{EB89FEE1-5DBA-74AE-81EA-9704EFFB99C0}"/>
                </a:ext>
              </a:extLst>
            </p:cNvPr>
            <p:cNvSpPr/>
            <p:nvPr/>
          </p:nvSpPr>
          <p:spPr>
            <a:xfrm>
              <a:off x="5133" y="2483148"/>
              <a:ext cx="2443028" cy="90636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solidFill>
                  <a:schemeClr val="tx1"/>
                </a:solidFill>
              </a:endParaRPr>
            </a:p>
          </p:txBody>
        </p:sp>
        <p:sp>
          <p:nvSpPr>
            <p:cNvPr id="10" name="TextBox 9">
              <a:extLst>
                <a:ext uri="{FF2B5EF4-FFF2-40B4-BE49-F238E27FC236}">
                  <a16:creationId xmlns:a16="http://schemas.microsoft.com/office/drawing/2014/main" id="{77C1D649-73AF-DD4B-C34D-3DC0AAB5B4D6}"/>
                </a:ext>
              </a:extLst>
            </p:cNvPr>
            <p:cNvSpPr txBox="1"/>
            <p:nvPr/>
          </p:nvSpPr>
          <p:spPr>
            <a:xfrm>
              <a:off x="-256217" y="2381508"/>
              <a:ext cx="2794807" cy="97415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2240" tIns="142240" rIns="142240" bIns="0" numCol="1" spcCol="1270" anchor="t" anchorCtr="0">
              <a:noAutofit/>
            </a:bodyPr>
            <a:lstStyle/>
            <a:p>
              <a:pPr defTabSz="889000">
                <a:lnSpc>
                  <a:spcPct val="90000"/>
                </a:lnSpc>
                <a:spcBef>
                  <a:spcPct val="0"/>
                </a:spcBef>
                <a:spcAft>
                  <a:spcPct val="35000"/>
                </a:spcAft>
              </a:pPr>
              <a:r>
                <a:rPr lang="en-US" sz="2800" dirty="0">
                  <a:solidFill>
                    <a:schemeClr val="tx1"/>
                  </a:solidFill>
                </a:rPr>
                <a:t>PCMP contracts is in final stages. </a:t>
              </a:r>
            </a:p>
            <a:p>
              <a:pPr marL="457200" indent="-457200" defTabSz="889000">
                <a:lnSpc>
                  <a:spcPct val="90000"/>
                </a:lnSpc>
                <a:spcBef>
                  <a:spcPct val="0"/>
                </a:spcBef>
                <a:spcAft>
                  <a:spcPct val="35000"/>
                </a:spcAft>
                <a:buFont typeface="Arial" panose="020B0604020202020204" pitchFamily="34" charset="0"/>
                <a:buChar char="•"/>
              </a:pPr>
              <a:r>
                <a:rPr lang="en-US" sz="2800" dirty="0">
                  <a:solidFill>
                    <a:schemeClr val="tx1"/>
                  </a:solidFill>
                </a:rPr>
                <a:t>Will issue via </a:t>
              </a:r>
              <a:r>
                <a:rPr lang="en-US" sz="2800" dirty="0" err="1">
                  <a:solidFill>
                    <a:schemeClr val="tx1"/>
                  </a:solidFill>
                </a:rPr>
                <a:t>Docusign</a:t>
              </a:r>
              <a:r>
                <a:rPr lang="en-US" sz="2800" dirty="0">
                  <a:solidFill>
                    <a:schemeClr val="tx1"/>
                  </a:solidFill>
                </a:rPr>
                <a:t> to person authorized to sign.</a:t>
              </a:r>
            </a:p>
            <a:p>
              <a:pPr lvl="0" algn="l" defTabSz="889000">
                <a:lnSpc>
                  <a:spcPct val="90000"/>
                </a:lnSpc>
                <a:spcBef>
                  <a:spcPct val="0"/>
                </a:spcBef>
                <a:spcAft>
                  <a:spcPct val="35000"/>
                </a:spcAft>
              </a:pPr>
              <a:endParaRPr lang="en-US" sz="1600" kern="1200" dirty="0">
                <a:solidFill>
                  <a:schemeClr val="tx1"/>
                </a:solidFill>
              </a:endParaRPr>
            </a:p>
            <a:p>
              <a:pPr lvl="0" algn="l" defTabSz="889000">
                <a:lnSpc>
                  <a:spcPct val="90000"/>
                </a:lnSpc>
                <a:spcBef>
                  <a:spcPct val="0"/>
                </a:spcBef>
                <a:spcAft>
                  <a:spcPct val="35000"/>
                </a:spcAft>
              </a:pPr>
              <a:r>
                <a:rPr lang="en-US" sz="2800" kern="1200" dirty="0">
                  <a:solidFill>
                    <a:schemeClr val="tx1"/>
                  </a:solidFill>
                </a:rPr>
                <a:t>PMPM amounts are sti</a:t>
              </a:r>
              <a:r>
                <a:rPr lang="en-US" sz="2800" dirty="0">
                  <a:solidFill>
                    <a:schemeClr val="tx1"/>
                  </a:solidFill>
                </a:rPr>
                <a:t>ll being determined by the state.</a:t>
              </a:r>
            </a:p>
            <a:p>
              <a:pPr lvl="0" algn="l" defTabSz="889000">
                <a:lnSpc>
                  <a:spcPct val="90000"/>
                </a:lnSpc>
                <a:spcBef>
                  <a:spcPct val="0"/>
                </a:spcBef>
                <a:spcAft>
                  <a:spcPct val="35000"/>
                </a:spcAft>
              </a:pPr>
              <a:endParaRPr lang="en-US" sz="1600" kern="1200" dirty="0">
                <a:solidFill>
                  <a:schemeClr val="tx1"/>
                </a:solidFill>
              </a:endParaRPr>
            </a:p>
            <a:p>
              <a:pPr lvl="0" algn="l" defTabSz="889000">
                <a:lnSpc>
                  <a:spcPct val="90000"/>
                </a:lnSpc>
                <a:spcBef>
                  <a:spcPct val="0"/>
                </a:spcBef>
                <a:spcAft>
                  <a:spcPct val="35000"/>
                </a:spcAft>
              </a:pPr>
              <a:r>
                <a:rPr lang="en-US" sz="2800" dirty="0">
                  <a:solidFill>
                    <a:schemeClr val="tx1"/>
                  </a:solidFill>
                </a:rPr>
                <a:t>NHP will release PMPM framework  after final budget.</a:t>
              </a:r>
            </a:p>
            <a:p>
              <a:pPr marL="342900" lvl="0" indent="-342900" algn="l" defTabSz="889000">
                <a:lnSpc>
                  <a:spcPct val="90000"/>
                </a:lnSpc>
                <a:spcBef>
                  <a:spcPct val="0"/>
                </a:spcBef>
                <a:spcAft>
                  <a:spcPct val="35000"/>
                </a:spcAft>
                <a:buFont typeface="Arial" panose="020B0604020202020204" pitchFamily="34" charset="0"/>
                <a:buChar char="•"/>
              </a:pPr>
              <a:endParaRPr lang="en-US" sz="1600" dirty="0">
                <a:solidFill>
                  <a:schemeClr val="tx1"/>
                </a:solidFill>
              </a:endParaRPr>
            </a:p>
            <a:p>
              <a:pPr lvl="0" algn="l" defTabSz="889000">
                <a:lnSpc>
                  <a:spcPct val="90000"/>
                </a:lnSpc>
                <a:spcBef>
                  <a:spcPct val="0"/>
                </a:spcBef>
                <a:spcAft>
                  <a:spcPct val="35000"/>
                </a:spcAft>
              </a:pPr>
              <a:r>
                <a:rPr lang="en-US" sz="2800" dirty="0">
                  <a:solidFill>
                    <a:schemeClr val="tx1"/>
                  </a:solidFill>
                </a:rPr>
                <a:t>PMPM rate will be made based on the Practice Site tier level from Practice Assessments.</a:t>
              </a:r>
            </a:p>
            <a:p>
              <a:pPr marL="342900" lvl="0" indent="-342900" algn="l" defTabSz="889000">
                <a:lnSpc>
                  <a:spcPct val="90000"/>
                </a:lnSpc>
                <a:spcBef>
                  <a:spcPct val="0"/>
                </a:spcBef>
                <a:spcAft>
                  <a:spcPct val="35000"/>
                </a:spcAft>
                <a:buFont typeface="Arial" panose="020B0604020202020204" pitchFamily="34" charset="0"/>
                <a:buChar char="•"/>
              </a:pPr>
              <a:endParaRPr lang="en-US" sz="1600" kern="1200" dirty="0">
                <a:solidFill>
                  <a:schemeClr val="tx1"/>
                </a:solidFill>
              </a:endParaRPr>
            </a:p>
            <a:p>
              <a:pPr lvl="0" algn="l" defTabSz="889000">
                <a:lnSpc>
                  <a:spcPct val="90000"/>
                </a:lnSpc>
                <a:spcBef>
                  <a:spcPct val="0"/>
                </a:spcBef>
                <a:spcAft>
                  <a:spcPct val="35000"/>
                </a:spcAft>
              </a:pPr>
              <a:endParaRPr lang="en-US" sz="2800" kern="1200" dirty="0">
                <a:solidFill>
                  <a:schemeClr val="tx1"/>
                </a:solidFill>
              </a:endParaRPr>
            </a:p>
          </p:txBody>
        </p:sp>
      </p:grpSp>
    </p:spTree>
    <p:extLst>
      <p:ext uri="{BB962C8B-B14F-4D97-AF65-F5344CB8AC3E}">
        <p14:creationId xmlns:p14="http://schemas.microsoft.com/office/powerpoint/2010/main" val="38914014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B99F5A-B965-41E8-5CAE-D8C3B9AADF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7825C0-7973-27B9-9BC7-D959C3292B64}"/>
              </a:ext>
            </a:extLst>
          </p:cNvPr>
          <p:cNvSpPr>
            <a:spLocks noGrp="1"/>
          </p:cNvSpPr>
          <p:nvPr>
            <p:ph type="ctrTitle"/>
          </p:nvPr>
        </p:nvSpPr>
        <p:spPr/>
        <p:txBody>
          <a:bodyPr>
            <a:normAutofit/>
          </a:bodyPr>
          <a:lstStyle/>
          <a:p>
            <a:r>
              <a:rPr lang="en-US" b="1" dirty="0">
                <a:solidFill>
                  <a:schemeClr val="tx1">
                    <a:alpha val="75000"/>
                  </a:schemeClr>
                </a:solidFill>
              </a:rPr>
              <a:t>Member At</a:t>
            </a:r>
            <a:r>
              <a:rPr lang="en-US" b="1" dirty="0">
                <a:solidFill>
                  <a:schemeClr val="tx1">
                    <a:lumMod val="95000"/>
                    <a:alpha val="75000"/>
                  </a:schemeClr>
                </a:solidFill>
              </a:rPr>
              <a:t>t</a:t>
            </a:r>
            <a:r>
              <a:rPr lang="en-US" b="1" dirty="0">
                <a:solidFill>
                  <a:schemeClr val="tx1">
                    <a:alpha val="75000"/>
                  </a:schemeClr>
                </a:solidFill>
              </a:rPr>
              <a:t>ribution</a:t>
            </a:r>
          </a:p>
        </p:txBody>
      </p:sp>
      <p:pic>
        <p:nvPicPr>
          <p:cNvPr id="6" name="Picture Placeholder 5">
            <a:extLst>
              <a:ext uri="{FF2B5EF4-FFF2-40B4-BE49-F238E27FC236}">
                <a16:creationId xmlns:a16="http://schemas.microsoft.com/office/drawing/2014/main" id="{6DFED7AC-3DA0-3D53-93B0-0A346A43F250}"/>
              </a:ext>
            </a:extLst>
          </p:cNvPr>
          <p:cNvPicPr>
            <a:picLocks noGrp="1" noChangeAspect="1"/>
          </p:cNvPicPr>
          <p:nvPr>
            <p:ph type="pic" sz="quarter" idx="13"/>
          </p:nvPr>
        </p:nvPicPr>
        <p:blipFill>
          <a:blip r:embed="rId3"/>
          <a:srcRect l="-82" t="30569" b="13119"/>
          <a:stretch/>
        </p:blipFill>
        <p:spPr>
          <a:xfrm>
            <a:off x="0" y="-167779"/>
            <a:ext cx="12198995" cy="4566092"/>
          </a:xfrm>
        </p:spPr>
      </p:pic>
      <p:pic>
        <p:nvPicPr>
          <p:cNvPr id="4" name="Picture 3" descr="A blue and green logo with a leaf&#10;&#10;AI-generated content may be incorrect.">
            <a:extLst>
              <a:ext uri="{FF2B5EF4-FFF2-40B4-BE49-F238E27FC236}">
                <a16:creationId xmlns:a16="http://schemas.microsoft.com/office/drawing/2014/main" id="{E3F567A9-0392-3B34-9D2C-BCD27B83BE49}"/>
              </a:ext>
            </a:extLst>
          </p:cNvPr>
          <p:cNvPicPr>
            <a:picLocks noChangeAspect="1"/>
          </p:cNvPicPr>
          <p:nvPr/>
        </p:nvPicPr>
        <p:blipFill>
          <a:blip r:embed="rId4"/>
          <a:stretch>
            <a:fillRect/>
          </a:stretch>
        </p:blipFill>
        <p:spPr>
          <a:xfrm>
            <a:off x="70302" y="6169008"/>
            <a:ext cx="1504836" cy="595915"/>
          </a:xfrm>
          <a:prstGeom prst="rect">
            <a:avLst/>
          </a:prstGeom>
        </p:spPr>
      </p:pic>
    </p:spTree>
    <p:extLst>
      <p:ext uri="{BB962C8B-B14F-4D97-AF65-F5344CB8AC3E}">
        <p14:creationId xmlns:p14="http://schemas.microsoft.com/office/powerpoint/2010/main" val="40327707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D5D34C-137D-298E-7ACB-D2F082B44A9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82B86B9-1533-AA48-7490-A8F916565A26}"/>
              </a:ext>
            </a:extLst>
          </p:cNvPr>
          <p:cNvSpPr txBox="1"/>
          <p:nvPr/>
        </p:nvSpPr>
        <p:spPr>
          <a:xfrm>
            <a:off x="5440681" y="1744981"/>
            <a:ext cx="6035040" cy="4655820"/>
          </a:xfrm>
          <a:prstGeom prst="rect">
            <a:avLst/>
          </a:prstGeom>
          <a:solidFill>
            <a:schemeClr val="tx1"/>
          </a:solid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2240" tIns="142240" rIns="142240" bIns="0" numCol="1" spcCol="1270" anchor="t" anchorCtr="0">
            <a:noAutofit/>
          </a:bodyPr>
          <a:lstStyle/>
          <a:p>
            <a:pPr lvl="0" algn="ctr" defTabSz="889000">
              <a:lnSpc>
                <a:spcPct val="90000"/>
              </a:lnSpc>
              <a:spcBef>
                <a:spcPct val="0"/>
              </a:spcBef>
              <a:spcAft>
                <a:spcPct val="35000"/>
              </a:spcAft>
            </a:pPr>
            <a:r>
              <a:rPr lang="en-US" sz="2400" b="1" u="sng" kern="1200" dirty="0">
                <a:solidFill>
                  <a:schemeClr val="bg1"/>
                </a:solidFill>
              </a:rPr>
              <a:t>Phase III Attribution</a:t>
            </a:r>
          </a:p>
          <a:p>
            <a:pPr marL="342900" indent="-342900" defTabSz="889000">
              <a:lnSpc>
                <a:spcPct val="90000"/>
              </a:lnSpc>
              <a:spcBef>
                <a:spcPct val="0"/>
              </a:spcBef>
              <a:spcAft>
                <a:spcPct val="35000"/>
              </a:spcAft>
              <a:buFont typeface="Arial" panose="020B0604020202020204" pitchFamily="34" charset="0"/>
              <a:buChar char="•"/>
            </a:pPr>
            <a:r>
              <a:rPr lang="en-US" sz="2400" b="1" kern="1200" dirty="0">
                <a:solidFill>
                  <a:schemeClr val="bg1"/>
                </a:solidFill>
              </a:rPr>
              <a:t>Assigns members to clinics based on claims</a:t>
            </a:r>
          </a:p>
          <a:p>
            <a:pPr marL="342900" lvl="0" indent="-342900" algn="l" defTabSz="889000">
              <a:lnSpc>
                <a:spcPct val="90000"/>
              </a:lnSpc>
              <a:spcBef>
                <a:spcPct val="0"/>
              </a:spcBef>
              <a:spcAft>
                <a:spcPct val="35000"/>
              </a:spcAft>
              <a:buFont typeface="Arial" panose="020B0604020202020204" pitchFamily="34" charset="0"/>
              <a:buChar char="•"/>
            </a:pPr>
            <a:r>
              <a:rPr lang="en-US" sz="2400" kern="1200" dirty="0">
                <a:solidFill>
                  <a:schemeClr val="bg1"/>
                </a:solidFill>
              </a:rPr>
              <a:t>NO </a:t>
            </a:r>
            <a:r>
              <a:rPr lang="en-US" sz="2400" dirty="0">
                <a:solidFill>
                  <a:schemeClr val="bg1"/>
                </a:solidFill>
              </a:rPr>
              <a:t>geographical attribution to PCMP</a:t>
            </a:r>
          </a:p>
          <a:p>
            <a:pPr marL="342900" lvl="0" indent="-342900" algn="l" defTabSz="889000">
              <a:lnSpc>
                <a:spcPct val="90000"/>
              </a:lnSpc>
              <a:spcBef>
                <a:spcPct val="0"/>
              </a:spcBef>
              <a:spcAft>
                <a:spcPct val="35000"/>
              </a:spcAft>
              <a:buFont typeface="Arial" panose="020B0604020202020204" pitchFamily="34" charset="0"/>
              <a:buChar char="•"/>
            </a:pPr>
            <a:r>
              <a:rPr lang="en-US" sz="2400" kern="1200" dirty="0">
                <a:solidFill>
                  <a:schemeClr val="bg1"/>
                </a:solidFill>
              </a:rPr>
              <a:t>NO family utilization assessment</a:t>
            </a:r>
            <a:endParaRPr lang="en-US" sz="2400" dirty="0">
              <a:solidFill>
                <a:schemeClr val="bg1"/>
              </a:solidFill>
            </a:endParaRPr>
          </a:p>
          <a:p>
            <a:pPr marL="342900" lvl="0" indent="-342900" algn="l" defTabSz="889000">
              <a:lnSpc>
                <a:spcPct val="90000"/>
              </a:lnSpc>
              <a:spcBef>
                <a:spcPct val="0"/>
              </a:spcBef>
              <a:spcAft>
                <a:spcPct val="35000"/>
              </a:spcAft>
              <a:buFont typeface="Arial" panose="020B0604020202020204" pitchFamily="34" charset="0"/>
              <a:buChar char="•"/>
            </a:pPr>
            <a:r>
              <a:rPr lang="en-US" sz="2400" dirty="0">
                <a:solidFill>
                  <a:schemeClr val="bg1"/>
                </a:solidFill>
              </a:rPr>
              <a:t>If the member has no claims, they will not be assigned a PCMP.  The RAE will be responsible for assigning a PCMP.</a:t>
            </a:r>
          </a:p>
          <a:p>
            <a:pPr marL="342900" lvl="0" indent="-342900" algn="l" defTabSz="889000">
              <a:lnSpc>
                <a:spcPct val="90000"/>
              </a:lnSpc>
              <a:spcBef>
                <a:spcPct val="0"/>
              </a:spcBef>
              <a:spcAft>
                <a:spcPct val="35000"/>
              </a:spcAft>
              <a:buFont typeface="Arial" panose="020B0604020202020204" pitchFamily="34" charset="0"/>
              <a:buChar char="•"/>
            </a:pPr>
            <a:r>
              <a:rPr lang="en-US" sz="2400" kern="1200" dirty="0">
                <a:solidFill>
                  <a:schemeClr val="bg1"/>
                </a:solidFill>
              </a:rPr>
              <a:t>Performance measures are clinic-specific and are not dependent on </a:t>
            </a:r>
            <a:r>
              <a:rPr lang="en-US" sz="2400" dirty="0">
                <a:solidFill>
                  <a:schemeClr val="bg1"/>
                </a:solidFill>
              </a:rPr>
              <a:t>regional performance</a:t>
            </a:r>
            <a:endParaRPr lang="en-US" sz="2400" kern="1200" dirty="0">
              <a:solidFill>
                <a:schemeClr val="bg1"/>
              </a:solidFill>
            </a:endParaRPr>
          </a:p>
          <a:p>
            <a:pPr lvl="1" defTabSz="889000">
              <a:lnSpc>
                <a:spcPct val="90000"/>
              </a:lnSpc>
              <a:spcBef>
                <a:spcPct val="0"/>
              </a:spcBef>
              <a:spcAft>
                <a:spcPct val="35000"/>
              </a:spcAft>
            </a:pPr>
            <a:endParaRPr lang="en-US" sz="2400" dirty="0">
              <a:solidFill>
                <a:schemeClr val="accent4">
                  <a:lumMod val="20000"/>
                  <a:lumOff val="80000"/>
                </a:schemeClr>
              </a:solidFill>
            </a:endParaRPr>
          </a:p>
          <a:p>
            <a:pPr marL="342900" lvl="0" indent="-342900" algn="l" defTabSz="889000">
              <a:lnSpc>
                <a:spcPct val="90000"/>
              </a:lnSpc>
              <a:spcBef>
                <a:spcPct val="0"/>
              </a:spcBef>
              <a:spcAft>
                <a:spcPct val="35000"/>
              </a:spcAft>
              <a:buFont typeface="Arial" panose="020B0604020202020204" pitchFamily="34" charset="0"/>
              <a:buChar char="•"/>
            </a:pPr>
            <a:endParaRPr lang="en-US" sz="2400" kern="1200" dirty="0">
              <a:solidFill>
                <a:schemeClr val="accent4">
                  <a:lumMod val="20000"/>
                  <a:lumOff val="80000"/>
                </a:schemeClr>
              </a:solidFill>
            </a:endParaRPr>
          </a:p>
        </p:txBody>
      </p:sp>
      <p:sp>
        <p:nvSpPr>
          <p:cNvPr id="4" name="Title 3">
            <a:extLst>
              <a:ext uri="{FF2B5EF4-FFF2-40B4-BE49-F238E27FC236}">
                <a16:creationId xmlns:a16="http://schemas.microsoft.com/office/drawing/2014/main" id="{A28AF1C2-62F7-A2CA-8842-D38C03428711}"/>
              </a:ext>
            </a:extLst>
          </p:cNvPr>
          <p:cNvSpPr>
            <a:spLocks noGrp="1"/>
          </p:cNvSpPr>
          <p:nvPr>
            <p:ph type="title"/>
          </p:nvPr>
        </p:nvSpPr>
        <p:spPr>
          <a:xfrm>
            <a:off x="838199" y="662427"/>
            <a:ext cx="10510521" cy="819738"/>
          </a:xfrm>
        </p:spPr>
        <p:txBody>
          <a:bodyPr>
            <a:normAutofit fontScale="90000"/>
          </a:bodyPr>
          <a:lstStyle/>
          <a:p>
            <a:r>
              <a:rPr lang="en-US" b="1" dirty="0">
                <a:solidFill>
                  <a:schemeClr val="tx1">
                    <a:alpha val="75000"/>
                  </a:schemeClr>
                </a:solidFill>
              </a:rPr>
              <a:t>Physical Health Attribution &amp; Performance Measures</a:t>
            </a:r>
          </a:p>
        </p:txBody>
      </p:sp>
      <p:pic>
        <p:nvPicPr>
          <p:cNvPr id="5" name="Picture 4" descr="A blue and green logo with a leaf&#10;&#10;AI-generated content may be incorrect.">
            <a:extLst>
              <a:ext uri="{FF2B5EF4-FFF2-40B4-BE49-F238E27FC236}">
                <a16:creationId xmlns:a16="http://schemas.microsoft.com/office/drawing/2014/main" id="{4E641912-0DB6-4F98-17AD-2D73D0A72B63}"/>
              </a:ext>
            </a:extLst>
          </p:cNvPr>
          <p:cNvPicPr>
            <a:picLocks noChangeAspect="1"/>
          </p:cNvPicPr>
          <p:nvPr/>
        </p:nvPicPr>
        <p:blipFill>
          <a:blip r:embed="rId3"/>
          <a:stretch>
            <a:fillRect/>
          </a:stretch>
        </p:blipFill>
        <p:spPr>
          <a:xfrm>
            <a:off x="0" y="6217920"/>
            <a:ext cx="1504836" cy="595915"/>
          </a:xfrm>
          <a:prstGeom prst="rect">
            <a:avLst/>
          </a:prstGeom>
        </p:spPr>
      </p:pic>
      <p:grpSp>
        <p:nvGrpSpPr>
          <p:cNvPr id="8" name="Group 7">
            <a:extLst>
              <a:ext uri="{FF2B5EF4-FFF2-40B4-BE49-F238E27FC236}">
                <a16:creationId xmlns:a16="http://schemas.microsoft.com/office/drawing/2014/main" id="{2D1E5D88-8FEF-07EE-4048-0A76AED23295}"/>
              </a:ext>
            </a:extLst>
          </p:cNvPr>
          <p:cNvGrpSpPr/>
          <p:nvPr/>
        </p:nvGrpSpPr>
        <p:grpSpPr>
          <a:xfrm>
            <a:off x="533400" y="1918855"/>
            <a:ext cx="5003334" cy="1629690"/>
            <a:chOff x="-153349" y="2449297"/>
            <a:chExt cx="2601510" cy="940214"/>
          </a:xfrm>
        </p:grpSpPr>
        <p:sp>
          <p:nvSpPr>
            <p:cNvPr id="9" name="Rectangle 8">
              <a:extLst>
                <a:ext uri="{FF2B5EF4-FFF2-40B4-BE49-F238E27FC236}">
                  <a16:creationId xmlns:a16="http://schemas.microsoft.com/office/drawing/2014/main" id="{3AF529C9-96D9-E277-CDC5-8957E5CD7DE5}"/>
                </a:ext>
              </a:extLst>
            </p:cNvPr>
            <p:cNvSpPr/>
            <p:nvPr/>
          </p:nvSpPr>
          <p:spPr>
            <a:xfrm>
              <a:off x="5133" y="2483148"/>
              <a:ext cx="2443028" cy="90636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sz="2000"/>
            </a:p>
          </p:txBody>
        </p:sp>
        <p:sp>
          <p:nvSpPr>
            <p:cNvPr id="10" name="TextBox 9">
              <a:extLst>
                <a:ext uri="{FF2B5EF4-FFF2-40B4-BE49-F238E27FC236}">
                  <a16:creationId xmlns:a16="http://schemas.microsoft.com/office/drawing/2014/main" id="{FA0F74ED-987F-AF04-9255-C3E33EFB9FAC}"/>
                </a:ext>
              </a:extLst>
            </p:cNvPr>
            <p:cNvSpPr txBox="1"/>
            <p:nvPr/>
          </p:nvSpPr>
          <p:spPr>
            <a:xfrm>
              <a:off x="-153349" y="2449297"/>
              <a:ext cx="2522996" cy="90636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2240" tIns="142240" rIns="142240" bIns="0" numCol="1" spcCol="1270" anchor="t" anchorCtr="0">
              <a:noAutofit/>
            </a:bodyPr>
            <a:lstStyle/>
            <a:p>
              <a:pPr lvl="0" algn="ctr" defTabSz="889000">
                <a:lnSpc>
                  <a:spcPct val="90000"/>
                </a:lnSpc>
                <a:spcBef>
                  <a:spcPct val="0"/>
                </a:spcBef>
                <a:spcAft>
                  <a:spcPct val="35000"/>
                </a:spcAft>
              </a:pPr>
              <a:r>
                <a:rPr lang="en-US" sz="2400" b="1" u="sng" kern="1200" dirty="0">
                  <a:solidFill>
                    <a:schemeClr val="accent4">
                      <a:lumMod val="20000"/>
                      <a:lumOff val="80000"/>
                    </a:schemeClr>
                  </a:solidFill>
                </a:rPr>
                <a:t>Phase II Attribution</a:t>
              </a:r>
            </a:p>
            <a:p>
              <a:pPr marL="342900" lvl="0" indent="-342900" algn="l" defTabSz="889000">
                <a:lnSpc>
                  <a:spcPct val="90000"/>
                </a:lnSpc>
                <a:spcBef>
                  <a:spcPct val="0"/>
                </a:spcBef>
                <a:spcAft>
                  <a:spcPct val="35000"/>
                </a:spcAft>
                <a:buFont typeface="Arial" panose="020B0604020202020204" pitchFamily="34" charset="0"/>
                <a:buChar char="•"/>
              </a:pPr>
              <a:r>
                <a:rPr lang="en-US" sz="2400" kern="1200" dirty="0">
                  <a:solidFill>
                    <a:schemeClr val="accent4">
                      <a:lumMod val="20000"/>
                      <a:lumOff val="80000"/>
                    </a:schemeClr>
                  </a:solidFill>
                </a:rPr>
                <a:t>Based</a:t>
              </a:r>
              <a:r>
                <a:rPr lang="en-US" sz="2400" dirty="0">
                  <a:solidFill>
                    <a:schemeClr val="accent4">
                      <a:lumMod val="20000"/>
                      <a:lumOff val="80000"/>
                    </a:schemeClr>
                  </a:solidFill>
                </a:rPr>
                <a:t> on geography</a:t>
              </a:r>
            </a:p>
            <a:p>
              <a:pPr marL="342900" lvl="0" indent="-342900" algn="l" defTabSz="889000">
                <a:lnSpc>
                  <a:spcPct val="90000"/>
                </a:lnSpc>
                <a:spcBef>
                  <a:spcPct val="0"/>
                </a:spcBef>
                <a:spcAft>
                  <a:spcPct val="35000"/>
                </a:spcAft>
                <a:buFont typeface="Arial" panose="020B0604020202020204" pitchFamily="34" charset="0"/>
                <a:buChar char="•"/>
              </a:pPr>
              <a:r>
                <a:rPr lang="en-US" sz="2400" kern="1200" dirty="0">
                  <a:solidFill>
                    <a:schemeClr val="accent4">
                      <a:lumMod val="20000"/>
                      <a:lumOff val="80000"/>
                    </a:schemeClr>
                  </a:solidFill>
                </a:rPr>
                <a:t>Uses a family</a:t>
              </a:r>
              <a:r>
                <a:rPr lang="en-US" sz="2400" dirty="0">
                  <a:solidFill>
                    <a:schemeClr val="accent4">
                      <a:lumMod val="20000"/>
                      <a:lumOff val="80000"/>
                    </a:schemeClr>
                  </a:solidFill>
                </a:rPr>
                <a:t>-centric model</a:t>
              </a:r>
            </a:p>
            <a:p>
              <a:pPr marL="342900" lvl="0" indent="-342900" algn="l" defTabSz="889000">
                <a:lnSpc>
                  <a:spcPct val="90000"/>
                </a:lnSpc>
                <a:spcBef>
                  <a:spcPct val="0"/>
                </a:spcBef>
                <a:spcAft>
                  <a:spcPct val="35000"/>
                </a:spcAft>
                <a:buFont typeface="Arial" panose="020B0604020202020204" pitchFamily="34" charset="0"/>
                <a:buChar char="•"/>
              </a:pPr>
              <a:r>
                <a:rPr lang="en-US" sz="2400" kern="1200" dirty="0">
                  <a:solidFill>
                    <a:schemeClr val="accent4">
                      <a:lumMod val="20000"/>
                      <a:lumOff val="80000"/>
                    </a:schemeClr>
                  </a:solidFill>
                </a:rPr>
                <a:t>Assigns members to clinics</a:t>
              </a:r>
            </a:p>
            <a:p>
              <a:pPr marL="342900" lvl="0" indent="-342900" algn="l" defTabSz="889000">
                <a:lnSpc>
                  <a:spcPct val="90000"/>
                </a:lnSpc>
                <a:spcBef>
                  <a:spcPct val="0"/>
                </a:spcBef>
                <a:spcAft>
                  <a:spcPct val="35000"/>
                </a:spcAft>
                <a:buFont typeface="Arial" panose="020B0604020202020204" pitchFamily="34" charset="0"/>
                <a:buChar char="•"/>
              </a:pPr>
              <a:r>
                <a:rPr lang="en-US" sz="2400" dirty="0">
                  <a:solidFill>
                    <a:schemeClr val="accent4">
                      <a:lumMod val="20000"/>
                      <a:lumOff val="80000"/>
                    </a:schemeClr>
                  </a:solidFill>
                </a:rPr>
                <a:t>PCMPs are responsible for all assigned members</a:t>
              </a:r>
            </a:p>
            <a:p>
              <a:pPr marL="342900" lvl="0" indent="-342900" algn="l" defTabSz="889000">
                <a:lnSpc>
                  <a:spcPct val="90000"/>
                </a:lnSpc>
                <a:spcBef>
                  <a:spcPct val="0"/>
                </a:spcBef>
                <a:spcAft>
                  <a:spcPct val="35000"/>
                </a:spcAft>
                <a:buFont typeface="Arial" panose="020B0604020202020204" pitchFamily="34" charset="0"/>
                <a:buChar char="•"/>
              </a:pPr>
              <a:r>
                <a:rPr lang="en-US" sz="2400" kern="1200" dirty="0">
                  <a:solidFill>
                    <a:schemeClr val="accent4">
                      <a:lumMod val="20000"/>
                      <a:lumOff val="80000"/>
                    </a:schemeClr>
                  </a:solidFill>
                </a:rPr>
                <a:t>Performance incentives are RAE-specific and depend on </a:t>
              </a:r>
              <a:r>
                <a:rPr lang="en-US" sz="2400" dirty="0">
                  <a:solidFill>
                    <a:schemeClr val="accent4">
                      <a:lumMod val="20000"/>
                      <a:lumOff val="80000"/>
                    </a:schemeClr>
                  </a:solidFill>
                </a:rPr>
                <a:t>regional performance</a:t>
              </a:r>
              <a:endParaRPr lang="en-US" sz="2400" kern="1200" dirty="0">
                <a:solidFill>
                  <a:schemeClr val="accent4">
                    <a:lumMod val="20000"/>
                    <a:lumOff val="80000"/>
                  </a:schemeClr>
                </a:solidFill>
              </a:endParaRPr>
            </a:p>
            <a:p>
              <a:pPr lvl="1" defTabSz="889000">
                <a:lnSpc>
                  <a:spcPct val="90000"/>
                </a:lnSpc>
                <a:spcBef>
                  <a:spcPct val="0"/>
                </a:spcBef>
                <a:spcAft>
                  <a:spcPct val="35000"/>
                </a:spcAft>
              </a:pPr>
              <a:endParaRPr lang="en-US" sz="2400" dirty="0">
                <a:solidFill>
                  <a:schemeClr val="accent4">
                    <a:lumMod val="20000"/>
                    <a:lumOff val="80000"/>
                  </a:schemeClr>
                </a:solidFill>
              </a:endParaRPr>
            </a:p>
            <a:p>
              <a:pPr marL="342900" lvl="0" indent="-342900" algn="l" defTabSz="889000">
                <a:lnSpc>
                  <a:spcPct val="90000"/>
                </a:lnSpc>
                <a:spcBef>
                  <a:spcPct val="0"/>
                </a:spcBef>
                <a:spcAft>
                  <a:spcPct val="35000"/>
                </a:spcAft>
                <a:buFont typeface="Arial" panose="020B0604020202020204" pitchFamily="34" charset="0"/>
                <a:buChar char="•"/>
              </a:pPr>
              <a:endParaRPr lang="en-US" sz="2400" kern="1200" dirty="0">
                <a:solidFill>
                  <a:schemeClr val="tx1"/>
                </a:solidFill>
              </a:endParaRPr>
            </a:p>
          </p:txBody>
        </p:sp>
      </p:grpSp>
    </p:spTree>
    <p:extLst>
      <p:ext uri="{BB962C8B-B14F-4D97-AF65-F5344CB8AC3E}">
        <p14:creationId xmlns:p14="http://schemas.microsoft.com/office/powerpoint/2010/main" val="1047726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F30AFA-BD41-132B-F52E-A0EAE0BCE6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BB66EC-F837-7D30-4047-2176FD5255BA}"/>
              </a:ext>
            </a:extLst>
          </p:cNvPr>
          <p:cNvSpPr>
            <a:spLocks noGrp="1"/>
          </p:cNvSpPr>
          <p:nvPr>
            <p:ph type="ctrTitle"/>
          </p:nvPr>
        </p:nvSpPr>
        <p:spPr/>
        <p:txBody>
          <a:bodyPr>
            <a:normAutofit fontScale="90000"/>
          </a:bodyPr>
          <a:lstStyle/>
          <a:p>
            <a:r>
              <a:rPr lang="en-GB" dirty="0"/>
              <a:t>Question 1: </a:t>
            </a:r>
            <a:br>
              <a:rPr lang="en-GB" dirty="0"/>
            </a:br>
            <a:r>
              <a:rPr lang="en-GB" dirty="0"/>
              <a:t>How helpful do you find the information shared during the sessions?</a:t>
            </a:r>
          </a:p>
        </p:txBody>
      </p:sp>
    </p:spTree>
    <p:extLst>
      <p:ext uri="{BB962C8B-B14F-4D97-AF65-F5344CB8AC3E}">
        <p14:creationId xmlns:p14="http://schemas.microsoft.com/office/powerpoint/2010/main" val="31923161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AB00A2-1AD9-2DAE-A102-2C241C22F1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759B2D-D3E7-219F-62B0-CFA0E347AB61}"/>
              </a:ext>
            </a:extLst>
          </p:cNvPr>
          <p:cNvSpPr>
            <a:spLocks noGrp="1"/>
          </p:cNvSpPr>
          <p:nvPr>
            <p:ph type="ctrTitle"/>
          </p:nvPr>
        </p:nvSpPr>
        <p:spPr>
          <a:xfrm>
            <a:off x="647700" y="5059252"/>
            <a:ext cx="11049000" cy="1209275"/>
          </a:xfrm>
        </p:spPr>
        <p:txBody>
          <a:bodyPr>
            <a:normAutofit/>
          </a:bodyPr>
          <a:lstStyle/>
          <a:p>
            <a:r>
              <a:rPr lang="en-US" b="1" dirty="0">
                <a:solidFill>
                  <a:srgbClr val="FFFFFF">
                    <a:alpha val="75000"/>
                  </a:srgbClr>
                </a:solidFill>
              </a:rPr>
              <a:t>Determining PCMP Tier Level</a:t>
            </a:r>
          </a:p>
        </p:txBody>
      </p:sp>
      <p:pic>
        <p:nvPicPr>
          <p:cNvPr id="6" name="Picture Placeholder 5">
            <a:extLst>
              <a:ext uri="{FF2B5EF4-FFF2-40B4-BE49-F238E27FC236}">
                <a16:creationId xmlns:a16="http://schemas.microsoft.com/office/drawing/2014/main" id="{4CBCB413-AAB3-1169-122D-7BC53898EEE5}"/>
              </a:ext>
            </a:extLst>
          </p:cNvPr>
          <p:cNvPicPr>
            <a:picLocks noGrp="1" noChangeAspect="1"/>
          </p:cNvPicPr>
          <p:nvPr>
            <p:ph type="pic" sz="quarter" idx="13"/>
          </p:nvPr>
        </p:nvPicPr>
        <p:blipFill>
          <a:blip r:embed="rId2"/>
          <a:srcRect l="-82" t="30569" b="13119"/>
          <a:stretch/>
        </p:blipFill>
        <p:spPr>
          <a:xfrm>
            <a:off x="0" y="-167779"/>
            <a:ext cx="12198995" cy="4566092"/>
          </a:xfrm>
        </p:spPr>
      </p:pic>
      <p:pic>
        <p:nvPicPr>
          <p:cNvPr id="4" name="Picture 3" descr="A blue and green logo with a leaf&#10;&#10;AI-generated content may be incorrect.">
            <a:extLst>
              <a:ext uri="{FF2B5EF4-FFF2-40B4-BE49-F238E27FC236}">
                <a16:creationId xmlns:a16="http://schemas.microsoft.com/office/drawing/2014/main" id="{53A7B4D0-1D0A-854A-7828-6BF9CCFCE67F}"/>
              </a:ext>
            </a:extLst>
          </p:cNvPr>
          <p:cNvPicPr>
            <a:picLocks noChangeAspect="1"/>
          </p:cNvPicPr>
          <p:nvPr/>
        </p:nvPicPr>
        <p:blipFill>
          <a:blip r:embed="rId3"/>
          <a:stretch>
            <a:fillRect/>
          </a:stretch>
        </p:blipFill>
        <p:spPr>
          <a:xfrm>
            <a:off x="70302" y="6169008"/>
            <a:ext cx="1504836" cy="595915"/>
          </a:xfrm>
          <a:prstGeom prst="rect">
            <a:avLst/>
          </a:prstGeom>
        </p:spPr>
      </p:pic>
    </p:spTree>
    <p:extLst>
      <p:ext uri="{BB962C8B-B14F-4D97-AF65-F5344CB8AC3E}">
        <p14:creationId xmlns:p14="http://schemas.microsoft.com/office/powerpoint/2010/main" val="21076681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4A8389-B880-EE2C-BF93-21E747FBC67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0566113-6599-04A5-14B8-DE58195BAD04}"/>
              </a:ext>
            </a:extLst>
          </p:cNvPr>
          <p:cNvSpPr>
            <a:spLocks noGrp="1"/>
          </p:cNvSpPr>
          <p:nvPr>
            <p:ph type="title"/>
          </p:nvPr>
        </p:nvSpPr>
        <p:spPr>
          <a:xfrm>
            <a:off x="838199" y="662427"/>
            <a:ext cx="10510521" cy="819738"/>
          </a:xfrm>
        </p:spPr>
        <p:txBody>
          <a:bodyPr>
            <a:normAutofit/>
          </a:bodyPr>
          <a:lstStyle/>
          <a:p>
            <a:r>
              <a:rPr lang="en-US" b="1" dirty="0">
                <a:solidFill>
                  <a:schemeClr val="tx1"/>
                </a:solidFill>
              </a:rPr>
              <a:t>Practice Assessment Scoring Methodology</a:t>
            </a:r>
            <a:endParaRPr lang="en-US" dirty="0">
              <a:solidFill>
                <a:schemeClr val="tx1"/>
              </a:solidFill>
            </a:endParaRPr>
          </a:p>
        </p:txBody>
      </p:sp>
      <p:pic>
        <p:nvPicPr>
          <p:cNvPr id="5" name="Picture 4" descr="A blue and green logo with a leaf&#10;&#10;AI-generated content may be incorrect.">
            <a:extLst>
              <a:ext uri="{FF2B5EF4-FFF2-40B4-BE49-F238E27FC236}">
                <a16:creationId xmlns:a16="http://schemas.microsoft.com/office/drawing/2014/main" id="{009B6118-7DD5-6B27-AB27-305D00815771}"/>
              </a:ext>
            </a:extLst>
          </p:cNvPr>
          <p:cNvPicPr>
            <a:picLocks noChangeAspect="1"/>
          </p:cNvPicPr>
          <p:nvPr/>
        </p:nvPicPr>
        <p:blipFill>
          <a:blip r:embed="rId3"/>
          <a:stretch>
            <a:fillRect/>
          </a:stretch>
        </p:blipFill>
        <p:spPr>
          <a:xfrm>
            <a:off x="0" y="6217920"/>
            <a:ext cx="1504836" cy="595915"/>
          </a:xfrm>
          <a:prstGeom prst="rect">
            <a:avLst/>
          </a:prstGeom>
        </p:spPr>
      </p:pic>
      <p:graphicFrame>
        <p:nvGraphicFramePr>
          <p:cNvPr id="2" name="Table 1">
            <a:extLst>
              <a:ext uri="{FF2B5EF4-FFF2-40B4-BE49-F238E27FC236}">
                <a16:creationId xmlns:a16="http://schemas.microsoft.com/office/drawing/2014/main" id="{C563F8D5-A428-4F60-DFC4-BF15A59F7AE2}"/>
              </a:ext>
            </a:extLst>
          </p:cNvPr>
          <p:cNvGraphicFramePr>
            <a:graphicFrameLocks noGrp="1"/>
          </p:cNvGraphicFramePr>
          <p:nvPr>
            <p:extLst>
              <p:ext uri="{D42A27DB-BD31-4B8C-83A1-F6EECF244321}">
                <p14:modId xmlns:p14="http://schemas.microsoft.com/office/powerpoint/2010/main" val="3055726985"/>
              </p:ext>
            </p:extLst>
          </p:nvPr>
        </p:nvGraphicFramePr>
        <p:xfrm>
          <a:off x="1327299" y="2005562"/>
          <a:ext cx="9327540" cy="1648587"/>
        </p:xfrm>
        <a:graphic>
          <a:graphicData uri="http://schemas.openxmlformats.org/drawingml/2006/table">
            <a:tbl>
              <a:tblPr firstRow="1" firstCol="1" bandRow="1">
                <a:tableStyleId>{16D9F66E-5EB9-4882-86FB-DCBF35E3C3E4}</a:tableStyleId>
              </a:tblPr>
              <a:tblGrid>
                <a:gridCol w="1518595">
                  <a:extLst>
                    <a:ext uri="{9D8B030D-6E8A-4147-A177-3AD203B41FA5}">
                      <a16:colId xmlns:a16="http://schemas.microsoft.com/office/drawing/2014/main" val="3036576866"/>
                    </a:ext>
                  </a:extLst>
                </a:gridCol>
                <a:gridCol w="7808945">
                  <a:extLst>
                    <a:ext uri="{9D8B030D-6E8A-4147-A177-3AD203B41FA5}">
                      <a16:colId xmlns:a16="http://schemas.microsoft.com/office/drawing/2014/main" val="1558401755"/>
                    </a:ext>
                  </a:extLst>
                </a:gridCol>
              </a:tblGrid>
              <a:tr h="481260">
                <a:tc>
                  <a:txBody>
                    <a:bodyPr/>
                    <a:lstStyle/>
                    <a:p>
                      <a:pPr marL="457200" algn="just">
                        <a:lnSpc>
                          <a:spcPct val="115000"/>
                        </a:lnSpc>
                        <a:buNone/>
                      </a:pPr>
                      <a:r>
                        <a:rPr lang="en-US" sz="2000" b="1">
                          <a:effectLst/>
                        </a:rPr>
                        <a:t>Tier 1</a:t>
                      </a:r>
                      <a:endParaRPr lang="en-GB" sz="20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42900" lvl="0" indent="-342900" algn="l">
                        <a:lnSpc>
                          <a:spcPct val="115000"/>
                        </a:lnSpc>
                        <a:buFont typeface="Symbol" panose="05050102010706020507" pitchFamily="18" charset="2"/>
                        <a:buChar char=""/>
                      </a:pPr>
                      <a:r>
                        <a:rPr lang="en-US" sz="1600" b="0" dirty="0">
                          <a:effectLst/>
                        </a:rPr>
                        <a:t>0-33 points </a:t>
                      </a:r>
                      <a:r>
                        <a:rPr lang="en-US" sz="1600" b="0" u="sng" dirty="0">
                          <a:effectLst/>
                        </a:rPr>
                        <a:t>or</a:t>
                      </a:r>
                      <a:r>
                        <a:rPr lang="en-US" sz="1600" b="0" dirty="0">
                          <a:effectLst/>
                        </a:rPr>
                        <a:t> </a:t>
                      </a:r>
                      <a:endParaRPr lang="en-GB" sz="1600" b="0" dirty="0">
                        <a:effectLst/>
                      </a:endParaRPr>
                    </a:p>
                    <a:p>
                      <a:pPr marL="342900" lvl="0" indent="-342900" algn="l">
                        <a:lnSpc>
                          <a:spcPct val="115000"/>
                        </a:lnSpc>
                        <a:buFont typeface="Symbol" panose="05050102010706020507" pitchFamily="18" charset="2"/>
                        <a:buChar char=""/>
                      </a:pPr>
                      <a:r>
                        <a:rPr lang="en-US" sz="1600" b="0" dirty="0">
                          <a:effectLst/>
                        </a:rPr>
                        <a:t>34-100 points and one or more ¨Must Pass¨ criteria were not met.</a:t>
                      </a:r>
                      <a:endParaRPr lang="en-GB"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63231608"/>
                  </a:ext>
                </a:extLst>
              </a:tr>
              <a:tr h="498585">
                <a:tc>
                  <a:txBody>
                    <a:bodyPr/>
                    <a:lstStyle/>
                    <a:p>
                      <a:pPr marL="457200" algn="just">
                        <a:lnSpc>
                          <a:spcPct val="115000"/>
                        </a:lnSpc>
                        <a:buNone/>
                      </a:pPr>
                      <a:r>
                        <a:rPr lang="en-US" sz="2000" b="1">
                          <a:effectLst/>
                        </a:rPr>
                        <a:t>Tier 2</a:t>
                      </a:r>
                      <a:endParaRPr lang="en-GB" sz="20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42900" lvl="0" indent="-342900" algn="l">
                        <a:lnSpc>
                          <a:spcPct val="115000"/>
                        </a:lnSpc>
                        <a:buFont typeface="Symbol" panose="05050102010706020507" pitchFamily="18" charset="2"/>
                        <a:buChar char=""/>
                      </a:pPr>
                      <a:r>
                        <a:rPr lang="en-US" sz="1600" b="0" dirty="0">
                          <a:effectLst/>
                        </a:rPr>
                        <a:t>34-66 points and all ¨Must Pass¨ criteria met </a:t>
                      </a:r>
                      <a:r>
                        <a:rPr lang="en-US" sz="1600" b="0" u="sng" dirty="0">
                          <a:effectLst/>
                        </a:rPr>
                        <a:t>or</a:t>
                      </a:r>
                      <a:endParaRPr lang="en-GB" sz="1600" b="0" dirty="0">
                        <a:effectLst/>
                      </a:endParaRPr>
                    </a:p>
                    <a:p>
                      <a:pPr marL="342900" lvl="0" indent="-342900" algn="l">
                        <a:lnSpc>
                          <a:spcPct val="115000"/>
                        </a:lnSpc>
                        <a:buFont typeface="Symbol" panose="05050102010706020507" pitchFamily="18" charset="2"/>
                        <a:buChar char=""/>
                      </a:pPr>
                      <a:r>
                        <a:rPr lang="en-US" sz="1600" b="0" dirty="0">
                          <a:effectLst/>
                        </a:rPr>
                        <a:t>Practice has NCQA PCMH or AAAHC and one or more ¨Must Pass¨ criteria were not met.</a:t>
                      </a:r>
                      <a:endParaRPr lang="en-GB"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47847209"/>
                  </a:ext>
                </a:extLst>
              </a:tr>
              <a:tr h="481260">
                <a:tc>
                  <a:txBody>
                    <a:bodyPr/>
                    <a:lstStyle/>
                    <a:p>
                      <a:pPr marL="457200" algn="just">
                        <a:lnSpc>
                          <a:spcPct val="115000"/>
                        </a:lnSpc>
                        <a:buNone/>
                      </a:pPr>
                      <a:r>
                        <a:rPr lang="en-US" sz="2000" b="1" dirty="0">
                          <a:effectLst/>
                        </a:rPr>
                        <a:t>Tier 3</a:t>
                      </a:r>
                      <a:endParaRPr lang="en-GB" sz="2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42900" lvl="0" indent="-342900" algn="l">
                        <a:lnSpc>
                          <a:spcPct val="115000"/>
                        </a:lnSpc>
                        <a:buFont typeface="Symbol" panose="05050102010706020507" pitchFamily="18" charset="2"/>
                        <a:buChar char=""/>
                      </a:pPr>
                      <a:r>
                        <a:rPr lang="en-US" sz="1600" b="0" dirty="0">
                          <a:effectLst/>
                        </a:rPr>
                        <a:t>67-100 points and all ¨Must Pass¨ criteria met </a:t>
                      </a:r>
                      <a:r>
                        <a:rPr lang="en-US" sz="1600" b="0" u="sng" dirty="0">
                          <a:effectLst/>
                        </a:rPr>
                        <a:t>or</a:t>
                      </a:r>
                      <a:endParaRPr lang="en-GB" sz="1600" b="0" dirty="0">
                        <a:effectLst/>
                      </a:endParaRPr>
                    </a:p>
                    <a:p>
                      <a:pPr marL="342900" lvl="0" indent="-342900" algn="l">
                        <a:lnSpc>
                          <a:spcPct val="115000"/>
                        </a:lnSpc>
                        <a:buFont typeface="Symbol" panose="05050102010706020507" pitchFamily="18" charset="2"/>
                        <a:buChar char=""/>
                      </a:pPr>
                      <a:r>
                        <a:rPr lang="en-US" sz="1600" b="0" dirty="0">
                          <a:effectLst/>
                        </a:rPr>
                        <a:t>NCQA PCMH or AAAHC and all ¨Must Pass¨ criteria met.</a:t>
                      </a:r>
                      <a:endParaRPr lang="en-GB" sz="16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54409539"/>
                  </a:ext>
                </a:extLst>
              </a:tr>
            </a:tbl>
          </a:graphicData>
        </a:graphic>
      </p:graphicFrame>
      <p:sp>
        <p:nvSpPr>
          <p:cNvPr id="6" name="TextBox 5">
            <a:extLst>
              <a:ext uri="{FF2B5EF4-FFF2-40B4-BE49-F238E27FC236}">
                <a16:creationId xmlns:a16="http://schemas.microsoft.com/office/drawing/2014/main" id="{73D883E4-655F-F631-C313-4F091A1365AB}"/>
              </a:ext>
            </a:extLst>
          </p:cNvPr>
          <p:cNvSpPr txBox="1"/>
          <p:nvPr/>
        </p:nvSpPr>
        <p:spPr>
          <a:xfrm>
            <a:off x="752418" y="4371084"/>
            <a:ext cx="10802273" cy="1323439"/>
          </a:xfrm>
          <a:prstGeom prst="rect">
            <a:avLst/>
          </a:prstGeom>
          <a:noFill/>
        </p:spPr>
        <p:txBody>
          <a:bodyPr wrap="square" rtlCol="0">
            <a:spAutoFit/>
          </a:bodyPr>
          <a:lstStyle/>
          <a:p>
            <a:r>
              <a:rPr lang="en-US" sz="2000" dirty="0">
                <a:effectLst/>
                <a:latin typeface="+mj-lt"/>
                <a:ea typeface="Aptos" panose="020B0004020202020204" pitchFamily="34" charset="0"/>
                <a:cs typeface="Arial" panose="020B0604020202020204" pitchFamily="34" charset="0"/>
              </a:rPr>
              <a:t>The Practice Assessment will identify the highest tier level for which a PCMP Practice Site qualifies. </a:t>
            </a:r>
          </a:p>
          <a:p>
            <a:r>
              <a:rPr lang="en-US" sz="2000" dirty="0">
                <a:latin typeface="+mj-lt"/>
                <a:ea typeface="Aptos" panose="020B0004020202020204" pitchFamily="34" charset="0"/>
                <a:cs typeface="Arial" panose="020B0604020202020204" pitchFamily="34" charset="0"/>
              </a:rPr>
              <a:t>	</a:t>
            </a:r>
            <a:r>
              <a:rPr lang="en-US" sz="2000" dirty="0">
                <a:effectLst/>
                <a:latin typeface="+mj-lt"/>
                <a:ea typeface="Aptos" panose="020B0004020202020204" pitchFamily="34" charset="0"/>
                <a:cs typeface="Arial" panose="020B0604020202020204" pitchFamily="34" charset="0"/>
              </a:rPr>
              <a:t>The Practice Assessment is </a:t>
            </a:r>
            <a:r>
              <a:rPr lang="en-US" sz="2000" dirty="0">
                <a:latin typeface="+mj-lt"/>
                <a:ea typeface="Aptos" panose="020B0004020202020204" pitchFamily="34" charset="0"/>
                <a:cs typeface="Arial" panose="020B0604020202020204" pitchFamily="34" charset="0"/>
              </a:rPr>
              <a:t>one </a:t>
            </a:r>
            <a:r>
              <a:rPr lang="en-US" sz="2000" dirty="0">
                <a:effectLst/>
                <a:latin typeface="+mj-lt"/>
                <a:ea typeface="Aptos" panose="020B0004020202020204" pitchFamily="34" charset="0"/>
                <a:cs typeface="Arial" panose="020B0604020202020204" pitchFamily="34" charset="0"/>
              </a:rPr>
              <a:t>component of the Tiering process. </a:t>
            </a:r>
          </a:p>
          <a:p>
            <a:r>
              <a:rPr lang="en-US" sz="2000" dirty="0">
                <a:latin typeface="+mj-lt"/>
                <a:ea typeface="Aptos" panose="020B0004020202020204" pitchFamily="34" charset="0"/>
                <a:cs typeface="Arial" panose="020B0604020202020204" pitchFamily="34" charset="0"/>
              </a:rPr>
              <a:t>	</a:t>
            </a:r>
            <a:r>
              <a:rPr lang="en-US" sz="2000" dirty="0">
                <a:effectLst/>
                <a:latin typeface="+mj-lt"/>
                <a:ea typeface="Aptos" panose="020B0004020202020204" pitchFamily="34" charset="0"/>
                <a:cs typeface="Arial" panose="020B0604020202020204" pitchFamily="34" charset="0"/>
              </a:rPr>
              <a:t>There are added requirements for providers, specifically around care coordination.</a:t>
            </a:r>
          </a:p>
          <a:p>
            <a:endParaRPr lang="en-US" sz="2000" dirty="0">
              <a:effectLst/>
              <a:latin typeface="+mj-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58123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a:extLst>
              <a:ext uri="{FF2B5EF4-FFF2-40B4-BE49-F238E27FC236}">
                <a16:creationId xmlns:a16="http://schemas.microsoft.com/office/drawing/2014/main" id="{8CF73E76-0C68-7239-B0FE-8D1C0B79BBB1}"/>
              </a:ext>
            </a:extLst>
          </p:cNvPr>
          <p:cNvGraphicFramePr>
            <a:graphicFrameLocks/>
          </p:cNvGraphicFramePr>
          <p:nvPr>
            <p:extLst>
              <p:ext uri="{D42A27DB-BD31-4B8C-83A1-F6EECF244321}">
                <p14:modId xmlns:p14="http://schemas.microsoft.com/office/powerpoint/2010/main" val="456243184"/>
              </p:ext>
            </p:extLst>
          </p:nvPr>
        </p:nvGraphicFramePr>
        <p:xfrm>
          <a:off x="1001730" y="1590097"/>
          <a:ext cx="10515600" cy="26578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Content Placeholder 3">
            <a:extLst>
              <a:ext uri="{FF2B5EF4-FFF2-40B4-BE49-F238E27FC236}">
                <a16:creationId xmlns:a16="http://schemas.microsoft.com/office/drawing/2014/main" id="{EFE854A9-3221-E6BB-2CCB-3011956224F0}"/>
              </a:ext>
            </a:extLst>
          </p:cNvPr>
          <p:cNvGraphicFramePr>
            <a:graphicFrameLocks/>
          </p:cNvGraphicFramePr>
          <p:nvPr>
            <p:extLst>
              <p:ext uri="{D42A27DB-BD31-4B8C-83A1-F6EECF244321}">
                <p14:modId xmlns:p14="http://schemas.microsoft.com/office/powerpoint/2010/main" val="3503258009"/>
              </p:ext>
            </p:extLst>
          </p:nvPr>
        </p:nvGraphicFramePr>
        <p:xfrm>
          <a:off x="1001730" y="3736478"/>
          <a:ext cx="10515600" cy="265788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TextBox 3">
            <a:extLst>
              <a:ext uri="{FF2B5EF4-FFF2-40B4-BE49-F238E27FC236}">
                <a16:creationId xmlns:a16="http://schemas.microsoft.com/office/drawing/2014/main" id="{C85AD99A-239B-7126-48E6-2FAE51011E62}"/>
              </a:ext>
            </a:extLst>
          </p:cNvPr>
          <p:cNvSpPr txBox="1"/>
          <p:nvPr/>
        </p:nvSpPr>
        <p:spPr>
          <a:xfrm>
            <a:off x="7897736" y="2590263"/>
            <a:ext cx="536841" cy="369332"/>
          </a:xfrm>
          <a:prstGeom prst="rect">
            <a:avLst/>
          </a:prstGeom>
          <a:noFill/>
        </p:spPr>
        <p:txBody>
          <a:bodyPr wrap="square" rtlCol="0">
            <a:spAutoFit/>
          </a:bodyPr>
          <a:lstStyle/>
          <a:p>
            <a:r>
              <a:rPr lang="en-GB" dirty="0"/>
              <a:t>Yes</a:t>
            </a:r>
          </a:p>
        </p:txBody>
      </p:sp>
      <p:sp>
        <p:nvSpPr>
          <p:cNvPr id="5" name="TextBox 4">
            <a:extLst>
              <a:ext uri="{FF2B5EF4-FFF2-40B4-BE49-F238E27FC236}">
                <a16:creationId xmlns:a16="http://schemas.microsoft.com/office/drawing/2014/main" id="{E3B675C4-431A-DADA-2F88-B5EAC408EB34}"/>
              </a:ext>
            </a:extLst>
          </p:cNvPr>
          <p:cNvSpPr txBox="1"/>
          <p:nvPr/>
        </p:nvSpPr>
        <p:spPr>
          <a:xfrm>
            <a:off x="6156259" y="3809022"/>
            <a:ext cx="536841" cy="369332"/>
          </a:xfrm>
          <a:prstGeom prst="rect">
            <a:avLst/>
          </a:prstGeom>
          <a:noFill/>
        </p:spPr>
        <p:txBody>
          <a:bodyPr wrap="square" rtlCol="0">
            <a:spAutoFit/>
          </a:bodyPr>
          <a:lstStyle/>
          <a:p>
            <a:r>
              <a:rPr lang="en-GB" dirty="0"/>
              <a:t>No</a:t>
            </a:r>
          </a:p>
        </p:txBody>
      </p:sp>
      <p:cxnSp>
        <p:nvCxnSpPr>
          <p:cNvPr id="6" name="Straight Connector 5">
            <a:extLst>
              <a:ext uri="{FF2B5EF4-FFF2-40B4-BE49-F238E27FC236}">
                <a16:creationId xmlns:a16="http://schemas.microsoft.com/office/drawing/2014/main" id="{9DB6CEEE-E22D-E5C6-01F4-C74C9DA77262}"/>
              </a:ext>
            </a:extLst>
          </p:cNvPr>
          <p:cNvCxnSpPr>
            <a:cxnSpLocks/>
          </p:cNvCxnSpPr>
          <p:nvPr/>
        </p:nvCxnSpPr>
        <p:spPr>
          <a:xfrm>
            <a:off x="6104147" y="3619500"/>
            <a:ext cx="0" cy="858557"/>
          </a:xfrm>
          <a:prstGeom prst="line">
            <a:avLst/>
          </a:prstGeom>
          <a:ln>
            <a:solidFill>
              <a:schemeClr val="tx1"/>
            </a:solidFill>
          </a:ln>
        </p:spPr>
        <p:style>
          <a:lnRef idx="3">
            <a:schemeClr val="accent4"/>
          </a:lnRef>
          <a:fillRef idx="0">
            <a:schemeClr val="accent4"/>
          </a:fillRef>
          <a:effectRef idx="2">
            <a:schemeClr val="accent4"/>
          </a:effectRef>
          <a:fontRef idx="minor">
            <a:schemeClr val="tx1"/>
          </a:fontRef>
        </p:style>
      </p:cxnSp>
      <p:sp>
        <p:nvSpPr>
          <p:cNvPr id="7" name="TextBox 6">
            <a:extLst>
              <a:ext uri="{FF2B5EF4-FFF2-40B4-BE49-F238E27FC236}">
                <a16:creationId xmlns:a16="http://schemas.microsoft.com/office/drawing/2014/main" id="{08F3CBEE-EB0E-923B-8C6C-2BBDA812E209}"/>
              </a:ext>
            </a:extLst>
          </p:cNvPr>
          <p:cNvSpPr txBox="1"/>
          <p:nvPr/>
        </p:nvSpPr>
        <p:spPr>
          <a:xfrm>
            <a:off x="8224412" y="2674352"/>
            <a:ext cx="709888" cy="461665"/>
          </a:xfrm>
          <a:prstGeom prst="rect">
            <a:avLst/>
          </a:prstGeom>
          <a:noFill/>
        </p:spPr>
        <p:txBody>
          <a:bodyPr wrap="square" rtlCol="0">
            <a:spAutoFit/>
          </a:bodyPr>
          <a:lstStyle/>
          <a:p>
            <a:r>
              <a:rPr lang="en-GB" sz="2400" dirty="0"/>
              <a:t> &gt;</a:t>
            </a:r>
          </a:p>
        </p:txBody>
      </p:sp>
      <p:sp>
        <p:nvSpPr>
          <p:cNvPr id="8" name="TextBox 7">
            <a:extLst>
              <a:ext uri="{FF2B5EF4-FFF2-40B4-BE49-F238E27FC236}">
                <a16:creationId xmlns:a16="http://schemas.microsoft.com/office/drawing/2014/main" id="{179ACDF1-770A-3A0C-4980-158467816588}"/>
              </a:ext>
            </a:extLst>
          </p:cNvPr>
          <p:cNvSpPr txBox="1"/>
          <p:nvPr/>
        </p:nvSpPr>
        <p:spPr>
          <a:xfrm>
            <a:off x="4128541" y="2674351"/>
            <a:ext cx="709888" cy="461665"/>
          </a:xfrm>
          <a:prstGeom prst="rect">
            <a:avLst/>
          </a:prstGeom>
          <a:noFill/>
        </p:spPr>
        <p:txBody>
          <a:bodyPr wrap="square" rtlCol="0">
            <a:spAutoFit/>
          </a:bodyPr>
          <a:lstStyle/>
          <a:p>
            <a:r>
              <a:rPr lang="en-GB" sz="2400" dirty="0"/>
              <a:t> &gt;</a:t>
            </a:r>
          </a:p>
        </p:txBody>
      </p:sp>
      <p:sp>
        <p:nvSpPr>
          <p:cNvPr id="9" name="TextBox 8">
            <a:extLst>
              <a:ext uri="{FF2B5EF4-FFF2-40B4-BE49-F238E27FC236}">
                <a16:creationId xmlns:a16="http://schemas.microsoft.com/office/drawing/2014/main" id="{4B1B419C-46CE-D668-6D69-A256735A9BB9}"/>
              </a:ext>
            </a:extLst>
          </p:cNvPr>
          <p:cNvSpPr txBox="1"/>
          <p:nvPr/>
        </p:nvSpPr>
        <p:spPr>
          <a:xfrm rot="5400000">
            <a:off x="5699368" y="4134127"/>
            <a:ext cx="847099" cy="461665"/>
          </a:xfrm>
          <a:prstGeom prst="rect">
            <a:avLst/>
          </a:prstGeom>
          <a:noFill/>
          <a:ln w="12700">
            <a:noFill/>
          </a:ln>
        </p:spPr>
        <p:txBody>
          <a:bodyPr wrap="square" rtlCol="0">
            <a:spAutoFit/>
          </a:bodyPr>
          <a:lstStyle/>
          <a:p>
            <a:r>
              <a:rPr lang="en-GB" sz="2400" dirty="0">
                <a:ln>
                  <a:solidFill>
                    <a:srgbClr val="FFFFFF"/>
                  </a:solidFill>
                </a:ln>
              </a:rPr>
              <a:t> &gt;</a:t>
            </a:r>
          </a:p>
        </p:txBody>
      </p:sp>
      <p:sp>
        <p:nvSpPr>
          <p:cNvPr id="13" name="Title 3">
            <a:extLst>
              <a:ext uri="{FF2B5EF4-FFF2-40B4-BE49-F238E27FC236}">
                <a16:creationId xmlns:a16="http://schemas.microsoft.com/office/drawing/2014/main" id="{E1DEA478-366F-6128-654B-B7BA42085C01}"/>
              </a:ext>
            </a:extLst>
          </p:cNvPr>
          <p:cNvSpPr txBox="1">
            <a:spLocks/>
          </p:cNvSpPr>
          <p:nvPr/>
        </p:nvSpPr>
        <p:spPr>
          <a:xfrm>
            <a:off x="838199" y="662427"/>
            <a:ext cx="10510521" cy="819738"/>
          </a:xfrm>
          <a:prstGeom prst="rect">
            <a:avLst/>
          </a:prstGeom>
        </p:spPr>
        <p:txBody>
          <a:bodyPr>
            <a:normAutofit/>
          </a:bodyPr>
          <a:lstStyle>
            <a:lvl1pPr algn="l" defTabSz="914400" rtl="0" eaLnBrk="1" latinLnBrk="0" hangingPunct="1">
              <a:lnSpc>
                <a:spcPct val="100000"/>
              </a:lnSpc>
              <a:spcBef>
                <a:spcPct val="0"/>
              </a:spcBef>
              <a:buNone/>
              <a:defRPr sz="4000" kern="1200">
                <a:solidFill>
                  <a:schemeClr val="tx2">
                    <a:alpha val="75000"/>
                  </a:schemeClr>
                </a:solidFill>
                <a:latin typeface="+mj-lt"/>
                <a:ea typeface="+mj-ea"/>
                <a:cs typeface="+mj-cs"/>
              </a:defRPr>
            </a:lvl1pPr>
          </a:lstStyle>
          <a:p>
            <a:r>
              <a:rPr lang="en-US" b="1" dirty="0">
                <a:solidFill>
                  <a:schemeClr val="tx1"/>
                </a:solidFill>
              </a:rPr>
              <a:t>What is the Appropriate Tier Level?</a:t>
            </a:r>
          </a:p>
        </p:txBody>
      </p:sp>
    </p:spTree>
    <p:extLst>
      <p:ext uri="{BB962C8B-B14F-4D97-AF65-F5344CB8AC3E}">
        <p14:creationId xmlns:p14="http://schemas.microsoft.com/office/powerpoint/2010/main" val="13292850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C65FA1-8188-63B0-B903-B4429100CE7B}"/>
            </a:ext>
          </a:extLst>
        </p:cNvPr>
        <p:cNvGrpSpPr/>
        <p:nvPr/>
      </p:nvGrpSpPr>
      <p:grpSpPr>
        <a:xfrm>
          <a:off x="0" y="0"/>
          <a:ext cx="0" cy="0"/>
          <a:chOff x="0" y="0"/>
          <a:chExt cx="0" cy="0"/>
        </a:xfrm>
      </p:grpSpPr>
      <p:sp>
        <p:nvSpPr>
          <p:cNvPr id="12" name="Title 1">
            <a:extLst>
              <a:ext uri="{FF2B5EF4-FFF2-40B4-BE49-F238E27FC236}">
                <a16:creationId xmlns:a16="http://schemas.microsoft.com/office/drawing/2014/main" id="{5BA0DAB6-5781-CB54-B407-BBCA0A4BAF73}"/>
              </a:ext>
            </a:extLst>
          </p:cNvPr>
          <p:cNvSpPr>
            <a:spLocks noGrp="1"/>
          </p:cNvSpPr>
          <p:nvPr>
            <p:ph type="title"/>
          </p:nvPr>
        </p:nvSpPr>
        <p:spPr>
          <a:xfrm>
            <a:off x="839788" y="665629"/>
            <a:ext cx="10515600" cy="818995"/>
          </a:xfrm>
        </p:spPr>
        <p:txBody>
          <a:bodyPr/>
          <a:lstStyle/>
          <a:p>
            <a:r>
              <a:rPr lang="en-US" b="1" kern="100" dirty="0">
                <a:solidFill>
                  <a:schemeClr val="tx1"/>
                </a:solidFill>
                <a:cs typeface="Times New Roman" panose="02020603050405020304" pitchFamily="18" charset="0"/>
              </a:rPr>
              <a:t>PCMP Practice Sites have Options</a:t>
            </a:r>
            <a:endParaRPr lang="en-US" dirty="0">
              <a:solidFill>
                <a:schemeClr val="tx1"/>
              </a:solidFill>
            </a:endParaRPr>
          </a:p>
        </p:txBody>
      </p:sp>
      <p:pic>
        <p:nvPicPr>
          <p:cNvPr id="7" name="Picture Placeholder 14" descr="A field of grass and bushes&#10;&#10;AI-generated content may be incorrect.">
            <a:extLst>
              <a:ext uri="{FF2B5EF4-FFF2-40B4-BE49-F238E27FC236}">
                <a16:creationId xmlns:a16="http://schemas.microsoft.com/office/drawing/2014/main" id="{29EE7D35-0145-7798-A1B6-41E606C763BF}"/>
              </a:ext>
            </a:extLst>
          </p:cNvPr>
          <p:cNvPicPr>
            <a:picLocks noChangeAspect="1"/>
          </p:cNvPicPr>
          <p:nvPr/>
        </p:nvPicPr>
        <p:blipFill>
          <a:blip r:embed="rId2"/>
          <a:srcRect l="7491" r="7491"/>
          <a:stretch/>
        </p:blipFill>
        <p:spPr>
          <a:xfrm>
            <a:off x="987704" y="2430536"/>
            <a:ext cx="3564881" cy="2841472"/>
          </a:xfrm>
          <a:prstGeom prst="rect">
            <a:avLst/>
          </a:prstGeom>
          <a:noFill/>
        </p:spPr>
      </p:pic>
      <p:sp>
        <p:nvSpPr>
          <p:cNvPr id="18" name="Content Placeholder 5">
            <a:extLst>
              <a:ext uri="{FF2B5EF4-FFF2-40B4-BE49-F238E27FC236}">
                <a16:creationId xmlns:a16="http://schemas.microsoft.com/office/drawing/2014/main" id="{52D7BE8D-9AC9-DD8E-D07B-0624D8900BAD}"/>
              </a:ext>
            </a:extLst>
          </p:cNvPr>
          <p:cNvSpPr>
            <a:spLocks noGrp="1"/>
          </p:cNvSpPr>
          <p:nvPr>
            <p:ph sz="quarter" idx="4"/>
          </p:nvPr>
        </p:nvSpPr>
        <p:spPr>
          <a:xfrm>
            <a:off x="4772025" y="1797296"/>
            <a:ext cx="6762750" cy="4420624"/>
          </a:xfrm>
        </p:spPr>
        <p:txBody>
          <a:bodyPr>
            <a:normAutofit/>
          </a:bodyPr>
          <a:lstStyle/>
          <a:p>
            <a:pPr marL="0" indent="0">
              <a:buNone/>
            </a:pPr>
            <a:r>
              <a:rPr lang="en-US" sz="2400" dirty="0">
                <a:solidFill>
                  <a:schemeClr val="tx1">
                    <a:alpha val="85000"/>
                  </a:schemeClr>
                </a:solidFill>
                <a:effectLst/>
                <a:latin typeface="+mj-lt"/>
                <a:ea typeface="Times New Roman" panose="02020603050405020304" pitchFamily="18" charset="0"/>
                <a:cs typeface="Times New Roman" panose="02020603050405020304" pitchFamily="18" charset="0"/>
              </a:rPr>
              <a:t>1- Participate at the </a:t>
            </a:r>
            <a:r>
              <a:rPr lang="en-US" sz="2400" u="sng" dirty="0">
                <a:solidFill>
                  <a:schemeClr val="tx1">
                    <a:alpha val="85000"/>
                  </a:schemeClr>
                </a:solidFill>
                <a:effectLst/>
                <a:latin typeface="+mj-lt"/>
                <a:ea typeface="Times New Roman" panose="02020603050405020304" pitchFamily="18" charset="0"/>
                <a:cs typeface="Times New Roman" panose="02020603050405020304" pitchFamily="18" charset="0"/>
              </a:rPr>
              <a:t>highest</a:t>
            </a:r>
            <a:r>
              <a:rPr lang="en-US" sz="2400" dirty="0">
                <a:solidFill>
                  <a:schemeClr val="tx1">
                    <a:alpha val="85000"/>
                  </a:schemeClr>
                </a:solidFill>
                <a:effectLst/>
                <a:latin typeface="+mj-lt"/>
                <a:ea typeface="Times New Roman" panose="02020603050405020304" pitchFamily="18" charset="0"/>
                <a:cs typeface="Times New Roman" panose="02020603050405020304" pitchFamily="18" charset="0"/>
              </a:rPr>
              <a:t> tier for which they qualify.</a:t>
            </a:r>
          </a:p>
          <a:p>
            <a:pPr marL="0" indent="0">
              <a:buNone/>
            </a:pPr>
            <a:r>
              <a:rPr lang="en-US" sz="2400" dirty="0">
                <a:solidFill>
                  <a:schemeClr val="tx1">
                    <a:alpha val="85000"/>
                  </a:schemeClr>
                </a:solidFill>
                <a:effectLst/>
                <a:latin typeface="+mj-lt"/>
                <a:ea typeface="Times New Roman" panose="02020603050405020304" pitchFamily="18" charset="0"/>
                <a:cs typeface="Times New Roman" panose="02020603050405020304" pitchFamily="18" charset="0"/>
              </a:rPr>
              <a:t>2- </a:t>
            </a:r>
            <a:r>
              <a:rPr lang="en-US" dirty="0">
                <a:solidFill>
                  <a:schemeClr val="tx1">
                    <a:alpha val="85000"/>
                  </a:schemeClr>
                </a:solidFill>
                <a:latin typeface="+mj-lt"/>
                <a:ea typeface="Times New Roman" panose="02020603050405020304" pitchFamily="18" charset="0"/>
                <a:cs typeface="Times New Roman" panose="02020603050405020304" pitchFamily="18" charset="0"/>
              </a:rPr>
              <a:t>P</a:t>
            </a:r>
            <a:r>
              <a:rPr lang="en-US" sz="2400" dirty="0">
                <a:solidFill>
                  <a:schemeClr val="tx1">
                    <a:alpha val="85000"/>
                  </a:schemeClr>
                </a:solidFill>
                <a:effectLst/>
                <a:latin typeface="+mj-lt"/>
                <a:ea typeface="Times New Roman" panose="02020603050405020304" pitchFamily="18" charset="0"/>
                <a:cs typeface="Times New Roman" panose="02020603050405020304" pitchFamily="18" charset="0"/>
              </a:rPr>
              <a:t>articipate at a </a:t>
            </a:r>
            <a:r>
              <a:rPr lang="en-US" sz="2400" u="sng" dirty="0">
                <a:solidFill>
                  <a:schemeClr val="tx1">
                    <a:alpha val="85000"/>
                  </a:schemeClr>
                </a:solidFill>
                <a:effectLst/>
                <a:latin typeface="+mj-lt"/>
                <a:ea typeface="Times New Roman" panose="02020603050405020304" pitchFamily="18" charset="0"/>
                <a:cs typeface="Times New Roman" panose="02020603050405020304" pitchFamily="18" charset="0"/>
              </a:rPr>
              <a:t>lower</a:t>
            </a:r>
            <a:r>
              <a:rPr lang="en-US" sz="2400" dirty="0">
                <a:solidFill>
                  <a:schemeClr val="tx1">
                    <a:alpha val="85000"/>
                  </a:schemeClr>
                </a:solidFill>
                <a:effectLst/>
                <a:latin typeface="+mj-lt"/>
                <a:ea typeface="Times New Roman" panose="02020603050405020304" pitchFamily="18" charset="0"/>
                <a:cs typeface="Times New Roman" panose="02020603050405020304" pitchFamily="18" charset="0"/>
              </a:rPr>
              <a:t> tier than for which they qualify.</a:t>
            </a:r>
            <a:endParaRPr lang="en-US" sz="2400" dirty="0">
              <a:solidFill>
                <a:schemeClr val="tx1">
                  <a:alpha val="85000"/>
                </a:schemeClr>
              </a:solidFill>
              <a:effectLst/>
              <a:latin typeface="+mj-lt"/>
              <a:ea typeface="Times New Roman" panose="02020603050405020304" pitchFamily="18" charset="0"/>
            </a:endParaRPr>
          </a:p>
          <a:p>
            <a:pPr>
              <a:buNone/>
            </a:pPr>
            <a:r>
              <a:rPr lang="en-US" sz="2400" dirty="0">
                <a:solidFill>
                  <a:schemeClr val="tx1">
                    <a:alpha val="85000"/>
                  </a:schemeClr>
                </a:solidFill>
                <a:effectLst/>
                <a:latin typeface="+mj-lt"/>
                <a:ea typeface="Times New Roman" panose="02020603050405020304" pitchFamily="18" charset="0"/>
              </a:rPr>
              <a:t>3 - Identify a higher tier and </a:t>
            </a:r>
            <a:r>
              <a:rPr lang="en-US" sz="2400" u="sng" dirty="0">
                <a:solidFill>
                  <a:schemeClr val="tx1">
                    <a:alpha val="85000"/>
                  </a:schemeClr>
                </a:solidFill>
                <a:effectLst/>
                <a:latin typeface="+mj-lt"/>
                <a:ea typeface="Times New Roman" panose="02020603050405020304" pitchFamily="18" charset="0"/>
              </a:rPr>
              <a:t>work towards achieving that tier</a:t>
            </a:r>
            <a:r>
              <a:rPr lang="en-US" sz="2400" dirty="0">
                <a:solidFill>
                  <a:schemeClr val="tx1">
                    <a:alpha val="85000"/>
                  </a:schemeClr>
                </a:solidFill>
                <a:effectLst/>
                <a:latin typeface="+mj-lt"/>
                <a:ea typeface="Times New Roman" panose="02020603050405020304" pitchFamily="18" charset="0"/>
              </a:rPr>
              <a:t>. </a:t>
            </a:r>
          </a:p>
          <a:p>
            <a:pPr>
              <a:buNone/>
            </a:pPr>
            <a:r>
              <a:rPr lang="en-US" sz="2400" dirty="0">
                <a:solidFill>
                  <a:schemeClr val="tx1">
                    <a:alpha val="85000"/>
                  </a:schemeClr>
                </a:solidFill>
                <a:effectLst/>
                <a:latin typeface="+mj-lt"/>
                <a:ea typeface="Times New Roman" panose="02020603050405020304" pitchFamily="18" charset="0"/>
              </a:rPr>
              <a:t>NHP will provide tools and resources to support practices at any level.</a:t>
            </a:r>
            <a:endParaRPr lang="en-GB" sz="4800" dirty="0">
              <a:solidFill>
                <a:schemeClr val="tx1">
                  <a:alpha val="85000"/>
                </a:schemeClr>
              </a:solidFill>
              <a:latin typeface="+mj-lt"/>
            </a:endParaRPr>
          </a:p>
        </p:txBody>
      </p:sp>
      <p:sp>
        <p:nvSpPr>
          <p:cNvPr id="6" name="Slide Number Placeholder 5">
            <a:extLst>
              <a:ext uri="{FF2B5EF4-FFF2-40B4-BE49-F238E27FC236}">
                <a16:creationId xmlns:a16="http://schemas.microsoft.com/office/drawing/2014/main" id="{63663D67-F0EE-4B9F-5954-4AFA11DB3102}"/>
              </a:ext>
            </a:extLst>
          </p:cNvPr>
          <p:cNvSpPr>
            <a:spLocks noGrp="1"/>
          </p:cNvSpPr>
          <p:nvPr>
            <p:ph type="sldNum" sz="quarter" idx="12"/>
          </p:nvPr>
        </p:nvSpPr>
        <p:spPr>
          <a:xfrm>
            <a:off x="10518474" y="6356350"/>
            <a:ext cx="1414733" cy="365125"/>
          </a:xfrm>
        </p:spPr>
        <p:txBody>
          <a:bodyPr anchor="ctr">
            <a:normAutofit/>
          </a:bodyPr>
          <a:lstStyle/>
          <a:p>
            <a:pPr>
              <a:spcAft>
                <a:spcPts val="600"/>
              </a:spcAft>
            </a:pPr>
            <a:fld id="{AE208ADF-3ADD-483D-A721-14E3EEE2C135}" type="slidenum">
              <a:rPr lang="en-US" smtClean="0"/>
              <a:pPr>
                <a:spcAft>
                  <a:spcPts val="600"/>
                </a:spcAft>
              </a:pPr>
              <a:t>43</a:t>
            </a:fld>
            <a:endParaRPr lang="en-US"/>
          </a:p>
        </p:txBody>
      </p:sp>
      <p:pic>
        <p:nvPicPr>
          <p:cNvPr id="2" name="Picture 1" descr="A blue and green logo with a leaf&#10;&#10;AI-generated content may be incorrect.">
            <a:extLst>
              <a:ext uri="{FF2B5EF4-FFF2-40B4-BE49-F238E27FC236}">
                <a16:creationId xmlns:a16="http://schemas.microsoft.com/office/drawing/2014/main" id="{DF7F7275-41D8-DA87-887D-5D1C522F6D6C}"/>
              </a:ext>
            </a:extLst>
          </p:cNvPr>
          <p:cNvPicPr>
            <a:picLocks noChangeAspect="1"/>
          </p:cNvPicPr>
          <p:nvPr/>
        </p:nvPicPr>
        <p:blipFill>
          <a:blip r:embed="rId3"/>
          <a:stretch>
            <a:fillRect/>
          </a:stretch>
        </p:blipFill>
        <p:spPr>
          <a:xfrm>
            <a:off x="0" y="6217920"/>
            <a:ext cx="1504836" cy="595915"/>
          </a:xfrm>
          <a:prstGeom prst="rect">
            <a:avLst/>
          </a:prstGeom>
        </p:spPr>
      </p:pic>
    </p:spTree>
    <p:extLst>
      <p:ext uri="{BB962C8B-B14F-4D97-AF65-F5344CB8AC3E}">
        <p14:creationId xmlns:p14="http://schemas.microsoft.com/office/powerpoint/2010/main" val="18981732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9BE2E5-11AE-B102-BA25-CAE4BE26C2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320C6A-3FCF-D6E3-16AF-A91B2BCF4923}"/>
              </a:ext>
            </a:extLst>
          </p:cNvPr>
          <p:cNvSpPr>
            <a:spLocks noGrp="1"/>
          </p:cNvSpPr>
          <p:nvPr>
            <p:ph type="ctrTitle"/>
          </p:nvPr>
        </p:nvSpPr>
        <p:spPr/>
        <p:txBody>
          <a:bodyPr>
            <a:normAutofit/>
          </a:bodyPr>
          <a:lstStyle/>
          <a:p>
            <a:r>
              <a:rPr lang="en-US" b="1" dirty="0">
                <a:solidFill>
                  <a:schemeClr val="tx1">
                    <a:alpha val="75000"/>
                  </a:schemeClr>
                </a:solidFill>
              </a:rPr>
              <a:t>PMPM Payment Structure</a:t>
            </a:r>
          </a:p>
        </p:txBody>
      </p:sp>
      <p:pic>
        <p:nvPicPr>
          <p:cNvPr id="6" name="Picture Placeholder 5">
            <a:extLst>
              <a:ext uri="{FF2B5EF4-FFF2-40B4-BE49-F238E27FC236}">
                <a16:creationId xmlns:a16="http://schemas.microsoft.com/office/drawing/2014/main" id="{960D6090-7E7F-3D0D-72B5-766FFEBB7D69}"/>
              </a:ext>
            </a:extLst>
          </p:cNvPr>
          <p:cNvPicPr>
            <a:picLocks noGrp="1" noChangeAspect="1"/>
          </p:cNvPicPr>
          <p:nvPr>
            <p:ph type="pic" sz="quarter" idx="13"/>
          </p:nvPr>
        </p:nvPicPr>
        <p:blipFill>
          <a:blip r:embed="rId2"/>
          <a:srcRect l="-82" t="30569" b="13119"/>
          <a:stretch/>
        </p:blipFill>
        <p:spPr>
          <a:xfrm>
            <a:off x="0" y="-167779"/>
            <a:ext cx="12198995" cy="4566092"/>
          </a:xfrm>
        </p:spPr>
      </p:pic>
      <p:pic>
        <p:nvPicPr>
          <p:cNvPr id="4" name="Picture 3" descr="A blue and green logo with a leaf&#10;&#10;AI-generated content may be incorrect.">
            <a:extLst>
              <a:ext uri="{FF2B5EF4-FFF2-40B4-BE49-F238E27FC236}">
                <a16:creationId xmlns:a16="http://schemas.microsoft.com/office/drawing/2014/main" id="{BDA010AE-4FCA-26AF-FCB0-33A67BED592F}"/>
              </a:ext>
            </a:extLst>
          </p:cNvPr>
          <p:cNvPicPr>
            <a:picLocks noChangeAspect="1"/>
          </p:cNvPicPr>
          <p:nvPr/>
        </p:nvPicPr>
        <p:blipFill>
          <a:blip r:embed="rId3"/>
          <a:stretch>
            <a:fillRect/>
          </a:stretch>
        </p:blipFill>
        <p:spPr>
          <a:xfrm>
            <a:off x="70302" y="6169008"/>
            <a:ext cx="1504836" cy="595915"/>
          </a:xfrm>
          <a:prstGeom prst="rect">
            <a:avLst/>
          </a:prstGeom>
        </p:spPr>
      </p:pic>
    </p:spTree>
    <p:extLst>
      <p:ext uri="{BB962C8B-B14F-4D97-AF65-F5344CB8AC3E}">
        <p14:creationId xmlns:p14="http://schemas.microsoft.com/office/powerpoint/2010/main" val="31304274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749122-F381-43A0-5BB9-CEABA72811C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9C702A5-4437-A5CB-26AE-A0322D7E2298}"/>
              </a:ext>
            </a:extLst>
          </p:cNvPr>
          <p:cNvSpPr>
            <a:spLocks noGrp="1"/>
          </p:cNvSpPr>
          <p:nvPr>
            <p:ph type="title"/>
          </p:nvPr>
        </p:nvSpPr>
        <p:spPr>
          <a:xfrm>
            <a:off x="838199" y="662427"/>
            <a:ext cx="10510521" cy="819738"/>
          </a:xfrm>
        </p:spPr>
        <p:txBody>
          <a:bodyPr>
            <a:normAutofit/>
          </a:bodyPr>
          <a:lstStyle/>
          <a:p>
            <a:r>
              <a:rPr lang="en-US" b="1" dirty="0">
                <a:solidFill>
                  <a:schemeClr val="tx1">
                    <a:alpha val="75000"/>
                  </a:schemeClr>
                </a:solidFill>
              </a:rPr>
              <a:t>PMPM Maximum Payment Structure</a:t>
            </a:r>
          </a:p>
        </p:txBody>
      </p:sp>
      <p:pic>
        <p:nvPicPr>
          <p:cNvPr id="5" name="Picture 4" descr="A blue and green logo with a leaf&#10;&#10;AI-generated content may be incorrect.">
            <a:extLst>
              <a:ext uri="{FF2B5EF4-FFF2-40B4-BE49-F238E27FC236}">
                <a16:creationId xmlns:a16="http://schemas.microsoft.com/office/drawing/2014/main" id="{D44E8512-2B4A-041F-D9B8-1AB088080F0B}"/>
              </a:ext>
            </a:extLst>
          </p:cNvPr>
          <p:cNvPicPr>
            <a:picLocks noChangeAspect="1"/>
          </p:cNvPicPr>
          <p:nvPr/>
        </p:nvPicPr>
        <p:blipFill>
          <a:blip r:embed="rId3"/>
          <a:stretch>
            <a:fillRect/>
          </a:stretch>
        </p:blipFill>
        <p:spPr>
          <a:xfrm>
            <a:off x="0" y="6217920"/>
            <a:ext cx="1504836" cy="595915"/>
          </a:xfrm>
          <a:prstGeom prst="rect">
            <a:avLst/>
          </a:prstGeom>
        </p:spPr>
      </p:pic>
      <p:sp>
        <p:nvSpPr>
          <p:cNvPr id="9" name="Rectangle 8">
            <a:extLst>
              <a:ext uri="{FF2B5EF4-FFF2-40B4-BE49-F238E27FC236}">
                <a16:creationId xmlns:a16="http://schemas.microsoft.com/office/drawing/2014/main" id="{4ECBE6B0-5E33-00BC-02E3-CF67F37BE9F6}"/>
              </a:ext>
            </a:extLst>
          </p:cNvPr>
          <p:cNvSpPr/>
          <p:nvPr/>
        </p:nvSpPr>
        <p:spPr>
          <a:xfrm>
            <a:off x="838199" y="1977530"/>
            <a:ext cx="11038115" cy="157101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graphicFrame>
        <p:nvGraphicFramePr>
          <p:cNvPr id="7" name="Table 6">
            <a:extLst>
              <a:ext uri="{FF2B5EF4-FFF2-40B4-BE49-F238E27FC236}">
                <a16:creationId xmlns:a16="http://schemas.microsoft.com/office/drawing/2014/main" id="{3C7BE9A8-4D4C-664A-A53C-DA2C0EC8EB7A}"/>
              </a:ext>
            </a:extLst>
          </p:cNvPr>
          <p:cNvGraphicFramePr>
            <a:graphicFrameLocks noGrp="1"/>
          </p:cNvGraphicFramePr>
          <p:nvPr>
            <p:extLst>
              <p:ext uri="{D42A27DB-BD31-4B8C-83A1-F6EECF244321}">
                <p14:modId xmlns:p14="http://schemas.microsoft.com/office/powerpoint/2010/main" val="3053448040"/>
              </p:ext>
            </p:extLst>
          </p:nvPr>
        </p:nvGraphicFramePr>
        <p:xfrm>
          <a:off x="631188" y="1874822"/>
          <a:ext cx="11038114" cy="4097716"/>
        </p:xfrm>
        <a:graphic>
          <a:graphicData uri="http://schemas.openxmlformats.org/drawingml/2006/table">
            <a:tbl>
              <a:tblPr firstRow="1" bandRow="1">
                <a:tableStyleId>{5C22544A-7EE6-4342-B048-85BDC9FD1C3A}</a:tableStyleId>
              </a:tblPr>
              <a:tblGrid>
                <a:gridCol w="3157318">
                  <a:extLst>
                    <a:ext uri="{9D8B030D-6E8A-4147-A177-3AD203B41FA5}">
                      <a16:colId xmlns:a16="http://schemas.microsoft.com/office/drawing/2014/main" val="3723742329"/>
                    </a:ext>
                  </a:extLst>
                </a:gridCol>
                <a:gridCol w="2361740">
                  <a:extLst>
                    <a:ext uri="{9D8B030D-6E8A-4147-A177-3AD203B41FA5}">
                      <a16:colId xmlns:a16="http://schemas.microsoft.com/office/drawing/2014/main" val="1474536303"/>
                    </a:ext>
                  </a:extLst>
                </a:gridCol>
                <a:gridCol w="2759528">
                  <a:extLst>
                    <a:ext uri="{9D8B030D-6E8A-4147-A177-3AD203B41FA5}">
                      <a16:colId xmlns:a16="http://schemas.microsoft.com/office/drawing/2014/main" val="955151490"/>
                    </a:ext>
                  </a:extLst>
                </a:gridCol>
                <a:gridCol w="2759528">
                  <a:extLst>
                    <a:ext uri="{9D8B030D-6E8A-4147-A177-3AD203B41FA5}">
                      <a16:colId xmlns:a16="http://schemas.microsoft.com/office/drawing/2014/main" val="1213898077"/>
                    </a:ext>
                  </a:extLst>
                </a:gridCol>
              </a:tblGrid>
              <a:tr h="532712">
                <a:tc>
                  <a:txBody>
                    <a:bodyPr/>
                    <a:lstStyle/>
                    <a:p>
                      <a:endParaRPr lang="en-GB" sz="2800" dirty="0"/>
                    </a:p>
                  </a:txBody>
                  <a:tcPr/>
                </a:tc>
                <a:tc>
                  <a:txBody>
                    <a:bodyPr/>
                    <a:lstStyle/>
                    <a:p>
                      <a:pPr algn="ctr"/>
                      <a:r>
                        <a:rPr lang="en-GB" sz="2800" dirty="0"/>
                        <a:t>Tier 1</a:t>
                      </a:r>
                    </a:p>
                  </a:txBody>
                  <a:tcPr anchor="ctr"/>
                </a:tc>
                <a:tc>
                  <a:txBody>
                    <a:bodyPr/>
                    <a:lstStyle/>
                    <a:p>
                      <a:pPr algn="ctr"/>
                      <a:r>
                        <a:rPr lang="en-GB" sz="2800" dirty="0"/>
                        <a:t>Tier 2</a:t>
                      </a:r>
                    </a:p>
                  </a:txBody>
                  <a:tcPr anchor="ctr"/>
                </a:tc>
                <a:tc>
                  <a:txBody>
                    <a:bodyPr/>
                    <a:lstStyle/>
                    <a:p>
                      <a:pPr algn="ctr"/>
                      <a:r>
                        <a:rPr lang="en-GB" sz="2800" dirty="0"/>
                        <a:t>Tier 3</a:t>
                      </a:r>
                    </a:p>
                  </a:txBody>
                  <a:tcPr anchor="ctr"/>
                </a:tc>
                <a:extLst>
                  <a:ext uri="{0D108BD9-81ED-4DB2-BD59-A6C34878D82A}">
                    <a16:rowId xmlns:a16="http://schemas.microsoft.com/office/drawing/2014/main" val="2274359013"/>
                  </a:ext>
                </a:extLst>
              </a:tr>
              <a:tr h="740780">
                <a:tc>
                  <a:txBody>
                    <a:bodyPr/>
                    <a:lstStyle/>
                    <a:p>
                      <a:r>
                        <a:rPr lang="en-GB" sz="2800" dirty="0"/>
                        <a:t>PMPM Max (up to)</a:t>
                      </a:r>
                    </a:p>
                  </a:txBody>
                  <a:tcPr anchor="ctr"/>
                </a:tc>
                <a:tc>
                  <a:txBody>
                    <a:bodyPr/>
                    <a:lstStyle/>
                    <a:p>
                      <a:pPr algn="ctr"/>
                      <a:r>
                        <a:rPr lang="en-GB" sz="2800" dirty="0"/>
                        <a:t>$2.00</a:t>
                      </a:r>
                    </a:p>
                  </a:txBody>
                  <a:tcPr anchor="ctr"/>
                </a:tc>
                <a:tc>
                  <a:txBody>
                    <a:bodyPr/>
                    <a:lstStyle/>
                    <a:p>
                      <a:pPr algn="ctr"/>
                      <a:r>
                        <a:rPr lang="en-GB" sz="2800" dirty="0"/>
                        <a:t>$4.50</a:t>
                      </a:r>
                    </a:p>
                  </a:txBody>
                  <a:tcPr anchor="ctr"/>
                </a:tc>
                <a:tc>
                  <a:txBody>
                    <a:bodyPr/>
                    <a:lstStyle/>
                    <a:p>
                      <a:pPr algn="ctr"/>
                      <a:r>
                        <a:rPr lang="en-GB" sz="2800" dirty="0"/>
                        <a:t>$10.00</a:t>
                      </a:r>
                    </a:p>
                  </a:txBody>
                  <a:tcPr anchor="ctr"/>
                </a:tc>
                <a:extLst>
                  <a:ext uri="{0D108BD9-81ED-4DB2-BD59-A6C34878D82A}">
                    <a16:rowId xmlns:a16="http://schemas.microsoft.com/office/drawing/2014/main" val="1325846135"/>
                  </a:ext>
                </a:extLst>
              </a:tr>
              <a:tr h="706056">
                <a:tc>
                  <a:txBody>
                    <a:bodyPr/>
                    <a:lstStyle/>
                    <a:p>
                      <a:r>
                        <a:rPr lang="en-US" sz="1800" i="1" dirty="0"/>
                        <a:t>Practice Assessment (7%)</a:t>
                      </a:r>
                    </a:p>
                  </a:txBody>
                  <a:tcPr anchor="ctr"/>
                </a:tc>
                <a:tc>
                  <a:txBody>
                    <a:bodyPr/>
                    <a:lstStyle/>
                    <a:p>
                      <a:pPr algn="ctr" fontAlgn="b"/>
                      <a:r>
                        <a:rPr lang="en-US" sz="1800" b="0" i="1" u="none" strike="noStrike" dirty="0">
                          <a:solidFill>
                            <a:srgbClr val="000000"/>
                          </a:solidFill>
                          <a:effectLst/>
                          <a:latin typeface="+mn-lt"/>
                        </a:rPr>
                        <a:t>$0.14 (7% of $2.00)</a:t>
                      </a:r>
                    </a:p>
                  </a:txBody>
                  <a:tcPr marL="7620" marR="7620" marT="7620" marB="0" anchor="ctr"/>
                </a:tc>
                <a:tc>
                  <a:txBody>
                    <a:bodyPr/>
                    <a:lstStyle/>
                    <a:p>
                      <a:pPr algn="ctr" fontAlgn="b"/>
                      <a:r>
                        <a:rPr lang="en-US" sz="1800" b="0" i="1" u="none" strike="noStrike" dirty="0">
                          <a:solidFill>
                            <a:srgbClr val="000000"/>
                          </a:solidFill>
                          <a:effectLst/>
                          <a:latin typeface="+mn-lt"/>
                        </a:rPr>
                        <a:t>$0.32 (7% of $4.50)</a:t>
                      </a:r>
                    </a:p>
                  </a:txBody>
                  <a:tcPr marL="7620" marR="7620" marT="7620" marB="0" anchor="ctr"/>
                </a:tc>
                <a:tc>
                  <a:txBody>
                    <a:bodyPr/>
                    <a:lstStyle/>
                    <a:p>
                      <a:pPr algn="ctr" fontAlgn="b"/>
                      <a:r>
                        <a:rPr lang="en-US" sz="1800" b="0" i="1" u="none" strike="noStrike" dirty="0">
                          <a:solidFill>
                            <a:srgbClr val="000000"/>
                          </a:solidFill>
                          <a:effectLst/>
                          <a:latin typeface="+mn-lt"/>
                        </a:rPr>
                        <a:t>$0.70 (7% of $10.00)</a:t>
                      </a:r>
                    </a:p>
                  </a:txBody>
                  <a:tcPr marL="7620" marR="7620" marT="7620" marB="0" anchor="ctr"/>
                </a:tc>
                <a:extLst>
                  <a:ext uri="{0D108BD9-81ED-4DB2-BD59-A6C34878D82A}">
                    <a16:rowId xmlns:a16="http://schemas.microsoft.com/office/drawing/2014/main" val="10656310"/>
                  </a:ext>
                </a:extLst>
              </a:tr>
              <a:tr h="706056">
                <a:tc>
                  <a:txBody>
                    <a:bodyPr/>
                    <a:lstStyle/>
                    <a:p>
                      <a:r>
                        <a:rPr lang="en-US" sz="1800" i="1" dirty="0"/>
                        <a:t>CC and Acuity (70%)</a:t>
                      </a:r>
                    </a:p>
                  </a:txBody>
                  <a:tcPr anchor="ctr"/>
                </a:tc>
                <a:tc>
                  <a:txBody>
                    <a:bodyPr/>
                    <a:lstStyle/>
                    <a:p>
                      <a:pPr algn="ctr" fontAlgn="b"/>
                      <a:r>
                        <a:rPr lang="en-US" sz="1800" b="0" i="1" u="none" strike="noStrike" dirty="0">
                          <a:solidFill>
                            <a:srgbClr val="000000"/>
                          </a:solidFill>
                          <a:effectLst/>
                          <a:latin typeface="+mn-lt"/>
                        </a:rPr>
                        <a:t> $1.40 (70% of $2.00)</a:t>
                      </a:r>
                    </a:p>
                  </a:txBody>
                  <a:tcPr marL="7620" marR="7620" marT="7620" marB="0" anchor="ctr"/>
                </a:tc>
                <a:tc>
                  <a:txBody>
                    <a:bodyPr/>
                    <a:lstStyle/>
                    <a:p>
                      <a:pPr algn="ctr" fontAlgn="b"/>
                      <a:r>
                        <a:rPr lang="en-US" sz="1800" b="0" i="1" u="none" strike="noStrike" dirty="0">
                          <a:solidFill>
                            <a:srgbClr val="000000"/>
                          </a:solidFill>
                          <a:effectLst/>
                          <a:latin typeface="+mn-lt"/>
                        </a:rPr>
                        <a:t>$3.15 (70% of $4.50)</a:t>
                      </a:r>
                    </a:p>
                  </a:txBody>
                  <a:tcPr marL="7620" marR="7620" marT="7620" marB="0" anchor="ctr"/>
                </a:tc>
                <a:tc>
                  <a:txBody>
                    <a:bodyPr/>
                    <a:lstStyle/>
                    <a:p>
                      <a:pPr algn="ctr" fontAlgn="b"/>
                      <a:r>
                        <a:rPr lang="en-US" sz="1800" b="0" i="1" u="none" strike="noStrike" dirty="0">
                          <a:solidFill>
                            <a:srgbClr val="000000"/>
                          </a:solidFill>
                          <a:effectLst/>
                          <a:latin typeface="+mn-lt"/>
                        </a:rPr>
                        <a:t>$7.00 (70% of $10.00)</a:t>
                      </a:r>
                    </a:p>
                  </a:txBody>
                  <a:tcPr marL="7620" marR="7620" marT="7620" marB="0" anchor="ctr"/>
                </a:tc>
                <a:extLst>
                  <a:ext uri="{0D108BD9-81ED-4DB2-BD59-A6C34878D82A}">
                    <a16:rowId xmlns:a16="http://schemas.microsoft.com/office/drawing/2014/main" val="2352435777"/>
                  </a:ext>
                </a:extLst>
              </a:tr>
              <a:tr h="706056">
                <a:tc>
                  <a:txBody>
                    <a:bodyPr/>
                    <a:lstStyle/>
                    <a:p>
                      <a:r>
                        <a:rPr lang="en-US" sz="1800" i="1" dirty="0"/>
                        <a:t>Integrated BH (7%)</a:t>
                      </a:r>
                    </a:p>
                  </a:txBody>
                  <a:tcPr anchor="ctr"/>
                </a:tc>
                <a:tc>
                  <a:txBody>
                    <a:bodyPr/>
                    <a:lstStyle/>
                    <a:p>
                      <a:pPr algn="ctr" fontAlgn="b"/>
                      <a:r>
                        <a:rPr lang="en-US" sz="1800" b="0" i="1" u="none" strike="noStrike" dirty="0">
                          <a:solidFill>
                            <a:srgbClr val="000000"/>
                          </a:solidFill>
                          <a:effectLst/>
                          <a:latin typeface="+mn-lt"/>
                        </a:rPr>
                        <a:t>$0.14 (7% of $2.00)</a:t>
                      </a:r>
                    </a:p>
                  </a:txBody>
                  <a:tcPr marL="7620" marR="7620" marT="7620" marB="0" anchor="ctr"/>
                </a:tc>
                <a:tc>
                  <a:txBody>
                    <a:bodyPr/>
                    <a:lstStyle/>
                    <a:p>
                      <a:pPr algn="ctr" fontAlgn="b"/>
                      <a:r>
                        <a:rPr lang="en-US" sz="1800" b="0" i="1" u="none" strike="noStrike" dirty="0">
                          <a:solidFill>
                            <a:srgbClr val="000000"/>
                          </a:solidFill>
                          <a:effectLst/>
                          <a:latin typeface="+mn-lt"/>
                        </a:rPr>
                        <a:t>$0.32 (7% of $4.50)</a:t>
                      </a:r>
                    </a:p>
                  </a:txBody>
                  <a:tcPr marL="7620" marR="7620" marT="7620" marB="0" anchor="ctr"/>
                </a:tc>
                <a:tc>
                  <a:txBody>
                    <a:bodyPr/>
                    <a:lstStyle/>
                    <a:p>
                      <a:pPr algn="ctr" fontAlgn="b"/>
                      <a:r>
                        <a:rPr lang="en-US" sz="1800" b="0" i="1" u="none" strike="noStrike" dirty="0">
                          <a:solidFill>
                            <a:srgbClr val="000000"/>
                          </a:solidFill>
                          <a:effectLst/>
                          <a:latin typeface="+mn-lt"/>
                        </a:rPr>
                        <a:t>$0.70 (7% of $10.00)</a:t>
                      </a:r>
                    </a:p>
                  </a:txBody>
                  <a:tcPr marL="7620" marR="7620" marT="7620" marB="0" anchor="ctr"/>
                </a:tc>
                <a:extLst>
                  <a:ext uri="{0D108BD9-81ED-4DB2-BD59-A6C34878D82A}">
                    <a16:rowId xmlns:a16="http://schemas.microsoft.com/office/drawing/2014/main" val="2600024931"/>
                  </a:ext>
                </a:extLst>
              </a:tr>
              <a:tr h="706056">
                <a:tc>
                  <a:txBody>
                    <a:bodyPr/>
                    <a:lstStyle/>
                    <a:p>
                      <a:r>
                        <a:rPr lang="en-US" sz="1800" i="1" dirty="0"/>
                        <a:t>Special Programs (16%)</a:t>
                      </a:r>
                    </a:p>
                  </a:txBody>
                  <a:tcPr anchor="ctr"/>
                </a:tc>
                <a:tc>
                  <a:txBody>
                    <a:bodyPr/>
                    <a:lstStyle/>
                    <a:p>
                      <a:pPr algn="ctr" fontAlgn="b"/>
                      <a:r>
                        <a:rPr lang="en-US" sz="1800" b="0" i="1" u="none" strike="noStrike" dirty="0">
                          <a:solidFill>
                            <a:srgbClr val="000000"/>
                          </a:solidFill>
                          <a:effectLst/>
                          <a:latin typeface="+mn-lt"/>
                        </a:rPr>
                        <a:t>$0.32 (16% of $2.00)</a:t>
                      </a:r>
                    </a:p>
                  </a:txBody>
                  <a:tcPr marL="7620" marR="7620" marT="7620" marB="0" anchor="ctr"/>
                </a:tc>
                <a:tc>
                  <a:txBody>
                    <a:bodyPr/>
                    <a:lstStyle/>
                    <a:p>
                      <a:pPr algn="ctr" fontAlgn="b"/>
                      <a:r>
                        <a:rPr lang="en-US" sz="1800" b="0" i="1" u="none" strike="noStrike" dirty="0">
                          <a:solidFill>
                            <a:srgbClr val="000000"/>
                          </a:solidFill>
                          <a:effectLst/>
                          <a:latin typeface="+mn-lt"/>
                        </a:rPr>
                        <a:t>$0.72 (16% of $4.50)</a:t>
                      </a:r>
                    </a:p>
                  </a:txBody>
                  <a:tcPr marL="7620" marR="7620" marT="7620" marB="0" anchor="ctr"/>
                </a:tc>
                <a:tc>
                  <a:txBody>
                    <a:bodyPr/>
                    <a:lstStyle/>
                    <a:p>
                      <a:pPr algn="ctr" fontAlgn="b"/>
                      <a:r>
                        <a:rPr lang="en-US" sz="1800" b="0" i="1" u="none" strike="noStrike" dirty="0">
                          <a:solidFill>
                            <a:srgbClr val="000000"/>
                          </a:solidFill>
                          <a:effectLst/>
                          <a:latin typeface="+mn-lt"/>
                        </a:rPr>
                        <a:t>$1.60 (16% of $10.00)</a:t>
                      </a:r>
                    </a:p>
                  </a:txBody>
                  <a:tcPr marL="7620" marR="7620" marT="7620" marB="0" anchor="ctr"/>
                </a:tc>
                <a:extLst>
                  <a:ext uri="{0D108BD9-81ED-4DB2-BD59-A6C34878D82A}">
                    <a16:rowId xmlns:a16="http://schemas.microsoft.com/office/drawing/2014/main" val="2666346530"/>
                  </a:ext>
                </a:extLst>
              </a:tr>
            </a:tbl>
          </a:graphicData>
        </a:graphic>
      </p:graphicFrame>
    </p:spTree>
    <p:extLst>
      <p:ext uri="{BB962C8B-B14F-4D97-AF65-F5344CB8AC3E}">
        <p14:creationId xmlns:p14="http://schemas.microsoft.com/office/powerpoint/2010/main" val="1520349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2150FB-BA54-0E99-F5F8-3FE256E258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AF930B-EBEF-4FAB-D5D1-ACA1AF235B72}"/>
              </a:ext>
            </a:extLst>
          </p:cNvPr>
          <p:cNvSpPr>
            <a:spLocks noGrp="1"/>
          </p:cNvSpPr>
          <p:nvPr>
            <p:ph type="ctrTitle"/>
          </p:nvPr>
        </p:nvSpPr>
        <p:spPr>
          <a:xfrm>
            <a:off x="647700" y="5059252"/>
            <a:ext cx="11049000" cy="1209275"/>
          </a:xfrm>
        </p:spPr>
        <p:txBody>
          <a:bodyPr>
            <a:normAutofit/>
          </a:bodyPr>
          <a:lstStyle/>
          <a:p>
            <a:r>
              <a:rPr lang="en-US" b="1" dirty="0">
                <a:solidFill>
                  <a:schemeClr val="tx1">
                    <a:alpha val="75000"/>
                  </a:schemeClr>
                </a:solidFill>
              </a:rPr>
              <a:t>PCMP Tier Levels: Responsibilities &amp; Expectations</a:t>
            </a:r>
          </a:p>
        </p:txBody>
      </p:sp>
      <p:pic>
        <p:nvPicPr>
          <p:cNvPr id="6" name="Picture Placeholder 5">
            <a:extLst>
              <a:ext uri="{FF2B5EF4-FFF2-40B4-BE49-F238E27FC236}">
                <a16:creationId xmlns:a16="http://schemas.microsoft.com/office/drawing/2014/main" id="{41F9A52A-7C0C-7B21-2F63-600573B5B896}"/>
              </a:ext>
            </a:extLst>
          </p:cNvPr>
          <p:cNvPicPr>
            <a:picLocks noGrp="1" noChangeAspect="1"/>
          </p:cNvPicPr>
          <p:nvPr>
            <p:ph type="pic" sz="quarter" idx="13"/>
          </p:nvPr>
        </p:nvPicPr>
        <p:blipFill>
          <a:blip r:embed="rId2"/>
          <a:srcRect l="-82" t="30569" b="13119"/>
          <a:stretch/>
        </p:blipFill>
        <p:spPr>
          <a:xfrm>
            <a:off x="0" y="-167779"/>
            <a:ext cx="12198995" cy="4566092"/>
          </a:xfrm>
        </p:spPr>
      </p:pic>
      <p:pic>
        <p:nvPicPr>
          <p:cNvPr id="4" name="Picture 3" descr="A blue and green logo with a leaf&#10;&#10;AI-generated content may be incorrect.">
            <a:extLst>
              <a:ext uri="{FF2B5EF4-FFF2-40B4-BE49-F238E27FC236}">
                <a16:creationId xmlns:a16="http://schemas.microsoft.com/office/drawing/2014/main" id="{B3EB5FC7-DED2-17B5-2D73-97781F7D3796}"/>
              </a:ext>
            </a:extLst>
          </p:cNvPr>
          <p:cNvPicPr>
            <a:picLocks noChangeAspect="1"/>
          </p:cNvPicPr>
          <p:nvPr/>
        </p:nvPicPr>
        <p:blipFill>
          <a:blip r:embed="rId3"/>
          <a:stretch>
            <a:fillRect/>
          </a:stretch>
        </p:blipFill>
        <p:spPr>
          <a:xfrm>
            <a:off x="70302" y="6169008"/>
            <a:ext cx="1504836" cy="595915"/>
          </a:xfrm>
          <a:prstGeom prst="rect">
            <a:avLst/>
          </a:prstGeom>
        </p:spPr>
      </p:pic>
    </p:spTree>
    <p:extLst>
      <p:ext uri="{BB962C8B-B14F-4D97-AF65-F5344CB8AC3E}">
        <p14:creationId xmlns:p14="http://schemas.microsoft.com/office/powerpoint/2010/main" val="21588874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C9CC24-6361-3099-79F9-FCA82E1EF7C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814BCE9-4A92-1A9D-43EC-C07ADF93F072}"/>
              </a:ext>
            </a:extLst>
          </p:cNvPr>
          <p:cNvSpPr>
            <a:spLocks noGrp="1"/>
          </p:cNvSpPr>
          <p:nvPr>
            <p:ph type="title"/>
          </p:nvPr>
        </p:nvSpPr>
        <p:spPr>
          <a:xfrm>
            <a:off x="838199" y="662427"/>
            <a:ext cx="10510521" cy="819738"/>
          </a:xfrm>
        </p:spPr>
        <p:txBody>
          <a:bodyPr>
            <a:normAutofit/>
          </a:bodyPr>
          <a:lstStyle/>
          <a:p>
            <a:r>
              <a:rPr lang="en-US" b="1" dirty="0">
                <a:solidFill>
                  <a:schemeClr val="tx1"/>
                </a:solidFill>
              </a:rPr>
              <a:t>Requirements for ALL PCMP Practice Sites</a:t>
            </a:r>
          </a:p>
        </p:txBody>
      </p:sp>
      <p:pic>
        <p:nvPicPr>
          <p:cNvPr id="5" name="Picture 4" descr="A blue and green logo with a leaf&#10;&#10;AI-generated content may be incorrect.">
            <a:extLst>
              <a:ext uri="{FF2B5EF4-FFF2-40B4-BE49-F238E27FC236}">
                <a16:creationId xmlns:a16="http://schemas.microsoft.com/office/drawing/2014/main" id="{F3C6BF9D-E485-429F-6FEF-1899E2FA77AE}"/>
              </a:ext>
            </a:extLst>
          </p:cNvPr>
          <p:cNvPicPr>
            <a:picLocks noChangeAspect="1"/>
          </p:cNvPicPr>
          <p:nvPr/>
        </p:nvPicPr>
        <p:blipFill>
          <a:blip r:embed="rId3"/>
          <a:stretch>
            <a:fillRect/>
          </a:stretch>
        </p:blipFill>
        <p:spPr>
          <a:xfrm>
            <a:off x="0" y="6217920"/>
            <a:ext cx="1504836" cy="595915"/>
          </a:xfrm>
          <a:prstGeom prst="rect">
            <a:avLst/>
          </a:prstGeom>
        </p:spPr>
      </p:pic>
      <p:sp>
        <p:nvSpPr>
          <p:cNvPr id="9" name="Rectangle 8">
            <a:extLst>
              <a:ext uri="{FF2B5EF4-FFF2-40B4-BE49-F238E27FC236}">
                <a16:creationId xmlns:a16="http://schemas.microsoft.com/office/drawing/2014/main" id="{F7B1EB3D-8D86-6744-05BF-45F057E63712}"/>
              </a:ext>
            </a:extLst>
          </p:cNvPr>
          <p:cNvSpPr/>
          <p:nvPr/>
        </p:nvSpPr>
        <p:spPr>
          <a:xfrm>
            <a:off x="1351292" y="2061800"/>
            <a:ext cx="9494788" cy="382737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3" name="TextBox 2">
            <a:extLst>
              <a:ext uri="{FF2B5EF4-FFF2-40B4-BE49-F238E27FC236}">
                <a16:creationId xmlns:a16="http://schemas.microsoft.com/office/drawing/2014/main" id="{29B4F12B-13BA-F7D6-2689-469C8A05DEC8}"/>
              </a:ext>
            </a:extLst>
          </p:cNvPr>
          <p:cNvSpPr txBox="1"/>
          <p:nvPr/>
        </p:nvSpPr>
        <p:spPr>
          <a:xfrm>
            <a:off x="5638800" y="2971800"/>
            <a:ext cx="914400" cy="914400"/>
          </a:xfrm>
          <a:prstGeom prst="rect">
            <a:avLst/>
          </a:prstGeom>
          <a:noFill/>
        </p:spPr>
        <p:txBody>
          <a:bodyPr wrap="square" rtlCol="0">
            <a:spAutoFit/>
          </a:bodyPr>
          <a:lstStyle/>
          <a:p>
            <a:endParaRPr lang="en-GB" dirty="0"/>
          </a:p>
        </p:txBody>
      </p:sp>
      <p:sp>
        <p:nvSpPr>
          <p:cNvPr id="6" name="TextBox 5">
            <a:extLst>
              <a:ext uri="{FF2B5EF4-FFF2-40B4-BE49-F238E27FC236}">
                <a16:creationId xmlns:a16="http://schemas.microsoft.com/office/drawing/2014/main" id="{A9259AE5-43DF-F9E4-D768-2373F9E62B41}"/>
              </a:ext>
            </a:extLst>
          </p:cNvPr>
          <p:cNvSpPr txBox="1"/>
          <p:nvPr/>
        </p:nvSpPr>
        <p:spPr>
          <a:xfrm>
            <a:off x="363219" y="1707273"/>
            <a:ext cx="11460480" cy="4708981"/>
          </a:xfrm>
          <a:prstGeom prst="rect">
            <a:avLst/>
          </a:prstGeom>
          <a:noFill/>
        </p:spPr>
        <p:txBody>
          <a:bodyPr wrap="square" rtlCol="0">
            <a:spAutoFit/>
          </a:bodyPr>
          <a:lstStyle/>
          <a:p>
            <a:pPr marL="522288" lvl="1" indent="-342900" algn="l">
              <a:lnSpc>
                <a:spcPct val="150000"/>
              </a:lnSpc>
              <a:buFont typeface="+mj-lt"/>
              <a:buAutoNum type="arabicPeriod"/>
            </a:pPr>
            <a:r>
              <a:rPr lang="en-US" sz="2400" dirty="0">
                <a:effectLst/>
                <a:ea typeface="Times New Roman" panose="02020603050405020304" pitchFamily="18" charset="0"/>
                <a:cs typeface="Times New Roman" panose="02020603050405020304" pitchFamily="18" charset="0"/>
              </a:rPr>
              <a:t>Engage with Practice Transformation Coach and participate in Practice Transformation activities in Year 1.</a:t>
            </a:r>
            <a:r>
              <a:rPr lang="en-US" dirty="0">
                <a:effectLst/>
                <a:ea typeface="Times New Roman" panose="02020603050405020304" pitchFamily="18" charset="0"/>
                <a:cs typeface="Times New Roman" panose="02020603050405020304" pitchFamily="18" charset="0"/>
              </a:rPr>
              <a:t> </a:t>
            </a:r>
            <a:endParaRPr lang="en-US" sz="2400" dirty="0">
              <a:effectLst/>
              <a:ea typeface="Times New Roman" panose="02020603050405020304" pitchFamily="18" charset="0"/>
              <a:cs typeface="Times New Roman" panose="02020603050405020304" pitchFamily="18" charset="0"/>
            </a:endParaRPr>
          </a:p>
          <a:p>
            <a:pPr marL="522288" lvl="1" indent="-342900" algn="l">
              <a:lnSpc>
                <a:spcPct val="150000"/>
              </a:lnSpc>
              <a:buFont typeface="+mj-lt"/>
              <a:buAutoNum type="arabicPeriod"/>
            </a:pPr>
            <a:r>
              <a:rPr lang="en-US" sz="2400" dirty="0">
                <a:effectLst/>
                <a:ea typeface="Times New Roman" panose="02020603050405020304" pitchFamily="18" charset="0"/>
                <a:cs typeface="Times New Roman" panose="02020603050405020304" pitchFamily="18" charset="0"/>
              </a:rPr>
              <a:t>Assign a Point of Contact to respond to NHP Care Coordination Team within 24 hours.</a:t>
            </a:r>
            <a:r>
              <a:rPr lang="en-US" dirty="0">
                <a:effectLst/>
                <a:ea typeface="Times New Roman" panose="02020603050405020304" pitchFamily="18" charset="0"/>
                <a:cs typeface="Times New Roman" panose="02020603050405020304" pitchFamily="18" charset="0"/>
              </a:rPr>
              <a:t> </a:t>
            </a:r>
            <a:endParaRPr lang="en-US" sz="2400" dirty="0">
              <a:effectLst/>
              <a:ea typeface="Times New Roman" panose="02020603050405020304" pitchFamily="18" charset="0"/>
              <a:cs typeface="Times New Roman" panose="02020603050405020304" pitchFamily="18" charset="0"/>
            </a:endParaRPr>
          </a:p>
          <a:p>
            <a:pPr marL="522288" lvl="1" indent="-342900" algn="l">
              <a:lnSpc>
                <a:spcPct val="150000"/>
              </a:lnSpc>
              <a:buFont typeface="+mj-lt"/>
              <a:buAutoNum type="arabicPeriod"/>
            </a:pPr>
            <a:r>
              <a:rPr lang="en-US" sz="2400" dirty="0">
                <a:ea typeface="Times New Roman" panose="02020603050405020304" pitchFamily="18" charset="0"/>
                <a:cs typeface="Times New Roman" panose="02020603050405020304" pitchFamily="18" charset="0"/>
              </a:rPr>
              <a:t>Conduct </a:t>
            </a:r>
            <a:r>
              <a:rPr lang="en-US" sz="2400" dirty="0">
                <a:effectLst/>
                <a:ea typeface="Times New Roman" panose="02020603050405020304" pitchFamily="18" charset="0"/>
                <a:cs typeface="Times New Roman" panose="02020603050405020304" pitchFamily="18" charset="0"/>
              </a:rPr>
              <a:t>EPSDT standardize screening tools, including behavioral health screening tools. </a:t>
            </a:r>
          </a:p>
          <a:p>
            <a:pPr marL="522288" lvl="1" indent="-342900" algn="l">
              <a:lnSpc>
                <a:spcPct val="150000"/>
              </a:lnSpc>
              <a:buFont typeface="+mj-lt"/>
              <a:buAutoNum type="arabicPeriod"/>
            </a:pPr>
            <a:r>
              <a:rPr lang="en-US" sz="2400" dirty="0">
                <a:effectLst/>
                <a:ea typeface="Times New Roman" panose="02020603050405020304" pitchFamily="18" charset="0"/>
                <a:cs typeface="Times New Roman" panose="02020603050405020304" pitchFamily="18" charset="0"/>
              </a:rPr>
              <a:t>Participate in the Departments incentive programs including but not limited to Alternative Payment Model (APM), Key Performance Indicators (KPI), and/or other incentive programs when eligible. </a:t>
            </a:r>
          </a:p>
          <a:p>
            <a:pPr marL="522288" lvl="1" indent="-342900">
              <a:lnSpc>
                <a:spcPct val="150000"/>
              </a:lnSpc>
              <a:buAutoNum type="arabicPeriod"/>
            </a:pPr>
            <a:r>
              <a:rPr lang="en-US" sz="2400" dirty="0">
                <a:effectLst/>
                <a:ea typeface="Times New Roman" panose="02020603050405020304" pitchFamily="18" charset="0"/>
                <a:cs typeface="Times New Roman" panose="02020603050405020304" pitchFamily="18" charset="0"/>
              </a:rPr>
              <a:t>Participate in NHP incentive programs or quality measure improvement activities. </a:t>
            </a:r>
            <a:r>
              <a:rPr lang="en-US" dirty="0">
                <a:effectLst/>
                <a:ea typeface="Times New Roman" panose="02020603050405020304" pitchFamily="18" charset="0"/>
                <a:cs typeface="Times New Roman" panose="02020603050405020304" pitchFamily="18" charset="0"/>
              </a:rPr>
              <a:t> </a:t>
            </a:r>
            <a:endParaRPr lang="en-GB" sz="2400" dirty="0">
              <a:effectLst/>
              <a:ea typeface="Times New Roman" panose="02020603050405020304" pitchFamily="18" charset="0"/>
              <a:cs typeface="Times New Roman" panose="02020603050405020304" pitchFamily="18" charset="0"/>
            </a:endParaRPr>
          </a:p>
          <a:p>
            <a:pPr algn="just">
              <a:buNone/>
            </a:pPr>
            <a:r>
              <a:rPr lang="en-US" sz="1400" dirty="0">
                <a:effectLst/>
                <a:ea typeface="Times New Roman" panose="02020603050405020304" pitchFamily="18" charset="0"/>
                <a:cs typeface="Times New Roman" panose="02020603050405020304" pitchFamily="18" charset="0"/>
              </a:rPr>
              <a:t> </a:t>
            </a:r>
            <a:endParaRPr lang="en-GB"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49100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F5FBDDC-36F7-C408-8EBF-7649ACF6896C}"/>
              </a:ext>
            </a:extLst>
          </p:cNvPr>
          <p:cNvGrpSpPr/>
          <p:nvPr/>
        </p:nvGrpSpPr>
        <p:grpSpPr>
          <a:xfrm>
            <a:off x="3542122" y="216269"/>
            <a:ext cx="5107755" cy="2832124"/>
            <a:chOff x="3283329" y="5960"/>
            <a:chExt cx="5107755" cy="2832124"/>
          </a:xfrm>
        </p:grpSpPr>
        <p:sp>
          <p:nvSpPr>
            <p:cNvPr id="9" name="Trapezium 8">
              <a:extLst>
                <a:ext uri="{FF2B5EF4-FFF2-40B4-BE49-F238E27FC236}">
                  <a16:creationId xmlns:a16="http://schemas.microsoft.com/office/drawing/2014/main" id="{0824AD51-5D8C-F040-D97F-8E23D504D133}"/>
                </a:ext>
              </a:extLst>
            </p:cNvPr>
            <p:cNvSpPr/>
            <p:nvPr/>
          </p:nvSpPr>
          <p:spPr>
            <a:xfrm>
              <a:off x="3283329" y="5960"/>
              <a:ext cx="5107755" cy="2832124"/>
            </a:xfrm>
            <a:prstGeom prst="trapezoid">
              <a:avLst>
                <a:gd name="adj" fmla="val 90761"/>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10" name="Trapezium 4">
              <a:extLst>
                <a:ext uri="{FF2B5EF4-FFF2-40B4-BE49-F238E27FC236}">
                  <a16:creationId xmlns:a16="http://schemas.microsoft.com/office/drawing/2014/main" id="{06F7C10B-2CB0-FD53-A183-8CAF70A310A4}"/>
                </a:ext>
              </a:extLst>
            </p:cNvPr>
            <p:cNvSpPr txBox="1"/>
            <p:nvPr/>
          </p:nvSpPr>
          <p:spPr>
            <a:xfrm>
              <a:off x="3283329" y="5960"/>
              <a:ext cx="5107755" cy="28321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1">
              <a:noAutofit/>
            </a:bodyPr>
            <a:lstStyle/>
            <a:p>
              <a:pPr marL="0" lvl="0" indent="0" algn="ctr" defTabSz="533400">
                <a:lnSpc>
                  <a:spcPct val="90000"/>
                </a:lnSpc>
                <a:spcBef>
                  <a:spcPct val="0"/>
                </a:spcBef>
                <a:spcAft>
                  <a:spcPct val="35000"/>
                </a:spcAft>
                <a:buNone/>
              </a:pPr>
              <a:endParaRPr lang="en-US" sz="1200" kern="1200" dirty="0">
                <a:solidFill>
                  <a:schemeClr val="tx1"/>
                </a:solidFill>
              </a:endParaRPr>
            </a:p>
          </p:txBody>
        </p:sp>
      </p:grpSp>
      <p:grpSp>
        <p:nvGrpSpPr>
          <p:cNvPr id="3" name="Group 2">
            <a:extLst>
              <a:ext uri="{FF2B5EF4-FFF2-40B4-BE49-F238E27FC236}">
                <a16:creationId xmlns:a16="http://schemas.microsoft.com/office/drawing/2014/main" id="{C336F667-D518-3664-FBA8-B8CCFA256136}"/>
              </a:ext>
            </a:extLst>
          </p:cNvPr>
          <p:cNvGrpSpPr/>
          <p:nvPr/>
        </p:nvGrpSpPr>
        <p:grpSpPr>
          <a:xfrm>
            <a:off x="1970881" y="3042433"/>
            <a:ext cx="8250238" cy="1712922"/>
            <a:chOff x="1712088" y="2832124"/>
            <a:chExt cx="8250238" cy="1712922"/>
          </a:xfrm>
        </p:grpSpPr>
        <p:sp>
          <p:nvSpPr>
            <p:cNvPr id="7" name="Trapezium 6">
              <a:extLst>
                <a:ext uri="{FF2B5EF4-FFF2-40B4-BE49-F238E27FC236}">
                  <a16:creationId xmlns:a16="http://schemas.microsoft.com/office/drawing/2014/main" id="{F448AB77-AE8D-804F-0B15-6029B0E5BA76}"/>
                </a:ext>
              </a:extLst>
            </p:cNvPr>
            <p:cNvSpPr/>
            <p:nvPr/>
          </p:nvSpPr>
          <p:spPr>
            <a:xfrm>
              <a:off x="1712088" y="2832124"/>
              <a:ext cx="8250238" cy="1712922"/>
            </a:xfrm>
            <a:prstGeom prst="trapezoid">
              <a:avLst>
                <a:gd name="adj" fmla="val 90761"/>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8" name="Trapezium 6">
              <a:extLst>
                <a:ext uri="{FF2B5EF4-FFF2-40B4-BE49-F238E27FC236}">
                  <a16:creationId xmlns:a16="http://schemas.microsoft.com/office/drawing/2014/main" id="{2F752CDD-B461-7011-10C4-71A0DF5AAC58}"/>
                </a:ext>
              </a:extLst>
            </p:cNvPr>
            <p:cNvSpPr txBox="1"/>
            <p:nvPr/>
          </p:nvSpPr>
          <p:spPr>
            <a:xfrm>
              <a:off x="3155880" y="2832124"/>
              <a:ext cx="5362654" cy="171292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u="sng" kern="1200" dirty="0">
                  <a:solidFill>
                    <a:schemeClr val="tx1"/>
                  </a:solidFill>
                </a:rPr>
                <a:t>Tier 2                                                                                                         </a:t>
              </a:r>
              <a:r>
                <a:rPr lang="en-US" sz="1600" kern="1200" dirty="0">
                  <a:solidFill>
                    <a:schemeClr val="tx1"/>
                  </a:solidFill>
                </a:rPr>
                <a:t>SDOH screening and navigation, Manage care transitions, Specialty referrals, Lead CC for  members with chronic condition, Document missed care appts, Provide EPSDT outreach and tracking, Document care plan compliance, U</a:t>
              </a:r>
              <a:r>
                <a:rPr lang="en-US" sz="1600" kern="1200" dirty="0">
                  <a:solidFill>
                    <a:schemeClr val="tx1"/>
                  </a:solidFill>
                  <a:effectLst/>
                  <a:latin typeface="+mn-lt"/>
                  <a:ea typeface="+mn-ea"/>
                  <a:cs typeface="+mn-cs"/>
                </a:rPr>
                <a:t>se of Department tools, Capability to exchange data</a:t>
              </a:r>
              <a:endParaRPr lang="en-US" sz="1400" kern="1200" dirty="0">
                <a:solidFill>
                  <a:schemeClr val="tx1"/>
                </a:solidFill>
              </a:endParaRPr>
            </a:p>
          </p:txBody>
        </p:sp>
      </p:grpSp>
      <p:grpSp>
        <p:nvGrpSpPr>
          <p:cNvPr id="4" name="Group 3">
            <a:extLst>
              <a:ext uri="{FF2B5EF4-FFF2-40B4-BE49-F238E27FC236}">
                <a16:creationId xmlns:a16="http://schemas.microsoft.com/office/drawing/2014/main" id="{45D8FDB3-26A3-D6EF-BC1A-52200770AB0C}"/>
              </a:ext>
            </a:extLst>
          </p:cNvPr>
          <p:cNvGrpSpPr/>
          <p:nvPr/>
        </p:nvGrpSpPr>
        <p:grpSpPr>
          <a:xfrm>
            <a:off x="258793" y="4755356"/>
            <a:ext cx="11674414" cy="1886374"/>
            <a:chOff x="0" y="4545047"/>
            <a:chExt cx="11674414" cy="1886374"/>
          </a:xfrm>
        </p:grpSpPr>
        <p:sp>
          <p:nvSpPr>
            <p:cNvPr id="5" name="Trapezium 4">
              <a:extLst>
                <a:ext uri="{FF2B5EF4-FFF2-40B4-BE49-F238E27FC236}">
                  <a16:creationId xmlns:a16="http://schemas.microsoft.com/office/drawing/2014/main" id="{C50764CE-348F-4422-1C46-C247F93949A5}"/>
                </a:ext>
              </a:extLst>
            </p:cNvPr>
            <p:cNvSpPr/>
            <p:nvPr/>
          </p:nvSpPr>
          <p:spPr>
            <a:xfrm>
              <a:off x="0" y="4545047"/>
              <a:ext cx="11674414" cy="1886374"/>
            </a:xfrm>
            <a:prstGeom prst="trapezoid">
              <a:avLst>
                <a:gd name="adj" fmla="val 90761"/>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6" name="Trapezium 8">
              <a:extLst>
                <a:ext uri="{FF2B5EF4-FFF2-40B4-BE49-F238E27FC236}">
                  <a16:creationId xmlns:a16="http://schemas.microsoft.com/office/drawing/2014/main" id="{9B8097A9-C389-67F2-64FD-67A058F67F07}"/>
                </a:ext>
              </a:extLst>
            </p:cNvPr>
            <p:cNvSpPr txBox="1"/>
            <p:nvPr/>
          </p:nvSpPr>
          <p:spPr>
            <a:xfrm>
              <a:off x="2043022" y="4545047"/>
              <a:ext cx="7588369" cy="18863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u="sng" kern="1200" dirty="0">
                  <a:solidFill>
                    <a:schemeClr val="tx1"/>
                  </a:solidFill>
                </a:rPr>
                <a:t>Tier 3                                                                                                                   </a:t>
              </a:r>
              <a:r>
                <a:rPr lang="en-US" sz="1800" kern="1200" dirty="0">
                  <a:solidFill>
                    <a:schemeClr val="tx1"/>
                  </a:solidFill>
                </a:rPr>
                <a:t>Document in </a:t>
              </a:r>
              <a:r>
                <a:rPr lang="en-US" sz="1800" kern="1200" dirty="0" err="1">
                  <a:solidFill>
                    <a:schemeClr val="tx1"/>
                  </a:solidFill>
                </a:rPr>
                <a:t>Essette</a:t>
              </a:r>
              <a:r>
                <a:rPr lang="en-US" sz="1800" kern="1200" dirty="0">
                  <a:solidFill>
                    <a:schemeClr val="tx1"/>
                  </a:solidFill>
                </a:rPr>
                <a:t>, Open panel, lead CC role on complex cases, Respond to crisis follow up requests, Conduct comprehensive assessments/screenings, Regularly attend CC subcommittee and partnership meetings,  Monthly complex member engagement, Complete and document comprehensive care plan interventions, Meet CC state performance standards.</a:t>
              </a:r>
              <a:endParaRPr lang="en-US" sz="1400" kern="1200" dirty="0">
                <a:solidFill>
                  <a:schemeClr val="tx1"/>
                </a:solidFill>
              </a:endParaRPr>
            </a:p>
          </p:txBody>
        </p:sp>
      </p:grpSp>
      <p:sp>
        <p:nvSpPr>
          <p:cNvPr id="11" name="Arrow: Up 10">
            <a:extLst>
              <a:ext uri="{FF2B5EF4-FFF2-40B4-BE49-F238E27FC236}">
                <a16:creationId xmlns:a16="http://schemas.microsoft.com/office/drawing/2014/main" id="{2619B8C1-2AEE-B11D-6B89-28035B37B5EE}"/>
              </a:ext>
            </a:extLst>
          </p:cNvPr>
          <p:cNvSpPr/>
          <p:nvPr/>
        </p:nvSpPr>
        <p:spPr>
          <a:xfrm rot="13356324">
            <a:off x="2616614" y="-32134"/>
            <a:ext cx="966929" cy="5335760"/>
          </a:xfrm>
          <a:prstGeom prst="upArrow">
            <a:avLst/>
          </a:prstGeom>
          <a:solidFill>
            <a:schemeClr val="accent2">
              <a:lumMod val="40000"/>
              <a:lumOff val="60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B873FAC7-13C2-81EF-C422-3A16EEC7C6A2}"/>
              </a:ext>
            </a:extLst>
          </p:cNvPr>
          <p:cNvSpPr txBox="1"/>
          <p:nvPr/>
        </p:nvSpPr>
        <p:spPr>
          <a:xfrm rot="18699022">
            <a:off x="1690337" y="2193368"/>
            <a:ext cx="3249292" cy="400110"/>
          </a:xfrm>
          <a:prstGeom prst="rect">
            <a:avLst/>
          </a:prstGeom>
          <a:noFill/>
        </p:spPr>
        <p:txBody>
          <a:bodyPr wrap="square" rtlCol="0">
            <a:spAutoFit/>
          </a:bodyPr>
          <a:lstStyle/>
          <a:p>
            <a:r>
              <a:rPr lang="en-GB" sz="2000" b="1" dirty="0"/>
              <a:t>PCMP Responsibilities</a:t>
            </a:r>
          </a:p>
        </p:txBody>
      </p:sp>
      <p:sp>
        <p:nvSpPr>
          <p:cNvPr id="13" name="Arrow: Up 12">
            <a:extLst>
              <a:ext uri="{FF2B5EF4-FFF2-40B4-BE49-F238E27FC236}">
                <a16:creationId xmlns:a16="http://schemas.microsoft.com/office/drawing/2014/main" id="{72ABF316-37E4-8059-5F17-7AA97A578D10}"/>
              </a:ext>
            </a:extLst>
          </p:cNvPr>
          <p:cNvSpPr/>
          <p:nvPr/>
        </p:nvSpPr>
        <p:spPr>
          <a:xfrm rot="19166265">
            <a:off x="8926380" y="333084"/>
            <a:ext cx="966929" cy="5335760"/>
          </a:xfrm>
          <a:prstGeom prst="up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0EBEFD0D-63CC-F54B-45A3-19E5F73CBBFE}"/>
              </a:ext>
            </a:extLst>
          </p:cNvPr>
          <p:cNvSpPr txBox="1"/>
          <p:nvPr/>
        </p:nvSpPr>
        <p:spPr>
          <a:xfrm rot="2923589">
            <a:off x="8316590" y="3006727"/>
            <a:ext cx="2552754" cy="369332"/>
          </a:xfrm>
          <a:prstGeom prst="rect">
            <a:avLst/>
          </a:prstGeom>
          <a:noFill/>
        </p:spPr>
        <p:txBody>
          <a:bodyPr wrap="square" rtlCol="0">
            <a:spAutoFit/>
          </a:bodyPr>
          <a:lstStyle/>
          <a:p>
            <a:r>
              <a:rPr lang="en-GB" dirty="0"/>
              <a:t>NHP Responsibilities</a:t>
            </a:r>
          </a:p>
        </p:txBody>
      </p:sp>
      <p:sp>
        <p:nvSpPr>
          <p:cNvPr id="15" name="TextBox 14">
            <a:extLst>
              <a:ext uri="{FF2B5EF4-FFF2-40B4-BE49-F238E27FC236}">
                <a16:creationId xmlns:a16="http://schemas.microsoft.com/office/drawing/2014/main" id="{91CD727D-7AA4-D247-7FF3-775F85627FA8}"/>
              </a:ext>
            </a:extLst>
          </p:cNvPr>
          <p:cNvSpPr txBox="1"/>
          <p:nvPr/>
        </p:nvSpPr>
        <p:spPr>
          <a:xfrm>
            <a:off x="4747930" y="1308193"/>
            <a:ext cx="2841395" cy="1692771"/>
          </a:xfrm>
          <a:prstGeom prst="rect">
            <a:avLst/>
          </a:prstGeom>
          <a:noFill/>
        </p:spPr>
        <p:txBody>
          <a:bodyPr wrap="square" rtlCol="0">
            <a:spAutoFit/>
          </a:bodyPr>
          <a:lstStyle/>
          <a:p>
            <a:pPr lvl="0" algn="ctr"/>
            <a:r>
              <a:rPr lang="en-US" sz="2400" b="1" u="sng" dirty="0"/>
              <a:t>Tier 1</a:t>
            </a:r>
          </a:p>
          <a:p>
            <a:pPr lvl="0" algn="ctr"/>
            <a:r>
              <a:rPr lang="en-US" sz="1600" dirty="0"/>
              <a:t>Refer to NHP complex CC cases, Conduct brief SDOH screenings, Participate in shared care planning, Support community and specialty referrals</a:t>
            </a:r>
          </a:p>
        </p:txBody>
      </p:sp>
    </p:spTree>
    <p:extLst>
      <p:ext uri="{BB962C8B-B14F-4D97-AF65-F5344CB8AC3E}">
        <p14:creationId xmlns:p14="http://schemas.microsoft.com/office/powerpoint/2010/main" val="26217692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7E66FC-1D1A-5FDD-7C5D-8B4D59097AF5}"/>
              </a:ext>
            </a:extLst>
          </p:cNvPr>
          <p:cNvSpPr>
            <a:spLocks noGrp="1"/>
          </p:cNvSpPr>
          <p:nvPr>
            <p:ph sz="half" idx="1"/>
          </p:nvPr>
        </p:nvSpPr>
        <p:spPr>
          <a:solidFill>
            <a:schemeClr val="tx1">
              <a:lumMod val="95000"/>
            </a:schemeClr>
          </a:solidFill>
        </p:spPr>
        <p:txBody>
          <a:bodyPr>
            <a:normAutofit/>
          </a:bodyPr>
          <a:lstStyle/>
          <a:p>
            <a:r>
              <a:rPr lang="en-GB" sz="2000" dirty="0">
                <a:solidFill>
                  <a:schemeClr val="bg1"/>
                </a:solidFill>
                <a:ea typeface="Times New Roman" panose="02020603050405020304" pitchFamily="18" charset="0"/>
                <a:cs typeface="Times New Roman" panose="02020603050405020304" pitchFamily="18" charset="0"/>
              </a:rPr>
              <a:t>Lead Care Coordination activities for all attributed members based on level of care.</a:t>
            </a:r>
          </a:p>
          <a:p>
            <a:pPr algn="l"/>
            <a:r>
              <a:rPr lang="en-US" sz="2400" dirty="0">
                <a:solidFill>
                  <a:schemeClr val="bg1"/>
                </a:solidFill>
                <a:ea typeface="Times New Roman" panose="02020603050405020304" pitchFamily="18" charset="0"/>
              </a:rPr>
              <a:t>P</a:t>
            </a:r>
            <a:r>
              <a:rPr lang="en-US" sz="2400" dirty="0">
                <a:solidFill>
                  <a:schemeClr val="bg1"/>
                </a:solidFill>
                <a:effectLst/>
                <a:ea typeface="Times New Roman" panose="02020603050405020304" pitchFamily="18" charset="0"/>
              </a:rPr>
              <a:t>articipate in complex care member meetings when requested</a:t>
            </a:r>
            <a:r>
              <a:rPr lang="en-US" sz="2400" dirty="0">
                <a:solidFill>
                  <a:schemeClr val="bg1"/>
                </a:solidFill>
                <a:ea typeface="Times New Roman" panose="02020603050405020304" pitchFamily="18" charset="0"/>
                <a:cs typeface="Times New Roman" panose="02020603050405020304" pitchFamily="18" charset="0"/>
              </a:rPr>
              <a:t> by NHP</a:t>
            </a:r>
          </a:p>
          <a:p>
            <a:pPr algn="l"/>
            <a:r>
              <a:rPr lang="en-US" sz="2400" dirty="0">
                <a:solidFill>
                  <a:schemeClr val="bg1"/>
                </a:solidFill>
                <a:ea typeface="Times New Roman" panose="02020603050405020304" pitchFamily="18" charset="0"/>
                <a:cs typeface="Times New Roman" panose="02020603050405020304" pitchFamily="18" charset="0"/>
              </a:rPr>
              <a:t>Reporting requirements for complex members and priority populations. </a:t>
            </a:r>
          </a:p>
          <a:p>
            <a:pPr lvl="1"/>
            <a:r>
              <a:rPr lang="en-US" dirty="0">
                <a:solidFill>
                  <a:schemeClr val="bg1"/>
                </a:solidFill>
                <a:ea typeface="Times New Roman" panose="02020603050405020304" pitchFamily="18" charset="0"/>
                <a:cs typeface="Times New Roman" panose="02020603050405020304" pitchFamily="18" charset="0"/>
              </a:rPr>
              <a:t>Adhere to timeline of documentation requirements.</a:t>
            </a:r>
          </a:p>
          <a:p>
            <a:endParaRPr lang="en-GB" dirty="0">
              <a:solidFill>
                <a:schemeClr val="bg1"/>
              </a:solidFill>
            </a:endParaRPr>
          </a:p>
        </p:txBody>
      </p:sp>
      <p:sp>
        <p:nvSpPr>
          <p:cNvPr id="3" name="Content Placeholder 2">
            <a:extLst>
              <a:ext uri="{FF2B5EF4-FFF2-40B4-BE49-F238E27FC236}">
                <a16:creationId xmlns:a16="http://schemas.microsoft.com/office/drawing/2014/main" id="{CC432C03-CDD7-9AD8-6DDC-37F0538B6239}"/>
              </a:ext>
            </a:extLst>
          </p:cNvPr>
          <p:cNvSpPr>
            <a:spLocks noGrp="1"/>
          </p:cNvSpPr>
          <p:nvPr>
            <p:ph sz="half" idx="2"/>
          </p:nvPr>
        </p:nvSpPr>
        <p:spPr>
          <a:solidFill>
            <a:schemeClr val="tx1">
              <a:lumMod val="95000"/>
            </a:schemeClr>
          </a:solidFill>
        </p:spPr>
        <p:txBody>
          <a:bodyPr>
            <a:normAutofit/>
          </a:bodyPr>
          <a:lstStyle/>
          <a:p>
            <a:r>
              <a:rPr lang="en-US" sz="2400" dirty="0">
                <a:solidFill>
                  <a:schemeClr val="bg1"/>
                </a:solidFill>
                <a:ea typeface="Times New Roman" panose="02020603050405020304" pitchFamily="18" charset="0"/>
                <a:cs typeface="Times New Roman" panose="02020603050405020304" pitchFamily="18" charset="0"/>
              </a:rPr>
              <a:t>Open panels </a:t>
            </a:r>
            <a:r>
              <a:rPr lang="en-GB" sz="2400" dirty="0">
                <a:solidFill>
                  <a:schemeClr val="bg1"/>
                </a:solidFill>
                <a:ea typeface="Times New Roman" panose="02020603050405020304" pitchFamily="18" charset="0"/>
                <a:cs typeface="Times New Roman" panose="02020603050405020304" pitchFamily="18" charset="0"/>
              </a:rPr>
              <a:t>accept auto assignments and new members, including COUP</a:t>
            </a:r>
          </a:p>
          <a:p>
            <a:r>
              <a:rPr lang="en-US" sz="2400" dirty="0">
                <a:solidFill>
                  <a:schemeClr val="bg1"/>
                </a:solidFill>
                <a:ea typeface="Times New Roman" panose="02020603050405020304" pitchFamily="18" charset="0"/>
                <a:cs typeface="Times New Roman" panose="02020603050405020304" pitchFamily="18" charset="0"/>
              </a:rPr>
              <a:t>ESSETTE </a:t>
            </a:r>
            <a:r>
              <a:rPr lang="en-US" dirty="0">
                <a:solidFill>
                  <a:schemeClr val="bg1"/>
                </a:solidFill>
                <a:ea typeface="Times New Roman" panose="02020603050405020304" pitchFamily="18" charset="0"/>
                <a:cs typeface="Times New Roman" panose="02020603050405020304" pitchFamily="18" charset="0"/>
              </a:rPr>
              <a:t>use starting </a:t>
            </a:r>
            <a:r>
              <a:rPr lang="en-US" sz="2400" dirty="0">
                <a:solidFill>
                  <a:schemeClr val="bg1"/>
                </a:solidFill>
                <a:ea typeface="Times New Roman" panose="02020603050405020304" pitchFamily="18" charset="0"/>
                <a:cs typeface="Times New Roman" panose="02020603050405020304" pitchFamily="18" charset="0"/>
              </a:rPr>
              <a:t>July 1, 2025. </a:t>
            </a:r>
          </a:p>
          <a:p>
            <a:pPr lvl="1"/>
            <a:r>
              <a:rPr lang="en-US" dirty="0">
                <a:solidFill>
                  <a:schemeClr val="bg1"/>
                </a:solidFill>
                <a:ea typeface="Times New Roman" panose="02020603050405020304" pitchFamily="18" charset="0"/>
                <a:cs typeface="Times New Roman" panose="02020603050405020304" pitchFamily="18" charset="0"/>
              </a:rPr>
              <a:t>Assign a superuser to </a:t>
            </a:r>
            <a:r>
              <a:rPr lang="en-GB" dirty="0">
                <a:solidFill>
                  <a:schemeClr val="bg1"/>
                </a:solidFill>
                <a:ea typeface="Times New Roman" panose="02020603050405020304" pitchFamily="18" charset="0"/>
                <a:cs typeface="Times New Roman" panose="02020603050405020304" pitchFamily="18" charset="0"/>
              </a:rPr>
              <a:t>help other staff with questions regarding documentation when/if it comes up</a:t>
            </a:r>
            <a:endParaRPr lang="en-US" dirty="0">
              <a:solidFill>
                <a:schemeClr val="bg1"/>
              </a:solidFill>
              <a:ea typeface="Times New Roman" panose="02020603050405020304" pitchFamily="18" charset="0"/>
              <a:cs typeface="Times New Roman" panose="02020603050405020304" pitchFamily="18" charset="0"/>
            </a:endParaRPr>
          </a:p>
          <a:p>
            <a:pPr marL="0" indent="0">
              <a:buNone/>
            </a:pPr>
            <a:endParaRPr lang="en-GB" sz="2400" dirty="0">
              <a:solidFill>
                <a:schemeClr val="bg1"/>
              </a:solidFill>
              <a:ea typeface="Times New Roman" panose="02020603050405020304" pitchFamily="18" charset="0"/>
              <a:cs typeface="Times New Roman" panose="02020603050405020304" pitchFamily="18" charset="0"/>
            </a:endParaRPr>
          </a:p>
          <a:p>
            <a:endParaRPr lang="en-US" sz="2400" dirty="0">
              <a:solidFill>
                <a:schemeClr val="bg1"/>
              </a:solidFill>
              <a:ea typeface="Times New Roman" panose="02020603050405020304" pitchFamily="18" charset="0"/>
              <a:cs typeface="Times New Roman" panose="02020603050405020304" pitchFamily="18" charset="0"/>
            </a:endParaRPr>
          </a:p>
          <a:p>
            <a:endParaRPr lang="en-GB" dirty="0">
              <a:solidFill>
                <a:schemeClr val="bg1"/>
              </a:solidFill>
            </a:endParaRPr>
          </a:p>
        </p:txBody>
      </p:sp>
      <p:sp>
        <p:nvSpPr>
          <p:cNvPr id="4" name="Title 3">
            <a:extLst>
              <a:ext uri="{FF2B5EF4-FFF2-40B4-BE49-F238E27FC236}">
                <a16:creationId xmlns:a16="http://schemas.microsoft.com/office/drawing/2014/main" id="{48F216B7-29BD-6773-18C3-086665C0AA0F}"/>
              </a:ext>
            </a:extLst>
          </p:cNvPr>
          <p:cNvSpPr>
            <a:spLocks noGrp="1"/>
          </p:cNvSpPr>
          <p:nvPr>
            <p:ph type="title"/>
          </p:nvPr>
        </p:nvSpPr>
        <p:spPr/>
        <p:txBody>
          <a:bodyPr/>
          <a:lstStyle/>
          <a:p>
            <a:r>
              <a:rPr lang="en-US" kern="100" dirty="0">
                <a:solidFill>
                  <a:schemeClr val="tx1"/>
                </a:solidFill>
                <a:cs typeface="Times New Roman" panose="02020603050405020304" pitchFamily="18" charset="0"/>
              </a:rPr>
              <a:t>Tier 3 Responsibility: </a:t>
            </a:r>
            <a:r>
              <a:rPr lang="en-US" dirty="0">
                <a:solidFill>
                  <a:schemeClr val="tx1"/>
                </a:solidFill>
              </a:rPr>
              <a:t>Care Coordination</a:t>
            </a:r>
            <a:endParaRPr lang="en-GB" dirty="0"/>
          </a:p>
        </p:txBody>
      </p:sp>
    </p:spTree>
    <p:extLst>
      <p:ext uri="{BB962C8B-B14F-4D97-AF65-F5344CB8AC3E}">
        <p14:creationId xmlns:p14="http://schemas.microsoft.com/office/powerpoint/2010/main" val="1398874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874614-01C6-BFB1-AC70-7D1371D62D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B64D9A-47CE-3BF5-B1FF-945E92C04D98}"/>
              </a:ext>
            </a:extLst>
          </p:cNvPr>
          <p:cNvSpPr>
            <a:spLocks noGrp="1"/>
          </p:cNvSpPr>
          <p:nvPr>
            <p:ph type="ctrTitle"/>
          </p:nvPr>
        </p:nvSpPr>
        <p:spPr/>
        <p:txBody>
          <a:bodyPr>
            <a:normAutofit fontScale="90000"/>
          </a:bodyPr>
          <a:lstStyle/>
          <a:p>
            <a:r>
              <a:rPr lang="en-GB" dirty="0"/>
              <a:t>Question 2: </a:t>
            </a:r>
            <a:br>
              <a:rPr lang="en-GB" dirty="0"/>
            </a:br>
            <a:r>
              <a:rPr lang="en-GB" dirty="0"/>
              <a:t>Please rate the content of the slides/virtual aids.</a:t>
            </a:r>
          </a:p>
        </p:txBody>
      </p:sp>
    </p:spTree>
    <p:extLst>
      <p:ext uri="{BB962C8B-B14F-4D97-AF65-F5344CB8AC3E}">
        <p14:creationId xmlns:p14="http://schemas.microsoft.com/office/powerpoint/2010/main" val="34396458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F28C68F-3519-766F-8664-0FBB372C4D5A}"/>
              </a:ext>
            </a:extLst>
          </p:cNvPr>
          <p:cNvGraphicFramePr>
            <a:graphicFrameLocks noGrp="1"/>
          </p:cNvGraphicFramePr>
          <p:nvPr>
            <p:extLst>
              <p:ext uri="{D42A27DB-BD31-4B8C-83A1-F6EECF244321}">
                <p14:modId xmlns:p14="http://schemas.microsoft.com/office/powerpoint/2010/main" val="2563882492"/>
              </p:ext>
            </p:extLst>
          </p:nvPr>
        </p:nvGraphicFramePr>
        <p:xfrm>
          <a:off x="367144" y="1050722"/>
          <a:ext cx="11617035" cy="5420191"/>
        </p:xfrm>
        <a:graphic>
          <a:graphicData uri="http://schemas.openxmlformats.org/drawingml/2006/table">
            <a:tbl>
              <a:tblPr firstRow="1" bandRow="1">
                <a:tableStyleId>{5C22544A-7EE6-4342-B048-85BDC9FD1C3A}</a:tableStyleId>
              </a:tblPr>
              <a:tblGrid>
                <a:gridCol w="1620983">
                  <a:extLst>
                    <a:ext uri="{9D8B030D-6E8A-4147-A177-3AD203B41FA5}">
                      <a16:colId xmlns:a16="http://schemas.microsoft.com/office/drawing/2014/main" val="4123490992"/>
                    </a:ext>
                  </a:extLst>
                </a:gridCol>
                <a:gridCol w="3025831">
                  <a:extLst>
                    <a:ext uri="{9D8B030D-6E8A-4147-A177-3AD203B41FA5}">
                      <a16:colId xmlns:a16="http://schemas.microsoft.com/office/drawing/2014/main" val="498890907"/>
                    </a:ext>
                  </a:extLst>
                </a:gridCol>
                <a:gridCol w="2259678">
                  <a:extLst>
                    <a:ext uri="{9D8B030D-6E8A-4147-A177-3AD203B41FA5}">
                      <a16:colId xmlns:a16="http://schemas.microsoft.com/office/drawing/2014/main" val="1086091379"/>
                    </a:ext>
                  </a:extLst>
                </a:gridCol>
                <a:gridCol w="2092037">
                  <a:extLst>
                    <a:ext uri="{9D8B030D-6E8A-4147-A177-3AD203B41FA5}">
                      <a16:colId xmlns:a16="http://schemas.microsoft.com/office/drawing/2014/main" val="1944234482"/>
                    </a:ext>
                  </a:extLst>
                </a:gridCol>
                <a:gridCol w="2618506">
                  <a:extLst>
                    <a:ext uri="{9D8B030D-6E8A-4147-A177-3AD203B41FA5}">
                      <a16:colId xmlns:a16="http://schemas.microsoft.com/office/drawing/2014/main" val="34972386"/>
                    </a:ext>
                  </a:extLst>
                </a:gridCol>
              </a:tblGrid>
              <a:tr h="445570">
                <a:tc rowSpan="2">
                  <a:txBody>
                    <a:bodyPr/>
                    <a:lstStyle/>
                    <a:p>
                      <a:pPr algn="ctr"/>
                      <a:r>
                        <a:rPr lang="en-GB" sz="1600" b="1" dirty="0"/>
                        <a:t>Level of Care</a:t>
                      </a:r>
                    </a:p>
                  </a:txBody>
                  <a:tcPr anchor="ctr"/>
                </a:tc>
                <a:tc rowSpan="2">
                  <a:txBody>
                    <a:bodyPr/>
                    <a:lstStyle/>
                    <a:p>
                      <a:pPr algn="ctr"/>
                      <a:r>
                        <a:rPr lang="en-GB" sz="1600" b="1" dirty="0"/>
                        <a:t>Minimum Activities</a:t>
                      </a:r>
                    </a:p>
                  </a:txBody>
                  <a:tcPr anchor="ctr"/>
                </a:tc>
                <a:tc gridSpan="3">
                  <a:txBody>
                    <a:bodyPr/>
                    <a:lstStyle/>
                    <a:p>
                      <a:pPr algn="ctr"/>
                      <a:r>
                        <a:rPr lang="en-GB" sz="1600" b="1" dirty="0"/>
                        <a:t>Minimum Populations that must be in this tier</a:t>
                      </a:r>
                    </a:p>
                  </a:txBody>
                  <a:tcPr anchor="ct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927710917"/>
                  </a:ext>
                </a:extLst>
              </a:tr>
              <a:tr h="374073">
                <a:tc vMerge="1">
                  <a:txBody>
                    <a:bodyPr/>
                    <a:lstStyle/>
                    <a:p>
                      <a:endParaRPr dirty="0"/>
                    </a:p>
                  </a:txBody>
                  <a:tcPr/>
                </a:tc>
                <a:tc vMerge="1">
                  <a:txBody>
                    <a:bodyPr/>
                    <a:lstStyle/>
                    <a:p>
                      <a:endParaRPr dirty="0"/>
                    </a:p>
                  </a:txBody>
                  <a:tcPr/>
                </a:tc>
                <a:tc>
                  <a:txBody>
                    <a:bodyPr/>
                    <a:lstStyle/>
                    <a:p>
                      <a:pPr algn="ctr"/>
                      <a:r>
                        <a:rPr lang="en-GB" sz="1600" b="1" dirty="0"/>
                        <a:t>Adults</a:t>
                      </a:r>
                    </a:p>
                  </a:txBody>
                  <a:tcPr anchor="ctr"/>
                </a:tc>
                <a:tc>
                  <a:txBody>
                    <a:bodyPr/>
                    <a:lstStyle/>
                    <a:p>
                      <a:pPr algn="ctr"/>
                      <a:r>
                        <a:rPr lang="en-GB" sz="1600" b="1" dirty="0"/>
                        <a:t>Children</a:t>
                      </a:r>
                    </a:p>
                  </a:txBody>
                  <a:tcPr anchor="ctr"/>
                </a:tc>
                <a:tc>
                  <a:txBody>
                    <a:bodyPr/>
                    <a:lstStyle/>
                    <a:p>
                      <a:pPr algn="ctr"/>
                      <a:r>
                        <a:rPr lang="en-GB" sz="1600" b="1" dirty="0"/>
                        <a:t>Both</a:t>
                      </a:r>
                    </a:p>
                  </a:txBody>
                  <a:tcPr anchor="ctr"/>
                </a:tc>
                <a:extLst>
                  <a:ext uri="{0D108BD9-81ED-4DB2-BD59-A6C34878D82A}">
                    <a16:rowId xmlns:a16="http://schemas.microsoft.com/office/drawing/2014/main" val="685264301"/>
                  </a:ext>
                </a:extLst>
              </a:tr>
              <a:tr h="790548">
                <a:tc>
                  <a:txBody>
                    <a:bodyPr/>
                    <a:lstStyle/>
                    <a:p>
                      <a:pPr algn="ctr"/>
                      <a:r>
                        <a:rPr lang="en-GB" sz="1600" b="1" dirty="0"/>
                        <a:t>Complex Health Management</a:t>
                      </a:r>
                    </a:p>
                  </a:txBody>
                  <a:tcPr anchor="ctr"/>
                </a:tc>
                <a:tc>
                  <a:txBody>
                    <a:bodyPr/>
                    <a:lstStyle/>
                    <a:p>
                      <a:pPr marL="285750" indent="-285750">
                        <a:buFont typeface="Wingdings" panose="05000000000000000000" pitchFamily="2" charset="2"/>
                        <a:buChar char="§"/>
                      </a:pPr>
                      <a:r>
                        <a:rPr lang="en-GB" sz="1400" dirty="0">
                          <a:solidFill>
                            <a:schemeClr val="bg1"/>
                          </a:solidFill>
                          <a:latin typeface="+mn-lt"/>
                        </a:rPr>
                        <a:t>Comprehensive needs assessment</a:t>
                      </a:r>
                    </a:p>
                    <a:p>
                      <a:pPr marL="285750" indent="-285750">
                        <a:buFont typeface="Wingdings" panose="05000000000000000000" pitchFamily="2" charset="2"/>
                        <a:buChar char="§"/>
                      </a:pPr>
                      <a:r>
                        <a:rPr lang="en-GB" sz="1400" dirty="0">
                          <a:solidFill>
                            <a:schemeClr val="bg1"/>
                          </a:solidFill>
                          <a:latin typeface="+mn-lt"/>
                        </a:rPr>
                        <a:t>Min monthly coordination with member and treatment team</a:t>
                      </a:r>
                    </a:p>
                    <a:p>
                      <a:pPr marL="285750" indent="-285750">
                        <a:buFont typeface="Wingdings" panose="05000000000000000000" pitchFamily="2" charset="2"/>
                        <a:buChar char="§"/>
                      </a:pPr>
                      <a:r>
                        <a:rPr lang="en-GB" sz="1400" dirty="0">
                          <a:solidFill>
                            <a:schemeClr val="bg1"/>
                          </a:solidFill>
                          <a:latin typeface="+mn-lt"/>
                        </a:rPr>
                        <a:t>Long-term monitoring/support</a:t>
                      </a:r>
                    </a:p>
                  </a:txBody>
                  <a:tcPr/>
                </a:tc>
                <a:tc>
                  <a:txBody>
                    <a:bodyPr/>
                    <a:lstStyle/>
                    <a:p>
                      <a:pPr marL="285750" indent="-285750">
                        <a:buFont typeface="Wingdings" panose="05000000000000000000" pitchFamily="2" charset="2"/>
                        <a:buChar char="§"/>
                      </a:pPr>
                      <a:r>
                        <a:rPr lang="en-GB" sz="1400" dirty="0"/>
                        <a:t>Chronic Over-utilization program</a:t>
                      </a:r>
                    </a:p>
                    <a:p>
                      <a:pPr marL="285750" indent="-285750">
                        <a:buFont typeface="Wingdings" panose="05000000000000000000" pitchFamily="2" charset="2"/>
                        <a:buChar char="§"/>
                      </a:pPr>
                      <a:r>
                        <a:rPr lang="en-GB" sz="1400" dirty="0"/>
                        <a:t>Individuals involved in Complex Solutions Meetings</a:t>
                      </a:r>
                    </a:p>
                    <a:p>
                      <a:pPr marL="285750" indent="-285750">
                        <a:buFont typeface="Wingdings" panose="05000000000000000000" pitchFamily="2" charset="2"/>
                        <a:buChar char="§"/>
                      </a:pPr>
                      <a:r>
                        <a:rPr lang="en-GB" sz="1400" dirty="0"/>
                        <a:t>Deemed ITP in previous year</a:t>
                      </a:r>
                    </a:p>
                  </a:txBody>
                  <a:tcPr/>
                </a:tc>
                <a:tc>
                  <a:txBody>
                    <a:bodyPr/>
                    <a:lstStyle/>
                    <a:p>
                      <a:pPr marL="285750" indent="-285750">
                        <a:buFont typeface="Wingdings" panose="05000000000000000000" pitchFamily="2" charset="2"/>
                        <a:buChar char="§"/>
                      </a:pPr>
                      <a:r>
                        <a:rPr lang="en-GB" sz="1400" dirty="0"/>
                        <a:t>CANS Assessment indicating high needs</a:t>
                      </a:r>
                    </a:p>
                    <a:p>
                      <a:pPr marL="285750" indent="-285750">
                        <a:buFont typeface="Wingdings" panose="05000000000000000000" pitchFamily="2" charset="2"/>
                        <a:buChar char="§"/>
                      </a:pPr>
                      <a:r>
                        <a:rPr lang="en-GB" sz="1400" dirty="0"/>
                        <a:t>Individuals involved in Creative Solutions Meetings</a:t>
                      </a:r>
                    </a:p>
                    <a:p>
                      <a:pPr marL="285750" indent="-285750">
                        <a:buFont typeface="Wingdings" panose="05000000000000000000" pitchFamily="2" charset="2"/>
                        <a:buChar char="§"/>
                      </a:pPr>
                      <a:r>
                        <a:rPr lang="en-GB" sz="1400" dirty="0"/>
                        <a:t>Child welfare and foster care emancipation</a:t>
                      </a:r>
                    </a:p>
                  </a:txBody>
                  <a:tcPr/>
                </a:tc>
                <a:tc>
                  <a:txBody>
                    <a:bodyPr/>
                    <a:lstStyle/>
                    <a:p>
                      <a:pPr marL="285750" indent="-285750">
                        <a:buFont typeface="Arial" panose="020B0604020202020204" pitchFamily="34" charset="0"/>
                        <a:buChar char="•"/>
                      </a:pPr>
                      <a:r>
                        <a:rPr lang="en-GB" sz="1400" dirty="0"/>
                        <a:t>2+uncontrolled physical and/or </a:t>
                      </a:r>
                      <a:r>
                        <a:rPr lang="en-GB" sz="1400" dirty="0" err="1"/>
                        <a:t>behavioral</a:t>
                      </a:r>
                      <a:r>
                        <a:rPr lang="en-GB" sz="1400" dirty="0"/>
                        <a:t> health conditions</a:t>
                      </a:r>
                    </a:p>
                    <a:p>
                      <a:pPr marL="285750" indent="-285750">
                        <a:buFont typeface="Arial" panose="020B0604020202020204" pitchFamily="34" charset="0"/>
                        <a:buChar char="•"/>
                      </a:pPr>
                      <a:r>
                        <a:rPr lang="en-GB" sz="1400" dirty="0"/>
                        <a:t>Denied private duty nursing</a:t>
                      </a:r>
                    </a:p>
                    <a:p>
                      <a:pPr marL="285750" indent="-285750">
                        <a:buFont typeface="Arial" panose="020B0604020202020204" pitchFamily="34" charset="0"/>
                        <a:buChar char="•"/>
                      </a:pPr>
                      <a:r>
                        <a:rPr lang="en-GB" sz="1400" dirty="0"/>
                        <a:t>Utilization (in previous 6 months):</a:t>
                      </a:r>
                    </a:p>
                    <a:p>
                      <a:pPr marL="742950" lvl="1" indent="-285750">
                        <a:buFont typeface="Arial" panose="020B0604020202020204" pitchFamily="34" charset="0"/>
                        <a:buChar char="•"/>
                      </a:pPr>
                      <a:r>
                        <a:rPr lang="en-GB" sz="1400" dirty="0"/>
                        <a:t>2+ hospital readmission</a:t>
                      </a:r>
                    </a:p>
                    <a:p>
                      <a:pPr marL="742950" lvl="1" indent="-285750">
                        <a:buFont typeface="Arial" panose="020B0604020202020204" pitchFamily="34" charset="0"/>
                        <a:buChar char="•"/>
                      </a:pPr>
                      <a:r>
                        <a:rPr lang="en-GB" sz="1400" dirty="0"/>
                        <a:t>30+ days inpatient</a:t>
                      </a:r>
                    </a:p>
                    <a:p>
                      <a:pPr marL="742950" lvl="1" indent="-285750">
                        <a:buFont typeface="Arial" panose="020B0604020202020204" pitchFamily="34" charset="0"/>
                        <a:buChar char="•"/>
                      </a:pPr>
                      <a:r>
                        <a:rPr lang="en-GB" sz="1400" dirty="0"/>
                        <a:t>3+ crisis contacts</a:t>
                      </a:r>
                    </a:p>
                    <a:p>
                      <a:pPr marL="742950" lvl="1" indent="-285750">
                        <a:buFont typeface="Arial" panose="020B0604020202020204" pitchFamily="34" charset="0"/>
                        <a:buChar char="•"/>
                      </a:pPr>
                      <a:r>
                        <a:rPr lang="en-GB" sz="1400" dirty="0"/>
                        <a:t>3+ ED visits</a:t>
                      </a:r>
                    </a:p>
                  </a:txBody>
                  <a:tcPr/>
                </a:tc>
                <a:extLst>
                  <a:ext uri="{0D108BD9-81ED-4DB2-BD59-A6C34878D82A}">
                    <a16:rowId xmlns:a16="http://schemas.microsoft.com/office/drawing/2014/main" val="3481849951"/>
                  </a:ext>
                </a:extLst>
              </a:tr>
              <a:tr h="790548">
                <a:tc>
                  <a:txBody>
                    <a:bodyPr/>
                    <a:lstStyle/>
                    <a:p>
                      <a:pPr algn="ctr"/>
                      <a:r>
                        <a:rPr lang="en-GB" sz="1600" b="1" dirty="0"/>
                        <a:t>Condition Management</a:t>
                      </a:r>
                    </a:p>
                  </a:txBody>
                  <a:tcPr anchor="ctr"/>
                </a:tc>
                <a:tc>
                  <a:txBody>
                    <a:bodyPr/>
                    <a:lstStyle/>
                    <a:p>
                      <a:pPr marL="285750" indent="-285750">
                        <a:buFont typeface="Wingdings" panose="05000000000000000000" pitchFamily="2" charset="2"/>
                        <a:buChar char="§"/>
                      </a:pPr>
                      <a:r>
                        <a:rPr lang="en-GB" sz="1400" dirty="0"/>
                        <a:t>Assessment based on population/need</a:t>
                      </a:r>
                    </a:p>
                    <a:p>
                      <a:pPr marL="285750" indent="-285750">
                        <a:buFont typeface="Wingdings" panose="05000000000000000000" pitchFamily="2" charset="2"/>
                        <a:buChar char="§"/>
                      </a:pPr>
                      <a:r>
                        <a:rPr lang="en-GB" sz="1400" dirty="0"/>
                        <a:t>Condition-based care plan</a:t>
                      </a:r>
                    </a:p>
                    <a:p>
                      <a:pPr marL="285750" indent="-285750">
                        <a:buFont typeface="Wingdings" panose="05000000000000000000" pitchFamily="2" charset="2"/>
                        <a:buChar char="§"/>
                      </a:pPr>
                      <a:r>
                        <a:rPr lang="en-GB" sz="1400" dirty="0"/>
                        <a:t>Min quarterly treatment plan</a:t>
                      </a:r>
                    </a:p>
                    <a:p>
                      <a:pPr marL="285750" indent="-285750">
                        <a:buFont typeface="Wingdings" panose="05000000000000000000" pitchFamily="2" charset="2"/>
                        <a:buChar char="§"/>
                      </a:pPr>
                      <a:r>
                        <a:rPr lang="en-GB" sz="1400" dirty="0"/>
                        <a:t>Condition Management</a:t>
                      </a:r>
                    </a:p>
                    <a:p>
                      <a:pPr marL="285750" indent="-285750">
                        <a:buFont typeface="Wingdings" panose="05000000000000000000" pitchFamily="2" charset="2"/>
                        <a:buChar char="§"/>
                      </a:pPr>
                      <a:r>
                        <a:rPr lang="en-GB" sz="1400" dirty="0"/>
                        <a:t>Long-term monitoring/support</a:t>
                      </a:r>
                    </a:p>
                  </a:txBody>
                  <a:tcPr/>
                </a:tc>
                <a:tc>
                  <a:txBody>
                    <a:bodyPr/>
                    <a:lstStyle/>
                    <a:p>
                      <a:pPr marL="285750" indent="-285750">
                        <a:buFont typeface="Wingdings" panose="05000000000000000000" pitchFamily="2" charset="2"/>
                        <a:buChar char="§"/>
                      </a:pPr>
                      <a:r>
                        <a:rPr lang="en-GB" sz="1400" dirty="0"/>
                        <a:t>Value-based payment identified conditions not already listed under ¨both¨ Category</a:t>
                      </a:r>
                    </a:p>
                  </a:txBody>
                  <a:tcPr/>
                </a:tc>
                <a:tc>
                  <a:txBody>
                    <a:bodyPr/>
                    <a:lstStyle/>
                    <a:p>
                      <a:pPr marL="285750" indent="-285750">
                        <a:buFont typeface="Wingdings" panose="05000000000000000000" pitchFamily="2" charset="2"/>
                        <a:buChar char="§"/>
                      </a:pPr>
                      <a:r>
                        <a:rPr lang="en-GB" sz="1400" dirty="0"/>
                        <a:t>CANS Assessment indicating moderate needs</a:t>
                      </a:r>
                    </a:p>
                    <a:p>
                      <a:pPr marL="285750" indent="-285750">
                        <a:buFont typeface="Wingdings" panose="05000000000000000000" pitchFamily="2" charset="2"/>
                        <a:buChar char="§"/>
                      </a:pPr>
                      <a:r>
                        <a:rPr lang="en-GB" sz="1400" dirty="0"/>
                        <a:t>Obesity</a:t>
                      </a:r>
                    </a:p>
                    <a:p>
                      <a:pPr marL="285750" indent="-285750">
                        <a:buFont typeface="Wingdings" panose="05000000000000000000" pitchFamily="2" charset="2"/>
                        <a:buChar char="§"/>
                      </a:pPr>
                      <a:r>
                        <a:rPr lang="en-GB" sz="1400" dirty="0"/>
                        <a:t>Pervasive Developmental Disorder</a:t>
                      </a:r>
                    </a:p>
                  </a:txBody>
                  <a:tcPr/>
                </a:tc>
                <a:tc>
                  <a:txBody>
                    <a:bodyPr/>
                    <a:lstStyle/>
                    <a:p>
                      <a:pPr marL="285750" indent="-285750">
                        <a:buFont typeface="Wingdings" panose="05000000000000000000" pitchFamily="2" charset="2"/>
                        <a:buChar char="§"/>
                      </a:pPr>
                      <a:r>
                        <a:rPr lang="en-GB" sz="1400" dirty="0"/>
                        <a:t>Diabetes</a:t>
                      </a:r>
                    </a:p>
                    <a:p>
                      <a:pPr marL="285750" indent="-285750">
                        <a:buFont typeface="Wingdings" panose="05000000000000000000" pitchFamily="2" charset="2"/>
                        <a:buChar char="§"/>
                      </a:pPr>
                      <a:r>
                        <a:rPr lang="en-GB" sz="1400" dirty="0"/>
                        <a:t>Asthma</a:t>
                      </a:r>
                    </a:p>
                    <a:p>
                      <a:pPr marL="285750" indent="-285750">
                        <a:buFont typeface="Wingdings" panose="05000000000000000000" pitchFamily="2" charset="2"/>
                        <a:buChar char="§"/>
                      </a:pPr>
                      <a:r>
                        <a:rPr lang="en-GB" sz="1400" dirty="0"/>
                        <a:t>Pregnancy (peri &amp; post natal)</a:t>
                      </a:r>
                    </a:p>
                    <a:p>
                      <a:pPr marL="285750" indent="-285750">
                        <a:buFont typeface="Wingdings" panose="05000000000000000000" pitchFamily="2" charset="2"/>
                        <a:buChar char="§"/>
                      </a:pPr>
                      <a:r>
                        <a:rPr lang="en-GB" sz="1400" dirty="0"/>
                        <a:t>Substance Use Disorder</a:t>
                      </a:r>
                    </a:p>
                    <a:p>
                      <a:pPr marL="285750" indent="-285750">
                        <a:buFont typeface="Wingdings" panose="05000000000000000000" pitchFamily="2" charset="2"/>
                        <a:buChar char="§"/>
                      </a:pPr>
                      <a:r>
                        <a:rPr lang="en-GB" sz="1400" dirty="0"/>
                        <a:t>Depression/Anxiety</a:t>
                      </a:r>
                    </a:p>
                  </a:txBody>
                  <a:tcPr/>
                </a:tc>
                <a:extLst>
                  <a:ext uri="{0D108BD9-81ED-4DB2-BD59-A6C34878D82A}">
                    <a16:rowId xmlns:a16="http://schemas.microsoft.com/office/drawing/2014/main" val="4065932749"/>
                  </a:ext>
                </a:extLst>
              </a:tr>
              <a:tr h="790548">
                <a:tc>
                  <a:txBody>
                    <a:bodyPr/>
                    <a:lstStyle/>
                    <a:p>
                      <a:pPr algn="ctr"/>
                      <a:r>
                        <a:rPr lang="en-GB" sz="1600" b="1" dirty="0"/>
                        <a:t>Prevention</a:t>
                      </a:r>
                    </a:p>
                  </a:txBody>
                  <a:tcPr anchor="ctr"/>
                </a:tc>
                <a:tc>
                  <a:txBody>
                    <a:bodyPr/>
                    <a:lstStyle/>
                    <a:p>
                      <a:pPr marL="285750" indent="-285750">
                        <a:buFont typeface="Wingdings" panose="05000000000000000000" pitchFamily="2" charset="2"/>
                        <a:buChar char="§"/>
                      </a:pPr>
                      <a:r>
                        <a:rPr lang="en-GB" sz="1400" dirty="0"/>
                        <a:t>Brief Needs Screen</a:t>
                      </a:r>
                    </a:p>
                    <a:p>
                      <a:pPr marL="285750" indent="-285750">
                        <a:buFont typeface="Wingdings" panose="05000000000000000000" pitchFamily="2" charset="2"/>
                        <a:buChar char="§"/>
                      </a:pPr>
                      <a:r>
                        <a:rPr lang="en-GB" sz="1400" dirty="0"/>
                        <a:t>Short-term monitoring/support</a:t>
                      </a:r>
                    </a:p>
                    <a:p>
                      <a:pPr marL="285750" indent="-285750">
                        <a:buFont typeface="Wingdings" panose="05000000000000000000" pitchFamily="2" charset="2"/>
                        <a:buChar char="§"/>
                      </a:pPr>
                      <a:r>
                        <a:rPr lang="en-GB" sz="1400" dirty="0"/>
                        <a:t>Prevention outreach and education</a:t>
                      </a:r>
                    </a:p>
                  </a:txBody>
                  <a:tcPr/>
                </a:tc>
                <a:tc>
                  <a:txBody>
                    <a:bodyPr/>
                    <a:lstStyle/>
                    <a:p>
                      <a:pPr marL="285750" indent="-285750">
                        <a:buFont typeface="Wingdings" panose="05000000000000000000" pitchFamily="2" charset="2"/>
                        <a:buChar char="§"/>
                      </a:pPr>
                      <a:r>
                        <a:rPr lang="en-GB" sz="1400" dirty="0"/>
                        <a:t>Adult preventative screenings</a:t>
                      </a:r>
                    </a:p>
                  </a:txBody>
                  <a:tcPr/>
                </a:tc>
                <a:tc>
                  <a:txBody>
                    <a:bodyPr/>
                    <a:lstStyle/>
                    <a:p>
                      <a:pPr marL="285750" indent="-285750">
                        <a:buFont typeface="Wingdings" panose="05000000000000000000" pitchFamily="2" charset="2"/>
                        <a:buChar char="§"/>
                      </a:pPr>
                      <a:r>
                        <a:rPr lang="en-GB" sz="1400" dirty="0"/>
                        <a:t>Well child visits</a:t>
                      </a:r>
                    </a:p>
                    <a:p>
                      <a:pPr marL="285750" indent="-285750">
                        <a:buFont typeface="Wingdings" panose="05000000000000000000" pitchFamily="2" charset="2"/>
                        <a:buChar char="§"/>
                      </a:pPr>
                      <a:r>
                        <a:rPr lang="en-GB" sz="1400" dirty="0"/>
                        <a:t>Child immunizations</a:t>
                      </a:r>
                    </a:p>
                  </a:txBody>
                  <a:tcPr/>
                </a:tc>
                <a:tc>
                  <a:txBody>
                    <a:bodyPr/>
                    <a:lstStyle/>
                    <a:p>
                      <a:pPr marL="285750" indent="-285750">
                        <a:buFont typeface="Wingdings" panose="05000000000000000000" pitchFamily="2" charset="2"/>
                        <a:buChar char="§"/>
                      </a:pPr>
                      <a:r>
                        <a:rPr lang="en-GB" sz="1400" dirty="0"/>
                        <a:t>Dental visits</a:t>
                      </a:r>
                    </a:p>
                  </a:txBody>
                  <a:tcPr/>
                </a:tc>
                <a:extLst>
                  <a:ext uri="{0D108BD9-81ED-4DB2-BD59-A6C34878D82A}">
                    <a16:rowId xmlns:a16="http://schemas.microsoft.com/office/drawing/2014/main" val="629060011"/>
                  </a:ext>
                </a:extLst>
              </a:tr>
            </a:tbl>
          </a:graphicData>
        </a:graphic>
      </p:graphicFrame>
      <p:sp>
        <p:nvSpPr>
          <p:cNvPr id="3" name="Title 3">
            <a:extLst>
              <a:ext uri="{FF2B5EF4-FFF2-40B4-BE49-F238E27FC236}">
                <a16:creationId xmlns:a16="http://schemas.microsoft.com/office/drawing/2014/main" id="{A90F4E35-CCD4-2E35-A55E-B25BDEFBECD0}"/>
              </a:ext>
            </a:extLst>
          </p:cNvPr>
          <p:cNvSpPr txBox="1">
            <a:spLocks/>
          </p:cNvSpPr>
          <p:nvPr/>
        </p:nvSpPr>
        <p:spPr>
          <a:xfrm>
            <a:off x="367144" y="115172"/>
            <a:ext cx="11443856" cy="819738"/>
          </a:xfrm>
          <a:prstGeom prst="rect">
            <a:avLst/>
          </a:prstGeom>
        </p:spPr>
        <p:txBody>
          <a:bodyPr>
            <a:normAutofit/>
          </a:bodyPr>
          <a:lstStyle>
            <a:lvl1pPr algn="l" defTabSz="914400" rtl="0" eaLnBrk="1" latinLnBrk="0" hangingPunct="1">
              <a:lnSpc>
                <a:spcPct val="100000"/>
              </a:lnSpc>
              <a:spcBef>
                <a:spcPct val="0"/>
              </a:spcBef>
              <a:buNone/>
              <a:defRPr sz="4000" kern="1200">
                <a:solidFill>
                  <a:schemeClr val="tx2">
                    <a:alpha val="75000"/>
                  </a:schemeClr>
                </a:solidFill>
                <a:latin typeface="+mj-lt"/>
                <a:ea typeface="+mj-ea"/>
                <a:cs typeface="+mj-cs"/>
              </a:defRPr>
            </a:lvl1pPr>
          </a:lstStyle>
          <a:p>
            <a:r>
              <a:rPr lang="en-US" b="1" dirty="0">
                <a:solidFill>
                  <a:schemeClr val="tx1"/>
                </a:solidFill>
              </a:rPr>
              <a:t>Tier 3 Responsibility: Care Coordination Levels of Care</a:t>
            </a:r>
          </a:p>
        </p:txBody>
      </p:sp>
    </p:spTree>
    <p:extLst>
      <p:ext uri="{BB962C8B-B14F-4D97-AF65-F5344CB8AC3E}">
        <p14:creationId xmlns:p14="http://schemas.microsoft.com/office/powerpoint/2010/main" val="39241909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75FDF5-125E-B66F-92E5-E9FD61FA2AA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A23FFC3-2C03-A4AA-F955-3538E0832482}"/>
              </a:ext>
            </a:extLst>
          </p:cNvPr>
          <p:cNvSpPr>
            <a:spLocks noGrp="1"/>
          </p:cNvSpPr>
          <p:nvPr>
            <p:ph type="title"/>
          </p:nvPr>
        </p:nvSpPr>
        <p:spPr>
          <a:xfrm>
            <a:off x="838199" y="662427"/>
            <a:ext cx="10510521" cy="819738"/>
          </a:xfrm>
        </p:spPr>
        <p:txBody>
          <a:bodyPr>
            <a:normAutofit/>
          </a:bodyPr>
          <a:lstStyle/>
          <a:p>
            <a:r>
              <a:rPr lang="en-US" b="1" dirty="0">
                <a:solidFill>
                  <a:schemeClr val="tx1">
                    <a:lumMod val="85000"/>
                  </a:schemeClr>
                </a:solidFill>
              </a:rPr>
              <a:t>NHP System-Wide Coordination &amp; Oversight</a:t>
            </a:r>
          </a:p>
        </p:txBody>
      </p:sp>
      <p:pic>
        <p:nvPicPr>
          <p:cNvPr id="5" name="Picture 4" descr="A blue and green logo with a leaf&#10;&#10;AI-generated content may be incorrect.">
            <a:extLst>
              <a:ext uri="{FF2B5EF4-FFF2-40B4-BE49-F238E27FC236}">
                <a16:creationId xmlns:a16="http://schemas.microsoft.com/office/drawing/2014/main" id="{E447B269-6E74-7422-ABC3-0AA894C8CC61}"/>
              </a:ext>
            </a:extLst>
          </p:cNvPr>
          <p:cNvPicPr>
            <a:picLocks noChangeAspect="1"/>
          </p:cNvPicPr>
          <p:nvPr/>
        </p:nvPicPr>
        <p:blipFill>
          <a:blip r:embed="rId3"/>
          <a:stretch>
            <a:fillRect/>
          </a:stretch>
        </p:blipFill>
        <p:spPr>
          <a:xfrm>
            <a:off x="0" y="6217920"/>
            <a:ext cx="1504836" cy="595915"/>
          </a:xfrm>
          <a:prstGeom prst="rect">
            <a:avLst/>
          </a:prstGeom>
        </p:spPr>
      </p:pic>
      <p:sp>
        <p:nvSpPr>
          <p:cNvPr id="9" name="Rectangle 8">
            <a:extLst>
              <a:ext uri="{FF2B5EF4-FFF2-40B4-BE49-F238E27FC236}">
                <a16:creationId xmlns:a16="http://schemas.microsoft.com/office/drawing/2014/main" id="{D183ECAB-AF6C-1CB6-31F6-5C7BE11AECEB}"/>
              </a:ext>
            </a:extLst>
          </p:cNvPr>
          <p:cNvSpPr/>
          <p:nvPr/>
        </p:nvSpPr>
        <p:spPr>
          <a:xfrm>
            <a:off x="1351292" y="2061800"/>
            <a:ext cx="9494788" cy="382737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3" name="TextBox 2">
            <a:extLst>
              <a:ext uri="{FF2B5EF4-FFF2-40B4-BE49-F238E27FC236}">
                <a16:creationId xmlns:a16="http://schemas.microsoft.com/office/drawing/2014/main" id="{EA34B639-DC37-8EB2-A133-B121DE76D54E}"/>
              </a:ext>
            </a:extLst>
          </p:cNvPr>
          <p:cNvSpPr txBox="1"/>
          <p:nvPr/>
        </p:nvSpPr>
        <p:spPr>
          <a:xfrm>
            <a:off x="5638800" y="2971800"/>
            <a:ext cx="914400" cy="914400"/>
          </a:xfrm>
          <a:prstGeom prst="rect">
            <a:avLst/>
          </a:prstGeom>
          <a:noFill/>
        </p:spPr>
        <p:txBody>
          <a:bodyPr wrap="square" rtlCol="0">
            <a:spAutoFit/>
          </a:bodyPr>
          <a:lstStyle/>
          <a:p>
            <a:endParaRPr lang="en-GB" dirty="0"/>
          </a:p>
        </p:txBody>
      </p:sp>
      <p:sp>
        <p:nvSpPr>
          <p:cNvPr id="2" name="TextBox 1">
            <a:extLst>
              <a:ext uri="{FF2B5EF4-FFF2-40B4-BE49-F238E27FC236}">
                <a16:creationId xmlns:a16="http://schemas.microsoft.com/office/drawing/2014/main" id="{92288A23-ED95-BA84-68D0-895D9ADF22E8}"/>
              </a:ext>
            </a:extLst>
          </p:cNvPr>
          <p:cNvSpPr txBox="1"/>
          <p:nvPr/>
        </p:nvSpPr>
        <p:spPr>
          <a:xfrm>
            <a:off x="838199" y="1790700"/>
            <a:ext cx="11163301" cy="4401205"/>
          </a:xfrm>
          <a:prstGeom prst="rect">
            <a:avLst/>
          </a:prstGeom>
          <a:noFill/>
        </p:spPr>
        <p:txBody>
          <a:bodyPr wrap="square" rtlCol="0">
            <a:spAutoFit/>
          </a:bodyPr>
          <a:lstStyle/>
          <a:p>
            <a:r>
              <a:rPr lang="en-GB" sz="2000" u="sng" dirty="0"/>
              <a:t>Member Services</a:t>
            </a:r>
          </a:p>
          <a:p>
            <a:pPr marL="808038" indent="-358775">
              <a:buFont typeface="Arial" panose="020B0604020202020204" pitchFamily="34" charset="0"/>
              <a:buChar char="•"/>
            </a:pPr>
            <a:r>
              <a:rPr lang="en-GB" sz="2000" dirty="0"/>
              <a:t>Coordinate intensive wraparound services for MSOC youth </a:t>
            </a:r>
          </a:p>
          <a:p>
            <a:pPr marL="808038" indent="-358775">
              <a:buFont typeface="Arial" panose="020B0604020202020204" pitchFamily="34" charset="0"/>
              <a:buChar char="•"/>
            </a:pPr>
            <a:r>
              <a:rPr lang="en-GB" sz="2000" dirty="0"/>
              <a:t>All Transitions of Care from hospitals, residential BH, etc.</a:t>
            </a:r>
          </a:p>
          <a:p>
            <a:pPr marL="808038" indent="-358775">
              <a:buFont typeface="Arial" panose="020B0604020202020204" pitchFamily="34" charset="0"/>
              <a:buChar char="•"/>
            </a:pPr>
            <a:r>
              <a:rPr lang="en-GB" sz="2000" dirty="0"/>
              <a:t>Facilitate Creative/Complex Solutions meetings </a:t>
            </a:r>
          </a:p>
          <a:p>
            <a:pPr marL="808038" indent="-358775">
              <a:buFont typeface="Arial" panose="020B0604020202020204" pitchFamily="34" charset="0"/>
              <a:buChar char="•"/>
            </a:pPr>
            <a:r>
              <a:rPr lang="en-GB" sz="2000" dirty="0"/>
              <a:t>Crisis Encounter Follow-Up: follow-up within 5 days</a:t>
            </a:r>
          </a:p>
          <a:p>
            <a:pPr marL="808038" indent="-358775">
              <a:buFont typeface="Arial" panose="020B0604020202020204" pitchFamily="34" charset="0"/>
              <a:buChar char="•"/>
            </a:pPr>
            <a:r>
              <a:rPr lang="en-GB" sz="2000" dirty="0"/>
              <a:t>Outreach to unattributed members for engagement</a:t>
            </a:r>
          </a:p>
          <a:p>
            <a:pPr marL="808038" indent="-358775">
              <a:buFont typeface="Arial" panose="020B0604020202020204" pitchFamily="34" charset="0"/>
              <a:buChar char="•"/>
            </a:pPr>
            <a:r>
              <a:rPr lang="en-GB" sz="2000" dirty="0"/>
              <a:t>Collaborate with BHASOs, CMAs, child welfare, DSNP, PDN, IMD Transitions</a:t>
            </a:r>
          </a:p>
          <a:p>
            <a:r>
              <a:rPr lang="en-GB" sz="2000" u="sng" dirty="0"/>
              <a:t>Data Exchange and Monitoring:</a:t>
            </a:r>
            <a:r>
              <a:rPr lang="en-GB" sz="2000" dirty="0"/>
              <a:t> </a:t>
            </a:r>
          </a:p>
          <a:p>
            <a:pPr marL="800100" lvl="1" indent="-342900">
              <a:buFont typeface="Arial" panose="020B0604020202020204" pitchFamily="34" charset="0"/>
              <a:buChar char="•"/>
            </a:pPr>
            <a:r>
              <a:rPr lang="en-GB" sz="2000" dirty="0"/>
              <a:t>Monthly contact with member and team; Meet care plan creation and contact performance standards </a:t>
            </a:r>
          </a:p>
          <a:p>
            <a:pPr marL="800100" lvl="1" indent="-342900">
              <a:buFont typeface="Arial" panose="020B0604020202020204" pitchFamily="34" charset="0"/>
              <a:buChar char="•"/>
            </a:pPr>
            <a:r>
              <a:rPr lang="en-GB" sz="2000" dirty="0"/>
              <a:t>Ensure comprehensive care plan (90 days/biannual updates) for complex members</a:t>
            </a:r>
          </a:p>
          <a:p>
            <a:pPr marL="800100" lvl="1" indent="-342900">
              <a:buFont typeface="Arial" panose="020B0604020202020204" pitchFamily="34" charset="0"/>
              <a:buChar char="•"/>
            </a:pPr>
            <a:r>
              <a:rPr lang="en-GB" sz="2000" dirty="0"/>
              <a:t>Ensure appropriate care coordination interventions for stratified Member tiers</a:t>
            </a:r>
          </a:p>
          <a:p>
            <a:pPr marL="800100" lvl="1" indent="-342900">
              <a:buFont typeface="Arial" panose="020B0604020202020204" pitchFamily="34" charset="0"/>
              <a:buChar char="•"/>
            </a:pPr>
            <a:r>
              <a:rPr lang="en-GB" sz="2000" dirty="0"/>
              <a:t>Ensure members receive EPSDT Initial Outreach</a:t>
            </a:r>
          </a:p>
          <a:p>
            <a:pPr marL="0" lvl="1"/>
            <a:r>
              <a:rPr lang="en-GB" sz="2000" u="sng" dirty="0"/>
              <a:t>Oversight</a:t>
            </a:r>
          </a:p>
          <a:p>
            <a:pPr marL="800100" lvl="1" indent="-342900">
              <a:buFont typeface="Arial" panose="020B0604020202020204" pitchFamily="34" charset="0"/>
              <a:buChar char="•"/>
            </a:pPr>
            <a:r>
              <a:rPr lang="en-GB" sz="2000" dirty="0"/>
              <a:t>Audit Practice Assessments attestations and Care Coordination activities</a:t>
            </a:r>
          </a:p>
        </p:txBody>
      </p:sp>
    </p:spTree>
    <p:extLst>
      <p:ext uri="{BB962C8B-B14F-4D97-AF65-F5344CB8AC3E}">
        <p14:creationId xmlns:p14="http://schemas.microsoft.com/office/powerpoint/2010/main" val="5628753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4BD503-63D2-7BEA-FEF4-7F4ED8E20033}"/>
            </a:ext>
          </a:extLst>
        </p:cNvPr>
        <p:cNvGrpSpPr/>
        <p:nvPr/>
      </p:nvGrpSpPr>
      <p:grpSpPr>
        <a:xfrm>
          <a:off x="0" y="0"/>
          <a:ext cx="0" cy="0"/>
          <a:chOff x="0" y="0"/>
          <a:chExt cx="0" cy="0"/>
        </a:xfrm>
      </p:grpSpPr>
      <p:sp>
        <p:nvSpPr>
          <p:cNvPr id="12" name="Title 1">
            <a:extLst>
              <a:ext uri="{FF2B5EF4-FFF2-40B4-BE49-F238E27FC236}">
                <a16:creationId xmlns:a16="http://schemas.microsoft.com/office/drawing/2014/main" id="{F85B5A90-5B9F-80E8-BCD0-B8C39F605DA8}"/>
              </a:ext>
            </a:extLst>
          </p:cNvPr>
          <p:cNvSpPr>
            <a:spLocks noGrp="1"/>
          </p:cNvSpPr>
          <p:nvPr>
            <p:ph type="title"/>
          </p:nvPr>
        </p:nvSpPr>
        <p:spPr>
          <a:xfrm>
            <a:off x="839788" y="665629"/>
            <a:ext cx="10515600" cy="818995"/>
          </a:xfrm>
        </p:spPr>
        <p:txBody>
          <a:bodyPr anchor="ctr">
            <a:normAutofit/>
          </a:bodyPr>
          <a:lstStyle/>
          <a:p>
            <a:r>
              <a:rPr lang="en-US" b="1" kern="100" dirty="0">
                <a:solidFill>
                  <a:schemeClr val="tx1"/>
                </a:solidFill>
              </a:rPr>
              <a:t>Next Steps for Tier 3 Implementation</a:t>
            </a:r>
            <a:endParaRPr lang="en-US" dirty="0">
              <a:solidFill>
                <a:schemeClr val="tx1"/>
              </a:solidFill>
            </a:endParaRPr>
          </a:p>
        </p:txBody>
      </p:sp>
      <p:pic>
        <p:nvPicPr>
          <p:cNvPr id="2" name="Picture Placeholder 8">
            <a:extLst>
              <a:ext uri="{FF2B5EF4-FFF2-40B4-BE49-F238E27FC236}">
                <a16:creationId xmlns:a16="http://schemas.microsoft.com/office/drawing/2014/main" id="{7DDF896D-C2F0-176C-F59E-53064F6AC94B}"/>
              </a:ext>
            </a:extLst>
          </p:cNvPr>
          <p:cNvPicPr>
            <a:picLocks noChangeAspect="1"/>
          </p:cNvPicPr>
          <p:nvPr/>
        </p:nvPicPr>
        <p:blipFill>
          <a:blip r:embed="rId3"/>
          <a:srcRect l="6465" r="14477" b="1"/>
          <a:stretch/>
        </p:blipFill>
        <p:spPr>
          <a:xfrm>
            <a:off x="839788" y="2390588"/>
            <a:ext cx="3889161" cy="2828594"/>
          </a:xfrm>
          <a:prstGeom prst="rect">
            <a:avLst/>
          </a:prstGeom>
          <a:noFill/>
        </p:spPr>
      </p:pic>
      <p:sp>
        <p:nvSpPr>
          <p:cNvPr id="18" name="Content Placeholder 5">
            <a:extLst>
              <a:ext uri="{FF2B5EF4-FFF2-40B4-BE49-F238E27FC236}">
                <a16:creationId xmlns:a16="http://schemas.microsoft.com/office/drawing/2014/main" id="{C9E76ED9-E6EB-A437-44AD-F7A4E2E7C15F}"/>
              </a:ext>
            </a:extLst>
          </p:cNvPr>
          <p:cNvSpPr>
            <a:spLocks noGrp="1"/>
          </p:cNvSpPr>
          <p:nvPr>
            <p:ph sz="quarter" idx="4"/>
          </p:nvPr>
        </p:nvSpPr>
        <p:spPr>
          <a:xfrm>
            <a:off x="5010279" y="2218059"/>
            <a:ext cx="6445842" cy="3323085"/>
          </a:xfrm>
        </p:spPr>
        <p:txBody>
          <a:bodyPr>
            <a:normAutofit/>
          </a:bodyPr>
          <a:lstStyle/>
          <a:p>
            <a:pPr marL="0" indent="0">
              <a:lnSpc>
                <a:spcPct val="110000"/>
              </a:lnSpc>
              <a:spcAft>
                <a:spcPts val="800"/>
              </a:spcAft>
              <a:buNone/>
            </a:pPr>
            <a:r>
              <a:rPr lang="en-GB" sz="2200" dirty="0">
                <a:solidFill>
                  <a:schemeClr val="tx1"/>
                </a:solidFill>
              </a:rPr>
              <a:t>1- Confirm PCMP Practice Site(s) agrees to perform Tier 3 requirements by May 15</a:t>
            </a:r>
            <a:r>
              <a:rPr lang="en-GB" sz="2200" baseline="30000" dirty="0">
                <a:solidFill>
                  <a:schemeClr val="tx1"/>
                </a:solidFill>
              </a:rPr>
              <a:t>th</a:t>
            </a:r>
            <a:r>
              <a:rPr lang="en-GB" sz="2200" dirty="0">
                <a:solidFill>
                  <a:schemeClr val="tx1"/>
                </a:solidFill>
              </a:rPr>
              <a:t>.</a:t>
            </a:r>
            <a:endParaRPr lang="en-GB" sz="2200" dirty="0">
              <a:solidFill>
                <a:schemeClr val="tx1"/>
              </a:solidFill>
              <a:highlight>
                <a:srgbClr val="FFFF00"/>
              </a:highlight>
            </a:endParaRPr>
          </a:p>
          <a:p>
            <a:pPr marL="0" indent="0">
              <a:lnSpc>
                <a:spcPct val="110000"/>
              </a:lnSpc>
              <a:spcAft>
                <a:spcPts val="800"/>
              </a:spcAft>
              <a:buNone/>
            </a:pPr>
            <a:r>
              <a:rPr lang="en-GB" sz="2200" dirty="0">
                <a:solidFill>
                  <a:schemeClr val="tx1"/>
                </a:solidFill>
              </a:rPr>
              <a:t>2- Engage appropriate staff for training </a:t>
            </a:r>
          </a:p>
          <a:p>
            <a:pPr marL="0" indent="0">
              <a:lnSpc>
                <a:spcPct val="110000"/>
              </a:lnSpc>
              <a:spcAft>
                <a:spcPts val="800"/>
              </a:spcAft>
              <a:buNone/>
            </a:pPr>
            <a:r>
              <a:rPr lang="en-GB" sz="2200" dirty="0">
                <a:solidFill>
                  <a:schemeClr val="tx1"/>
                </a:solidFill>
              </a:rPr>
              <a:t>3- Collaborate with NHP to institute </a:t>
            </a:r>
            <a:r>
              <a:rPr lang="en-GB" sz="2200" dirty="0" err="1">
                <a:solidFill>
                  <a:schemeClr val="tx1"/>
                </a:solidFill>
              </a:rPr>
              <a:t>Essette</a:t>
            </a:r>
            <a:r>
              <a:rPr lang="en-GB" sz="2200" dirty="0">
                <a:solidFill>
                  <a:schemeClr val="tx1"/>
                </a:solidFill>
              </a:rPr>
              <a:t> for documentation and reporting</a:t>
            </a:r>
          </a:p>
        </p:txBody>
      </p:sp>
      <p:sp>
        <p:nvSpPr>
          <p:cNvPr id="6" name="Slide Number Placeholder 5">
            <a:extLst>
              <a:ext uri="{FF2B5EF4-FFF2-40B4-BE49-F238E27FC236}">
                <a16:creationId xmlns:a16="http://schemas.microsoft.com/office/drawing/2014/main" id="{D68F986E-6717-31FF-0C78-3D31B308F56E}"/>
              </a:ext>
            </a:extLst>
          </p:cNvPr>
          <p:cNvSpPr>
            <a:spLocks noGrp="1"/>
          </p:cNvSpPr>
          <p:nvPr>
            <p:ph type="sldNum" sz="quarter" idx="12"/>
          </p:nvPr>
        </p:nvSpPr>
        <p:spPr>
          <a:xfrm>
            <a:off x="10518474" y="6356350"/>
            <a:ext cx="1414733" cy="365125"/>
          </a:xfrm>
        </p:spPr>
        <p:txBody>
          <a:bodyPr anchor="ctr">
            <a:normAutofit/>
          </a:bodyPr>
          <a:lstStyle/>
          <a:p>
            <a:pPr>
              <a:spcAft>
                <a:spcPts val="600"/>
              </a:spcAft>
            </a:pPr>
            <a:fld id="{AE208ADF-3ADD-483D-A721-14E3EEE2C135}" type="slidenum">
              <a:rPr lang="en-US" smtClean="0"/>
              <a:pPr>
                <a:spcAft>
                  <a:spcPts val="600"/>
                </a:spcAft>
              </a:pPr>
              <a:t>52</a:t>
            </a:fld>
            <a:endParaRPr lang="en-US"/>
          </a:p>
        </p:txBody>
      </p:sp>
      <p:pic>
        <p:nvPicPr>
          <p:cNvPr id="3" name="Picture 2" descr="A blue and green logo with a leaf&#10;&#10;AI-generated content may be incorrect.">
            <a:extLst>
              <a:ext uri="{FF2B5EF4-FFF2-40B4-BE49-F238E27FC236}">
                <a16:creationId xmlns:a16="http://schemas.microsoft.com/office/drawing/2014/main" id="{8BC58800-B46E-6FDC-A697-A243B2104360}"/>
              </a:ext>
            </a:extLst>
          </p:cNvPr>
          <p:cNvPicPr>
            <a:picLocks noChangeAspect="1"/>
          </p:cNvPicPr>
          <p:nvPr/>
        </p:nvPicPr>
        <p:blipFill>
          <a:blip r:embed="rId4"/>
          <a:stretch>
            <a:fillRect/>
          </a:stretch>
        </p:blipFill>
        <p:spPr>
          <a:xfrm>
            <a:off x="101600" y="6356350"/>
            <a:ext cx="1155265" cy="457485"/>
          </a:xfrm>
          <a:prstGeom prst="rect">
            <a:avLst/>
          </a:prstGeom>
        </p:spPr>
      </p:pic>
    </p:spTree>
    <p:extLst>
      <p:ext uri="{BB962C8B-B14F-4D97-AF65-F5344CB8AC3E}">
        <p14:creationId xmlns:p14="http://schemas.microsoft.com/office/powerpoint/2010/main" val="637111508"/>
      </p:ext>
    </p:extLst>
  </p:cSld>
  <p:clrMapOvr>
    <a:masterClrMapping/>
  </p:clrMapOvr>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E9D722-25C5-1608-9B05-F791ED6ED6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EC9143-3FEE-B19B-68A7-664613311478}"/>
              </a:ext>
            </a:extLst>
          </p:cNvPr>
          <p:cNvSpPr>
            <a:spLocks noGrp="1"/>
          </p:cNvSpPr>
          <p:nvPr>
            <p:ph type="ctrTitle"/>
          </p:nvPr>
        </p:nvSpPr>
        <p:spPr/>
        <p:txBody>
          <a:bodyPr>
            <a:normAutofit/>
          </a:bodyPr>
          <a:lstStyle/>
          <a:p>
            <a:r>
              <a:rPr lang="en-GB" dirty="0"/>
              <a:t>Question 3: </a:t>
            </a:r>
            <a:br>
              <a:rPr lang="en-GB" dirty="0"/>
            </a:br>
            <a:r>
              <a:rPr lang="en-GB" dirty="0"/>
              <a:t>Please rate the format of the sessions.</a:t>
            </a:r>
          </a:p>
        </p:txBody>
      </p:sp>
    </p:spTree>
    <p:extLst>
      <p:ext uri="{BB962C8B-B14F-4D97-AF65-F5344CB8AC3E}">
        <p14:creationId xmlns:p14="http://schemas.microsoft.com/office/powerpoint/2010/main" val="1827622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58EAE-B21F-36B9-A9CB-C9535EBCAD56}"/>
              </a:ext>
            </a:extLst>
          </p:cNvPr>
          <p:cNvSpPr>
            <a:spLocks noGrp="1"/>
          </p:cNvSpPr>
          <p:nvPr>
            <p:ph type="ctrTitle"/>
          </p:nvPr>
        </p:nvSpPr>
        <p:spPr/>
        <p:txBody>
          <a:bodyPr>
            <a:normAutofit fontScale="90000"/>
          </a:bodyPr>
          <a:lstStyle/>
          <a:p>
            <a:r>
              <a:rPr lang="en-GB" dirty="0"/>
              <a:t>Question 4: </a:t>
            </a:r>
            <a:br>
              <a:rPr lang="en-GB" dirty="0"/>
            </a:br>
            <a:r>
              <a:rPr lang="en-GB" dirty="0"/>
              <a:t>Do the time and date of the sessions work for you?</a:t>
            </a:r>
          </a:p>
        </p:txBody>
      </p:sp>
    </p:spTree>
    <p:extLst>
      <p:ext uri="{BB962C8B-B14F-4D97-AF65-F5344CB8AC3E}">
        <p14:creationId xmlns:p14="http://schemas.microsoft.com/office/powerpoint/2010/main" val="435637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01227B-CD14-8D92-31B8-F8C1978904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CBA25D-5892-E7F9-8ACE-B4A1B69B874E}"/>
              </a:ext>
            </a:extLst>
          </p:cNvPr>
          <p:cNvSpPr>
            <a:spLocks noGrp="1"/>
          </p:cNvSpPr>
          <p:nvPr>
            <p:ph type="ctrTitle"/>
          </p:nvPr>
        </p:nvSpPr>
        <p:spPr/>
        <p:txBody>
          <a:bodyPr>
            <a:normAutofit fontScale="90000"/>
          </a:bodyPr>
          <a:lstStyle/>
          <a:p>
            <a:r>
              <a:rPr lang="en-GB" dirty="0"/>
              <a:t>Question 5: </a:t>
            </a:r>
            <a:br>
              <a:rPr lang="en-GB" dirty="0"/>
            </a:br>
            <a:r>
              <a:rPr lang="en-GB" dirty="0"/>
              <a:t>What topics would you like to see covered in future sessions?</a:t>
            </a:r>
          </a:p>
        </p:txBody>
      </p:sp>
    </p:spTree>
    <p:extLst>
      <p:ext uri="{BB962C8B-B14F-4D97-AF65-F5344CB8AC3E}">
        <p14:creationId xmlns:p14="http://schemas.microsoft.com/office/powerpoint/2010/main" val="4208586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50C0DF-CA83-52E6-1222-FF8D87B23C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A188D8-01BF-092D-2ABA-91896A4117EF}"/>
              </a:ext>
            </a:extLst>
          </p:cNvPr>
          <p:cNvSpPr>
            <a:spLocks noGrp="1"/>
          </p:cNvSpPr>
          <p:nvPr>
            <p:ph type="ctrTitle"/>
          </p:nvPr>
        </p:nvSpPr>
        <p:spPr/>
        <p:txBody>
          <a:bodyPr>
            <a:normAutofit/>
          </a:bodyPr>
          <a:lstStyle/>
          <a:p>
            <a:r>
              <a:rPr lang="en-US" b="1" dirty="0">
                <a:solidFill>
                  <a:schemeClr val="tx1">
                    <a:alpha val="75000"/>
                  </a:schemeClr>
                </a:solidFill>
              </a:rPr>
              <a:t>July 1</a:t>
            </a:r>
            <a:r>
              <a:rPr lang="en-US" b="1" baseline="30000" dirty="0">
                <a:solidFill>
                  <a:schemeClr val="tx1">
                    <a:alpha val="75000"/>
                  </a:schemeClr>
                </a:solidFill>
              </a:rPr>
              <a:t>st</a:t>
            </a:r>
            <a:r>
              <a:rPr lang="en-US" b="1" dirty="0">
                <a:solidFill>
                  <a:schemeClr val="tx1">
                    <a:alpha val="75000"/>
                  </a:schemeClr>
                </a:solidFill>
              </a:rPr>
              <a:t> Go-Live Final Steps</a:t>
            </a:r>
          </a:p>
        </p:txBody>
      </p:sp>
      <p:pic>
        <p:nvPicPr>
          <p:cNvPr id="6" name="Picture Placeholder 5">
            <a:extLst>
              <a:ext uri="{FF2B5EF4-FFF2-40B4-BE49-F238E27FC236}">
                <a16:creationId xmlns:a16="http://schemas.microsoft.com/office/drawing/2014/main" id="{B3E437AC-099D-6F67-A6B2-6150E7CE3163}"/>
              </a:ext>
            </a:extLst>
          </p:cNvPr>
          <p:cNvPicPr>
            <a:picLocks noGrp="1" noChangeAspect="1"/>
          </p:cNvPicPr>
          <p:nvPr>
            <p:ph type="pic" sz="quarter" idx="13"/>
          </p:nvPr>
        </p:nvPicPr>
        <p:blipFill>
          <a:blip r:embed="rId3"/>
          <a:srcRect l="-82" t="30569" b="13119"/>
          <a:stretch/>
        </p:blipFill>
        <p:spPr>
          <a:xfrm>
            <a:off x="0" y="-167779"/>
            <a:ext cx="12198995" cy="4566092"/>
          </a:xfrm>
        </p:spPr>
      </p:pic>
      <p:pic>
        <p:nvPicPr>
          <p:cNvPr id="4" name="Picture 3" descr="A blue and green logo with a leaf&#10;&#10;AI-generated content may be incorrect.">
            <a:extLst>
              <a:ext uri="{FF2B5EF4-FFF2-40B4-BE49-F238E27FC236}">
                <a16:creationId xmlns:a16="http://schemas.microsoft.com/office/drawing/2014/main" id="{85D5EC2C-3A86-76AE-87E1-2AF2827F4592}"/>
              </a:ext>
            </a:extLst>
          </p:cNvPr>
          <p:cNvPicPr>
            <a:picLocks noChangeAspect="1"/>
          </p:cNvPicPr>
          <p:nvPr/>
        </p:nvPicPr>
        <p:blipFill>
          <a:blip r:embed="rId4"/>
          <a:stretch>
            <a:fillRect/>
          </a:stretch>
        </p:blipFill>
        <p:spPr>
          <a:xfrm>
            <a:off x="70302" y="6169008"/>
            <a:ext cx="1504836" cy="595915"/>
          </a:xfrm>
          <a:prstGeom prst="rect">
            <a:avLst/>
          </a:prstGeom>
        </p:spPr>
      </p:pic>
    </p:spTree>
    <p:extLst>
      <p:ext uri="{BB962C8B-B14F-4D97-AF65-F5344CB8AC3E}">
        <p14:creationId xmlns:p14="http://schemas.microsoft.com/office/powerpoint/2010/main" val="417310523"/>
      </p:ext>
    </p:extLst>
  </p:cSld>
  <p:clrMapOvr>
    <a:masterClrMapping/>
  </p:clrMapOvr>
</p:sld>
</file>

<file path=ppt/theme/theme1.xml><?xml version="1.0" encoding="utf-8"?>
<a:theme xmlns:a="http://schemas.openxmlformats.org/drawingml/2006/main" name="PineVTI">
  <a:themeElements>
    <a:clrScheme name="Pine">
      <a:dk1>
        <a:sysClr val="windowText" lastClr="000000"/>
      </a:dk1>
      <a:lt1>
        <a:sysClr val="window" lastClr="FFFFFF"/>
      </a:lt1>
      <a:dk2>
        <a:srgbClr val="081B19"/>
      </a:dk2>
      <a:lt2>
        <a:srgbClr val="E2D4CA"/>
      </a:lt2>
      <a:accent1>
        <a:srgbClr val="415347"/>
      </a:accent1>
      <a:accent2>
        <a:srgbClr val="753E33"/>
      </a:accent2>
      <a:accent3>
        <a:srgbClr val="7B614F"/>
      </a:accent3>
      <a:accent4>
        <a:srgbClr val="827B6D"/>
      </a:accent4>
      <a:accent5>
        <a:srgbClr val="495255"/>
      </a:accent5>
      <a:accent6>
        <a:srgbClr val="2D5358"/>
      </a:accent6>
      <a:hlink>
        <a:srgbClr val="A8705D"/>
      </a:hlink>
      <a:folHlink>
        <a:srgbClr val="5B688B"/>
      </a:folHlink>
    </a:clrScheme>
    <a:fontScheme name="Dante">
      <a:majorFont>
        <a:latin typeface="Dante"/>
        <a:ea typeface=""/>
        <a:cs typeface=""/>
      </a:majorFont>
      <a:minorFont>
        <a:latin typeface="Dan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ine_Win32_JB_SL_v2.potx" id="{3FE2ADD4-A665-4FB8-B8C0-7CA1C57550A1}" vid="{0ED6AE89-9D72-42A2-A52F-A4B3C658EF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8ace0bee-1e7d-49ae-9b3d-38b80faed0b6" xsi:nil="true"/>
    <MediaServiceKeyPoints xmlns="84b400ec-987b-4f5a-9683-719d2398fb9d" xsi:nil="true"/>
    <dt xmlns="84b400ec-987b-4f5a-9683-719d2398fb9d" xsi:nil="true"/>
    <lcf76f155ced4ddcb4097134ff3c332f xmlns="84b400ec-987b-4f5a-9683-719d2398fb9d">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D8D8E4FFDE38D4D98C302ABE95C7919" ma:contentTypeVersion="22" ma:contentTypeDescription="Create a new document." ma:contentTypeScope="" ma:versionID="7d702823be44ea3b4300c36ed2f3e6c4">
  <xsd:schema xmlns:xsd="http://www.w3.org/2001/XMLSchema" xmlns:xs="http://www.w3.org/2001/XMLSchema" xmlns:p="http://schemas.microsoft.com/office/2006/metadata/properties" xmlns:ns1="http://schemas.microsoft.com/sharepoint/v3" xmlns:ns2="84b400ec-987b-4f5a-9683-719d2398fb9d" xmlns:ns3="8ace0bee-1e7d-49ae-9b3d-38b80faed0b6" targetNamespace="http://schemas.microsoft.com/office/2006/metadata/properties" ma:root="true" ma:fieldsID="ab743d765f22cb22ee0c84f4e0f5567c" ns1:_="" ns2:_="" ns3:_="">
    <xsd:import namespace="http://schemas.microsoft.com/sharepoint/v3"/>
    <xsd:import namespace="84b400ec-987b-4f5a-9683-719d2398fb9d"/>
    <xsd:import namespace="8ace0bee-1e7d-49ae-9b3d-38b80faed0b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1:_ip_UnifiedCompliancePolicyProperties" minOccurs="0"/>
                <xsd:element ref="ns1:_ip_UnifiedCompliancePolicyUIAction" minOccurs="0"/>
                <xsd:element ref="ns2:MediaLengthInSeconds" minOccurs="0"/>
                <xsd:element ref="ns2:dt"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4b400ec-987b-4f5a-9683-719d2398fb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dt" ma:index="23" nillable="true" ma:displayName="dt" ma:format="DateOnly" ma:internalName="dt">
      <xsd:simpleType>
        <xsd:restriction base="dms:DateTime"/>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611a9efa-3e27-403f-a1c2-cfa70c564ee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ace0bee-1e7d-49ae-9b3d-38b80faed0b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2cb75772-62ac-42de-b10a-1f9d7c1918e6}" ma:internalName="TaxCatchAll" ma:showField="CatchAllData" ma:web="8ace0bee-1e7d-49ae-9b3d-38b80faed0b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0CC34A-D535-41BC-8B48-A0E1EA32D7E8}">
  <ds:schemaRefs>
    <ds:schemaRef ds:uri="http://schemas.microsoft.com/sharepoint/v3/contenttype/forms"/>
  </ds:schemaRefs>
</ds:datastoreItem>
</file>

<file path=customXml/itemProps2.xml><?xml version="1.0" encoding="utf-8"?>
<ds:datastoreItem xmlns:ds="http://schemas.openxmlformats.org/officeDocument/2006/customXml" ds:itemID="{0E506F55-A469-454B-8FCA-6F8BCF9DAA6B}">
  <ds:schemaRefs>
    <ds:schemaRef ds:uri="http://purl.org/dc/terms/"/>
    <ds:schemaRef ds:uri="http://schemas.microsoft.com/office/2006/metadata/properties"/>
    <ds:schemaRef ds:uri="http://schemas.microsoft.com/office/2006/documentManagement/types"/>
    <ds:schemaRef ds:uri="8ace0bee-1e7d-49ae-9b3d-38b80faed0b6"/>
    <ds:schemaRef ds:uri="http://www.w3.org/XML/1998/namespace"/>
    <ds:schemaRef ds:uri="http://purl.org/dc/elements/1.1/"/>
    <ds:schemaRef ds:uri="http://purl.org/dc/dcmitype/"/>
    <ds:schemaRef ds:uri="http://schemas.microsoft.com/sharepoint/v3"/>
    <ds:schemaRef ds:uri="http://schemas.microsoft.com/office/infopath/2007/PartnerControls"/>
    <ds:schemaRef ds:uri="http://schemas.openxmlformats.org/package/2006/metadata/core-properties"/>
    <ds:schemaRef ds:uri="84b400ec-987b-4f5a-9683-719d2398fb9d"/>
  </ds:schemaRefs>
</ds:datastoreItem>
</file>

<file path=customXml/itemProps3.xml><?xml version="1.0" encoding="utf-8"?>
<ds:datastoreItem xmlns:ds="http://schemas.openxmlformats.org/officeDocument/2006/customXml" ds:itemID="{7E9F1CCF-A278-40B2-BB2A-84F8755F303C}">
  <ds:schemaRefs>
    <ds:schemaRef ds:uri="84b400ec-987b-4f5a-9683-719d2398fb9d"/>
    <ds:schemaRef ds:uri="8ace0bee-1e7d-49ae-9b3d-38b80faed0b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
  <TotalTime>4165</TotalTime>
  <Words>4095</Words>
  <Application>Microsoft Office PowerPoint</Application>
  <PresentationFormat>Widescreen</PresentationFormat>
  <Paragraphs>536</Paragraphs>
  <Slides>52</Slides>
  <Notes>27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52</vt:i4>
      </vt:variant>
    </vt:vector>
  </HeadingPairs>
  <TitlesOfParts>
    <vt:vector size="62" baseType="lpstr">
      <vt:lpstr>Aptos</vt:lpstr>
      <vt:lpstr>Arial</vt:lpstr>
      <vt:lpstr>Arial </vt:lpstr>
      <vt:lpstr>Calibri</vt:lpstr>
      <vt:lpstr>Calibri,Sans-Serif</vt:lpstr>
      <vt:lpstr>Dante</vt:lpstr>
      <vt:lpstr>Symbol</vt:lpstr>
      <vt:lpstr>Times New Roman</vt:lpstr>
      <vt:lpstr>Wingdings</vt:lpstr>
      <vt:lpstr>PineVTI</vt:lpstr>
      <vt:lpstr>PowerPoint Presentation</vt:lpstr>
      <vt:lpstr>Introductions</vt:lpstr>
      <vt:lpstr>Check-In</vt:lpstr>
      <vt:lpstr>Question 1:  How helpful do you find the information shared during the sessions?</vt:lpstr>
      <vt:lpstr>Question 2:  Please rate the content of the slides/virtual aids.</vt:lpstr>
      <vt:lpstr>Question 3:  Please rate the format of the sessions.</vt:lpstr>
      <vt:lpstr>Question 4:  Do the time and date of the sessions work for you?</vt:lpstr>
      <vt:lpstr>Question 5:  What topics would you like to see covered in future sessions?</vt:lpstr>
      <vt:lpstr>July 1st Go-Live Final Steps</vt:lpstr>
      <vt:lpstr>PowerPoint Presentation</vt:lpstr>
      <vt:lpstr>PCMP Welcome Session – June 11th </vt:lpstr>
      <vt:lpstr>Access Stabilization Payment</vt:lpstr>
      <vt:lpstr>Access Stabilization Payment Goals</vt:lpstr>
      <vt:lpstr>Eligibility Criteria</vt:lpstr>
      <vt:lpstr>Additional Information</vt:lpstr>
      <vt:lpstr>Operational Timeline</vt:lpstr>
      <vt:lpstr>Eligibility Dispute Process</vt:lpstr>
      <vt:lpstr>Performance Measure Changes</vt:lpstr>
      <vt:lpstr>Overview of Incentive Programs:  Phase II and III</vt:lpstr>
      <vt:lpstr>Overview of Incentive Programs:  BHIP</vt:lpstr>
      <vt:lpstr>Overview of Phase III Differences:  KPIs</vt:lpstr>
      <vt:lpstr>Phase III Performance Overview:  KPIs</vt:lpstr>
      <vt:lpstr>Phase III Performance Overview:  KPIs</vt:lpstr>
      <vt:lpstr>Open Forum</vt:lpstr>
      <vt:lpstr>PowerPoint Presentation</vt:lpstr>
      <vt:lpstr>Thank you!</vt:lpstr>
      <vt:lpstr>Supplemental Information: PCMP Contracting Process</vt:lpstr>
      <vt:lpstr>PCMP Key Dates for Contracting and Attribution</vt:lpstr>
      <vt:lpstr>Key steps in the contracting process</vt:lpstr>
      <vt:lpstr>Step 1: Medicaid Enrolled</vt:lpstr>
      <vt:lpstr>Practice Assessment Audit</vt:lpstr>
      <vt:lpstr>Step 2: Practice Assessment</vt:lpstr>
      <vt:lpstr>Practice Assessment Scoring</vt:lpstr>
      <vt:lpstr>Practice Assessment Audit</vt:lpstr>
      <vt:lpstr>Step 3: Supporting Documents</vt:lpstr>
      <vt:lpstr>Supporting Documents  Tiers 2 &amp; 3</vt:lpstr>
      <vt:lpstr>Step 4: Execute Contract</vt:lpstr>
      <vt:lpstr>Member Attribution</vt:lpstr>
      <vt:lpstr>Physical Health Attribution &amp; Performance Measures</vt:lpstr>
      <vt:lpstr>Determining PCMP Tier Level</vt:lpstr>
      <vt:lpstr>Practice Assessment Scoring Methodology</vt:lpstr>
      <vt:lpstr>PowerPoint Presentation</vt:lpstr>
      <vt:lpstr>PCMP Practice Sites have Options</vt:lpstr>
      <vt:lpstr>PMPM Payment Structure</vt:lpstr>
      <vt:lpstr>PMPM Maximum Payment Structure</vt:lpstr>
      <vt:lpstr>PCMP Tier Levels: Responsibilities &amp; Expectations</vt:lpstr>
      <vt:lpstr>Requirements for ALL PCMP Practice Sites</vt:lpstr>
      <vt:lpstr>PowerPoint Presentation</vt:lpstr>
      <vt:lpstr>Tier 3 Responsibility: Care Coordination</vt:lpstr>
      <vt:lpstr>PowerPoint Presentation</vt:lpstr>
      <vt:lpstr>NHP System-Wide Coordination &amp; Oversight</vt:lpstr>
      <vt:lpstr>Next Steps for Tier 3 Implementation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Raina Ali</dc:creator>
  <cp:lastModifiedBy>Alma Mejorado</cp:lastModifiedBy>
  <cp:revision>13</cp:revision>
  <dcterms:created xsi:type="dcterms:W3CDTF">2025-01-26T20:23:29Z</dcterms:created>
  <dcterms:modified xsi:type="dcterms:W3CDTF">2025-05-14T16:36:21Z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0x0101009D8D8E4FFDE38D4D98C302ABE95C7919</vt:lpwstr>
  </property>
  <property fmtid="{D5CDD505-2E9C-101B-9397-08002B2CF9AE}" pid="3" name="MediaServiceImageTags">
    <vt:lpwstr/>
  </property>
</Properties>
</file>