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79" r:id="rId5"/>
    <p:sldId id="2147474782" r:id="rId6"/>
    <p:sldId id="2147474784" r:id="rId7"/>
    <p:sldId id="2147474787" r:id="rId8"/>
    <p:sldId id="2147474771" r:id="rId9"/>
    <p:sldId id="2147474783" r:id="rId10"/>
    <p:sldId id="2147474766" r:id="rId11"/>
    <p:sldId id="2147474778" r:id="rId12"/>
    <p:sldId id="2147474789" r:id="rId13"/>
    <p:sldId id="2147474785" r:id="rId14"/>
    <p:sldId id="2147474793" r:id="rId15"/>
    <p:sldId id="2147474804" r:id="rId16"/>
    <p:sldId id="2147474801" r:id="rId17"/>
    <p:sldId id="2147474806" r:id="rId18"/>
    <p:sldId id="2147474755" r:id="rId19"/>
    <p:sldId id="2147474805" r:id="rId20"/>
    <p:sldId id="270" r:id="rId21"/>
    <p:sldId id="2147474765" r:id="rId22"/>
    <p:sldId id="2147474786" r:id="rId23"/>
    <p:sldId id="2147474781" r:id="rId24"/>
    <p:sldId id="2147474767" r:id="rId25"/>
    <p:sldId id="2147474772" r:id="rId26"/>
    <p:sldId id="2147474779" r:id="rId27"/>
    <p:sldId id="2147474768" r:id="rId28"/>
    <p:sldId id="2147474775" r:id="rId29"/>
    <p:sldId id="21474747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AFBE56-FD0C-5395-8891-61FD89C402A8}" name="Alma Mejorado" initials="AM" userId="S::alma@nhpllc.org::a8d55b42-488f-46e6-a785-499d6efbab38" providerId="AD"/>
  <p188:author id="{D5110CC0-9E17-BC53-44CA-83463F4CC096}" name="Brian Robertson" initials="BR" userId="S::brian@nhpllc.org::cb66ccd5-57c6-4fe8-8ce5-bd4662c248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B19"/>
    <a:srgbClr val="2150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4288E-630F-44FF-A05D-0543ED1D6B5A}" v="117" dt="2025-04-08T15:15:04.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488" autoAdjust="0"/>
  </p:normalViewPr>
  <p:slideViewPr>
    <p:cSldViewPr snapToGrid="0">
      <p:cViewPr varScale="1">
        <p:scale>
          <a:sx n="56" d="100"/>
          <a:sy n="56" d="100"/>
        </p:scale>
        <p:origin x="1383" y="45"/>
      </p:cViewPr>
      <p:guideLst>
        <p:guide orient="horz" pos="30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E81FD-CC96-4E75-A2DF-B96BEAD3DD1E}" type="doc">
      <dgm:prSet loTypeId="urn:microsoft.com/office/officeart/2005/8/layout/pyramid1" loCatId="pyramid" qsTypeId="urn:microsoft.com/office/officeart/2005/8/quickstyle/simple1" qsCatId="simple" csTypeId="urn:microsoft.com/office/officeart/2005/8/colors/accent1_2" csCatId="accent1" phldr="1"/>
      <dgm:spPr/>
    </dgm:pt>
    <dgm:pt modelId="{A6AC4016-A2DA-44B0-90E8-ED1DDC9BDD82}">
      <dgm:prSet phldrT="[Text]" custT="1"/>
      <dgm:spPr/>
      <dgm:t>
        <a:bodyPr/>
        <a:lstStyle/>
        <a:p>
          <a:r>
            <a:rPr lang="en-US" sz="2400" b="1" u="sng" dirty="0">
              <a:solidFill>
                <a:schemeClr val="tx1"/>
              </a:solidFill>
            </a:rPr>
            <a:t>Tier 2                                                                                                         </a:t>
          </a:r>
          <a:r>
            <a:rPr lang="en-US" sz="1600" dirty="0">
              <a:solidFill>
                <a:schemeClr val="tx1"/>
              </a:solidFill>
            </a:rPr>
            <a:t>SDOH screening and navigation, Manage care transitions, Specialty referrals, Lead CC for  members with chronic condition, Document missed care appts, Provide EPSDT outreach and tracking, Document care plan compliance, U</a:t>
          </a:r>
          <a:r>
            <a:rPr lang="en-US" sz="1600" dirty="0">
              <a:solidFill>
                <a:schemeClr val="tx1"/>
              </a:solidFill>
              <a:effectLst/>
              <a:latin typeface="+mn-lt"/>
              <a:ea typeface="+mn-ea"/>
              <a:cs typeface="+mn-cs"/>
            </a:rPr>
            <a:t>se of Department tools, Capability to exchange data</a:t>
          </a:r>
          <a:endParaRPr lang="en-US" sz="1400" dirty="0">
            <a:solidFill>
              <a:schemeClr val="tx1"/>
            </a:solidFill>
          </a:endParaRPr>
        </a:p>
      </dgm:t>
    </dgm:pt>
    <dgm:pt modelId="{5AE4CA1C-8C6D-4924-ADFB-D215A6C36FED}" type="parTrans" cxnId="{75AB149A-0E98-4E93-8E0E-0CF998B7A7D6}">
      <dgm:prSet/>
      <dgm:spPr/>
      <dgm:t>
        <a:bodyPr/>
        <a:lstStyle/>
        <a:p>
          <a:endParaRPr lang="en-US"/>
        </a:p>
      </dgm:t>
    </dgm:pt>
    <dgm:pt modelId="{A2BF473B-3FF6-4830-B46A-9CC1BC1DB714}" type="sibTrans" cxnId="{75AB149A-0E98-4E93-8E0E-0CF998B7A7D6}">
      <dgm:prSet/>
      <dgm:spPr/>
      <dgm:t>
        <a:bodyPr/>
        <a:lstStyle/>
        <a:p>
          <a:endParaRPr lang="en-US"/>
        </a:p>
      </dgm:t>
    </dgm:pt>
    <dgm:pt modelId="{F83DF1C6-50CA-4BF5-B157-B430A65522BB}">
      <dgm:prSet phldrT="[Text]" custT="1"/>
      <dgm:spPr/>
      <dgm:t>
        <a:bodyPr/>
        <a:lstStyle/>
        <a:p>
          <a:r>
            <a:rPr lang="en-US" sz="2400" b="1" u="sng" dirty="0">
              <a:solidFill>
                <a:schemeClr val="tx1"/>
              </a:solidFill>
            </a:rPr>
            <a:t>Tier 3                                                                                                                   </a:t>
          </a:r>
          <a:r>
            <a:rPr lang="en-US" sz="1800" dirty="0">
              <a:solidFill>
                <a:schemeClr val="tx1"/>
              </a:solidFill>
            </a:rPr>
            <a:t>Document in </a:t>
          </a:r>
          <a:r>
            <a:rPr lang="en-US" sz="1800" dirty="0" err="1">
              <a:solidFill>
                <a:schemeClr val="tx1"/>
              </a:solidFill>
            </a:rPr>
            <a:t>Essette</a:t>
          </a:r>
          <a:r>
            <a:rPr lang="en-US" sz="1800" dirty="0">
              <a:solidFill>
                <a:schemeClr val="tx1"/>
              </a:solidFill>
            </a:rPr>
            <a:t>, Open panel, lead CC role on complex cases, Respond to crisis follow up requests, Conduct comprehensive assessments/screenings, Regularly attend CC subcommittee and partnership meetings,  Monthly complex member engagement, Complete and document comprehensive care plan interventions, Meet CC state performance standards.</a:t>
          </a:r>
          <a:endParaRPr lang="en-US" sz="1400" dirty="0">
            <a:solidFill>
              <a:schemeClr val="tx1"/>
            </a:solidFill>
          </a:endParaRPr>
        </a:p>
      </dgm:t>
    </dgm:pt>
    <dgm:pt modelId="{85E6423F-06BE-456A-8CA6-488652A8DF19}" type="parTrans" cxnId="{FF483289-9F80-4BB2-AC22-979C619DAB87}">
      <dgm:prSet/>
      <dgm:spPr/>
      <dgm:t>
        <a:bodyPr/>
        <a:lstStyle/>
        <a:p>
          <a:endParaRPr lang="en-US"/>
        </a:p>
      </dgm:t>
    </dgm:pt>
    <dgm:pt modelId="{B9470CD7-02AB-42A2-979B-B04534A428F2}" type="sibTrans" cxnId="{FF483289-9F80-4BB2-AC22-979C619DAB87}">
      <dgm:prSet/>
      <dgm:spPr/>
      <dgm:t>
        <a:bodyPr/>
        <a:lstStyle/>
        <a:p>
          <a:endParaRPr lang="en-US"/>
        </a:p>
      </dgm:t>
    </dgm:pt>
    <dgm:pt modelId="{3289ABE1-E8D6-4A56-B904-17C684147415}">
      <dgm:prSet phldrT="[Text]" custT="1"/>
      <dgm:spPr/>
      <dgm:t>
        <a:bodyPr vert="horz" lIns="0" tIns="0" rIns="0" bIns="0" anchor="ctr" anchorCtr="1"/>
        <a:lstStyle/>
        <a:p>
          <a:endParaRPr lang="en-US" sz="1200" dirty="0">
            <a:solidFill>
              <a:schemeClr val="tx1"/>
            </a:solidFill>
          </a:endParaRPr>
        </a:p>
      </dgm:t>
    </dgm:pt>
    <dgm:pt modelId="{35427D4A-3CF0-41E9-B17B-B03515B36B5D}" type="sibTrans" cxnId="{729A8C4D-0332-445C-B9F2-419ACEBF98C8}">
      <dgm:prSet/>
      <dgm:spPr/>
      <dgm:t>
        <a:bodyPr/>
        <a:lstStyle/>
        <a:p>
          <a:endParaRPr lang="en-US"/>
        </a:p>
      </dgm:t>
    </dgm:pt>
    <dgm:pt modelId="{48C14187-F2B6-4373-A6F6-6B57E25CBAD7}" type="parTrans" cxnId="{729A8C4D-0332-445C-B9F2-419ACEBF98C8}">
      <dgm:prSet/>
      <dgm:spPr/>
      <dgm:t>
        <a:bodyPr/>
        <a:lstStyle/>
        <a:p>
          <a:endParaRPr lang="en-US"/>
        </a:p>
      </dgm:t>
    </dgm:pt>
    <dgm:pt modelId="{C73537CA-EEFB-4022-A4A4-1A53922AB8C5}" type="pres">
      <dgm:prSet presAssocID="{945E81FD-CC96-4E75-A2DF-B96BEAD3DD1E}" presName="Name0" presStyleCnt="0">
        <dgm:presLayoutVars>
          <dgm:dir/>
          <dgm:animLvl val="lvl"/>
          <dgm:resizeHandles val="exact"/>
        </dgm:presLayoutVars>
      </dgm:prSet>
      <dgm:spPr/>
    </dgm:pt>
    <dgm:pt modelId="{17124295-10CD-4558-A325-F2F2DA676E9B}" type="pres">
      <dgm:prSet presAssocID="{3289ABE1-E8D6-4A56-B904-17C684147415}" presName="Name8" presStyleCnt="0"/>
      <dgm:spPr/>
    </dgm:pt>
    <dgm:pt modelId="{EB81A563-5F24-44B0-BC5C-3F9C40927446}" type="pres">
      <dgm:prSet presAssocID="{3289ABE1-E8D6-4A56-B904-17C684147415}" presName="level" presStyleLbl="node1" presStyleIdx="0" presStyleCnt="3" custScaleX="99355" custScaleY="84579" custLinFactNeighborX="0" custLinFactNeighborY="178">
        <dgm:presLayoutVars>
          <dgm:chMax val="1"/>
          <dgm:bulletEnabled val="1"/>
        </dgm:presLayoutVars>
      </dgm:prSet>
      <dgm:spPr/>
    </dgm:pt>
    <dgm:pt modelId="{0102C928-C9B1-4E71-9D61-29A11238D4A3}" type="pres">
      <dgm:prSet presAssocID="{3289ABE1-E8D6-4A56-B904-17C684147415}" presName="levelTx" presStyleLbl="revTx" presStyleIdx="0" presStyleCnt="0">
        <dgm:presLayoutVars>
          <dgm:chMax val="1"/>
          <dgm:bulletEnabled val="1"/>
        </dgm:presLayoutVars>
      </dgm:prSet>
      <dgm:spPr/>
    </dgm:pt>
    <dgm:pt modelId="{079263B0-9500-4FD5-9B9C-2574AC8B7720}" type="pres">
      <dgm:prSet presAssocID="{A6AC4016-A2DA-44B0-90E8-ED1DDC9BDD82}" presName="Name8" presStyleCnt="0"/>
      <dgm:spPr/>
    </dgm:pt>
    <dgm:pt modelId="{ECCBD990-74CF-4E26-8C52-B9B948379A9B}" type="pres">
      <dgm:prSet presAssocID="{A6AC4016-A2DA-44B0-90E8-ED1DDC9BDD82}" presName="level" presStyleLbl="node1" presStyleIdx="1" presStyleCnt="3" custScaleY="51155">
        <dgm:presLayoutVars>
          <dgm:chMax val="1"/>
          <dgm:bulletEnabled val="1"/>
        </dgm:presLayoutVars>
      </dgm:prSet>
      <dgm:spPr/>
    </dgm:pt>
    <dgm:pt modelId="{A9ED48E3-CCE0-41F1-B337-8E27662EC7E5}" type="pres">
      <dgm:prSet presAssocID="{A6AC4016-A2DA-44B0-90E8-ED1DDC9BDD82}" presName="levelTx" presStyleLbl="revTx" presStyleIdx="0" presStyleCnt="0">
        <dgm:presLayoutVars>
          <dgm:chMax val="1"/>
          <dgm:bulletEnabled val="1"/>
        </dgm:presLayoutVars>
      </dgm:prSet>
      <dgm:spPr/>
    </dgm:pt>
    <dgm:pt modelId="{F5EC1174-6A16-4E14-A2AD-4E5B4F0C06B9}" type="pres">
      <dgm:prSet presAssocID="{F83DF1C6-50CA-4BF5-B157-B430A65522BB}" presName="Name8" presStyleCnt="0"/>
      <dgm:spPr/>
    </dgm:pt>
    <dgm:pt modelId="{1C260847-0351-44E3-90F2-94B8C217A399}" type="pres">
      <dgm:prSet presAssocID="{F83DF1C6-50CA-4BF5-B157-B430A65522BB}" presName="level" presStyleLbl="node1" presStyleIdx="2" presStyleCnt="3" custScaleY="56335">
        <dgm:presLayoutVars>
          <dgm:chMax val="1"/>
          <dgm:bulletEnabled val="1"/>
        </dgm:presLayoutVars>
      </dgm:prSet>
      <dgm:spPr/>
    </dgm:pt>
    <dgm:pt modelId="{BA16BF45-4AE1-49C1-B116-A38312BBF9B8}" type="pres">
      <dgm:prSet presAssocID="{F83DF1C6-50CA-4BF5-B157-B430A65522BB}" presName="levelTx" presStyleLbl="revTx" presStyleIdx="0" presStyleCnt="0">
        <dgm:presLayoutVars>
          <dgm:chMax val="1"/>
          <dgm:bulletEnabled val="1"/>
        </dgm:presLayoutVars>
      </dgm:prSet>
      <dgm:spPr/>
    </dgm:pt>
  </dgm:ptLst>
  <dgm:cxnLst>
    <dgm:cxn modelId="{85B99912-67F1-4B21-BF35-A430740523EC}" type="presOf" srcId="{A6AC4016-A2DA-44B0-90E8-ED1DDC9BDD82}" destId="{A9ED48E3-CCE0-41F1-B337-8E27662EC7E5}" srcOrd="1" destOrd="0" presId="urn:microsoft.com/office/officeart/2005/8/layout/pyramid1"/>
    <dgm:cxn modelId="{4672561F-6BF7-4970-92B0-F80AA7ABF261}" type="presOf" srcId="{F83DF1C6-50CA-4BF5-B157-B430A65522BB}" destId="{BA16BF45-4AE1-49C1-B116-A38312BBF9B8}" srcOrd="1" destOrd="0" presId="urn:microsoft.com/office/officeart/2005/8/layout/pyramid1"/>
    <dgm:cxn modelId="{729A8C4D-0332-445C-B9F2-419ACEBF98C8}" srcId="{945E81FD-CC96-4E75-A2DF-B96BEAD3DD1E}" destId="{3289ABE1-E8D6-4A56-B904-17C684147415}" srcOrd="0" destOrd="0" parTransId="{48C14187-F2B6-4373-A6F6-6B57E25CBAD7}" sibTransId="{35427D4A-3CF0-41E9-B17B-B03515B36B5D}"/>
    <dgm:cxn modelId="{ED561458-E0F1-4BFB-A441-0D17E101B055}" type="presOf" srcId="{3289ABE1-E8D6-4A56-B904-17C684147415}" destId="{0102C928-C9B1-4E71-9D61-29A11238D4A3}" srcOrd="1" destOrd="0" presId="urn:microsoft.com/office/officeart/2005/8/layout/pyramid1"/>
    <dgm:cxn modelId="{5DE67E7B-6206-47AC-9211-47F703B5F46E}" type="presOf" srcId="{3289ABE1-E8D6-4A56-B904-17C684147415}" destId="{EB81A563-5F24-44B0-BC5C-3F9C40927446}" srcOrd="0" destOrd="0" presId="urn:microsoft.com/office/officeart/2005/8/layout/pyramid1"/>
    <dgm:cxn modelId="{FF483289-9F80-4BB2-AC22-979C619DAB87}" srcId="{945E81FD-CC96-4E75-A2DF-B96BEAD3DD1E}" destId="{F83DF1C6-50CA-4BF5-B157-B430A65522BB}" srcOrd="2" destOrd="0" parTransId="{85E6423F-06BE-456A-8CA6-488652A8DF19}" sibTransId="{B9470CD7-02AB-42A2-979B-B04534A428F2}"/>
    <dgm:cxn modelId="{75AB149A-0E98-4E93-8E0E-0CF998B7A7D6}" srcId="{945E81FD-CC96-4E75-A2DF-B96BEAD3DD1E}" destId="{A6AC4016-A2DA-44B0-90E8-ED1DDC9BDD82}" srcOrd="1" destOrd="0" parTransId="{5AE4CA1C-8C6D-4924-ADFB-D215A6C36FED}" sibTransId="{A2BF473B-3FF6-4830-B46A-9CC1BC1DB714}"/>
    <dgm:cxn modelId="{5B5A5CCE-3B74-47BA-8AED-ABEFF2FAA0DF}" type="presOf" srcId="{945E81FD-CC96-4E75-A2DF-B96BEAD3DD1E}" destId="{C73537CA-EEFB-4022-A4A4-1A53922AB8C5}" srcOrd="0" destOrd="0" presId="urn:microsoft.com/office/officeart/2005/8/layout/pyramid1"/>
    <dgm:cxn modelId="{36DB73D4-2289-46D4-9D9E-B8E7C7AD8DAD}" type="presOf" srcId="{A6AC4016-A2DA-44B0-90E8-ED1DDC9BDD82}" destId="{ECCBD990-74CF-4E26-8C52-B9B948379A9B}" srcOrd="0" destOrd="0" presId="urn:microsoft.com/office/officeart/2005/8/layout/pyramid1"/>
    <dgm:cxn modelId="{1F6AF5FC-1A94-4E38-9CFE-1036D6B2A0EF}" type="presOf" srcId="{F83DF1C6-50CA-4BF5-B157-B430A65522BB}" destId="{1C260847-0351-44E3-90F2-94B8C217A399}" srcOrd="0" destOrd="0" presId="urn:microsoft.com/office/officeart/2005/8/layout/pyramid1"/>
    <dgm:cxn modelId="{8CEE2F92-A894-47F8-ACBE-6C88AF4C6E6F}" type="presParOf" srcId="{C73537CA-EEFB-4022-A4A4-1A53922AB8C5}" destId="{17124295-10CD-4558-A325-F2F2DA676E9B}" srcOrd="0" destOrd="0" presId="urn:microsoft.com/office/officeart/2005/8/layout/pyramid1"/>
    <dgm:cxn modelId="{C0C6C0CC-4263-4735-978A-0CC0A6B34005}" type="presParOf" srcId="{17124295-10CD-4558-A325-F2F2DA676E9B}" destId="{EB81A563-5F24-44B0-BC5C-3F9C40927446}" srcOrd="0" destOrd="0" presId="urn:microsoft.com/office/officeart/2005/8/layout/pyramid1"/>
    <dgm:cxn modelId="{007486E0-BD54-4945-A24B-995C50E663FB}" type="presParOf" srcId="{17124295-10CD-4558-A325-F2F2DA676E9B}" destId="{0102C928-C9B1-4E71-9D61-29A11238D4A3}" srcOrd="1" destOrd="0" presId="urn:microsoft.com/office/officeart/2005/8/layout/pyramid1"/>
    <dgm:cxn modelId="{EC28B20B-550F-46DA-9A82-C5A5E0BF7185}" type="presParOf" srcId="{C73537CA-EEFB-4022-A4A4-1A53922AB8C5}" destId="{079263B0-9500-4FD5-9B9C-2574AC8B7720}" srcOrd="1" destOrd="0" presId="urn:microsoft.com/office/officeart/2005/8/layout/pyramid1"/>
    <dgm:cxn modelId="{8C6B835B-E907-4C6B-B5A8-8FB7B6716F39}" type="presParOf" srcId="{079263B0-9500-4FD5-9B9C-2574AC8B7720}" destId="{ECCBD990-74CF-4E26-8C52-B9B948379A9B}" srcOrd="0" destOrd="0" presId="urn:microsoft.com/office/officeart/2005/8/layout/pyramid1"/>
    <dgm:cxn modelId="{A73DFA29-A9AE-4DE3-8FB7-198C757FFEA5}" type="presParOf" srcId="{079263B0-9500-4FD5-9B9C-2574AC8B7720}" destId="{A9ED48E3-CCE0-41F1-B337-8E27662EC7E5}" srcOrd="1" destOrd="0" presId="urn:microsoft.com/office/officeart/2005/8/layout/pyramid1"/>
    <dgm:cxn modelId="{16C0B759-DC91-4AAC-B1A5-4AB02489399C}" type="presParOf" srcId="{C73537CA-EEFB-4022-A4A4-1A53922AB8C5}" destId="{F5EC1174-6A16-4E14-A2AD-4E5B4F0C06B9}" srcOrd="2" destOrd="0" presId="urn:microsoft.com/office/officeart/2005/8/layout/pyramid1"/>
    <dgm:cxn modelId="{42119FD4-B127-453A-B608-32C70081C839}" type="presParOf" srcId="{F5EC1174-6A16-4E14-A2AD-4E5B4F0C06B9}" destId="{1C260847-0351-44E3-90F2-94B8C217A399}" srcOrd="0" destOrd="0" presId="urn:microsoft.com/office/officeart/2005/8/layout/pyramid1"/>
    <dgm:cxn modelId="{E6DAD82D-2326-4579-A633-E08524BCD278}" type="presParOf" srcId="{F5EC1174-6A16-4E14-A2AD-4E5B4F0C06B9}" destId="{BA16BF45-4AE1-49C1-B116-A38312BBF9B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1A563-5F24-44B0-BC5C-3F9C40927446}">
      <dsp:nvSpPr>
        <dsp:cNvPr id="0" name=""/>
        <dsp:cNvSpPr/>
      </dsp:nvSpPr>
      <dsp:spPr>
        <a:xfrm>
          <a:off x="3283329" y="5960"/>
          <a:ext cx="5107755" cy="2832124"/>
        </a:xfrm>
        <a:prstGeom prst="trapezoid">
          <a:avLst>
            <a:gd name="adj" fmla="val 907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marL="0" lvl="0" indent="0" algn="ctr" defTabSz="533400">
            <a:lnSpc>
              <a:spcPct val="90000"/>
            </a:lnSpc>
            <a:spcBef>
              <a:spcPct val="0"/>
            </a:spcBef>
            <a:spcAft>
              <a:spcPct val="35000"/>
            </a:spcAft>
            <a:buNone/>
          </a:pPr>
          <a:endParaRPr lang="en-US" sz="1200" kern="1200" dirty="0">
            <a:solidFill>
              <a:schemeClr val="tx1"/>
            </a:solidFill>
          </a:endParaRPr>
        </a:p>
      </dsp:txBody>
      <dsp:txXfrm>
        <a:off x="3283329" y="5960"/>
        <a:ext cx="5107755" cy="2832124"/>
      </dsp:txXfrm>
    </dsp:sp>
    <dsp:sp modelId="{ECCBD990-74CF-4E26-8C52-B9B948379A9B}">
      <dsp:nvSpPr>
        <dsp:cNvPr id="0" name=""/>
        <dsp:cNvSpPr/>
      </dsp:nvSpPr>
      <dsp:spPr>
        <a:xfrm>
          <a:off x="1712088" y="2832124"/>
          <a:ext cx="8250238" cy="1712922"/>
        </a:xfrm>
        <a:prstGeom prst="trapezoid">
          <a:avLst>
            <a:gd name="adj" fmla="val 907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rPr>
            <a:t>Tier 2                                                                                                         </a:t>
          </a:r>
          <a:r>
            <a:rPr lang="en-US" sz="1600" kern="1200" dirty="0">
              <a:solidFill>
                <a:schemeClr val="tx1"/>
              </a:solidFill>
            </a:rPr>
            <a:t>SDOH screening and navigation, Manage care transitions, Specialty referrals, Lead CC for  members with chronic condition, Document missed care appts, Provide EPSDT outreach and tracking, Document care plan compliance, U</a:t>
          </a:r>
          <a:r>
            <a:rPr lang="en-US" sz="1600" kern="1200" dirty="0">
              <a:solidFill>
                <a:schemeClr val="tx1"/>
              </a:solidFill>
              <a:effectLst/>
              <a:latin typeface="+mn-lt"/>
              <a:ea typeface="+mn-ea"/>
              <a:cs typeface="+mn-cs"/>
            </a:rPr>
            <a:t>se of Department tools, Capability to exchange data</a:t>
          </a:r>
          <a:endParaRPr lang="en-US" sz="1400" kern="1200" dirty="0">
            <a:solidFill>
              <a:schemeClr val="tx1"/>
            </a:solidFill>
          </a:endParaRPr>
        </a:p>
      </dsp:txBody>
      <dsp:txXfrm>
        <a:off x="3155880" y="2832124"/>
        <a:ext cx="5362654" cy="1712922"/>
      </dsp:txXfrm>
    </dsp:sp>
    <dsp:sp modelId="{1C260847-0351-44E3-90F2-94B8C217A399}">
      <dsp:nvSpPr>
        <dsp:cNvPr id="0" name=""/>
        <dsp:cNvSpPr/>
      </dsp:nvSpPr>
      <dsp:spPr>
        <a:xfrm>
          <a:off x="0" y="4545047"/>
          <a:ext cx="11674414" cy="1886374"/>
        </a:xfrm>
        <a:prstGeom prst="trapezoid">
          <a:avLst>
            <a:gd name="adj" fmla="val 907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rPr>
            <a:t>Tier 3                                                                                                                   </a:t>
          </a:r>
          <a:r>
            <a:rPr lang="en-US" sz="1800" kern="1200" dirty="0">
              <a:solidFill>
                <a:schemeClr val="tx1"/>
              </a:solidFill>
            </a:rPr>
            <a:t>Document in </a:t>
          </a:r>
          <a:r>
            <a:rPr lang="en-US" sz="1800" kern="1200" dirty="0" err="1">
              <a:solidFill>
                <a:schemeClr val="tx1"/>
              </a:solidFill>
            </a:rPr>
            <a:t>Essette</a:t>
          </a:r>
          <a:r>
            <a:rPr lang="en-US" sz="1800" kern="1200" dirty="0">
              <a:solidFill>
                <a:schemeClr val="tx1"/>
              </a:solidFill>
            </a:rPr>
            <a:t>, Open panel, lead CC role on complex cases, Respond to crisis follow up requests, Conduct comprehensive assessments/screenings, Regularly attend CC subcommittee and partnership meetings,  Monthly complex member engagement, Complete and document comprehensive care plan interventions, Meet CC state performance standards.</a:t>
          </a:r>
          <a:endParaRPr lang="en-US" sz="1400" kern="1200" dirty="0">
            <a:solidFill>
              <a:schemeClr val="tx1"/>
            </a:solidFill>
          </a:endParaRPr>
        </a:p>
      </dsp:txBody>
      <dsp:txXfrm>
        <a:off x="2043022" y="4545047"/>
        <a:ext cx="7588369" cy="18863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E8CD-3A2D-0E69-FD97-17014207E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56E0F-21BC-5829-8D48-F29E61CD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69AE6-0DDF-892C-271C-16530991DBE6}"/>
              </a:ext>
            </a:extLst>
          </p:cNvPr>
          <p:cNvSpPr>
            <a:spLocks noGrp="1"/>
          </p:cNvSpPr>
          <p:nvPr>
            <p:ph type="body" idx="1"/>
          </p:nvPr>
        </p:nvSpPr>
        <p:spPr/>
        <p:txBody>
          <a:bodyPr/>
          <a:lstStyle/>
          <a:p>
            <a:pPr marL="171450" indent="-171450">
              <a:buFont typeface="Calibri,Sans-Serif"/>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449928A2-5B4E-AB70-7131-B3260A105F46}"/>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665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D2881-E6C5-B93F-562E-C4DA058A5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E7581-0B87-2E01-6C4D-714E9D383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50BF0-0B45-A250-4E29-E56F695FBC1B}"/>
              </a:ext>
            </a:extLst>
          </p:cNvPr>
          <p:cNvSpPr>
            <a:spLocks noGrp="1"/>
          </p:cNvSpPr>
          <p:nvPr>
            <p:ph type="body" idx="1"/>
          </p:nvPr>
        </p:nvSpPr>
        <p:spPr/>
        <p:txBody>
          <a:bodyPr/>
          <a:lstStyle/>
          <a:p>
            <a:r>
              <a:rPr lang="en-GB" dirty="0">
                <a:solidFill>
                  <a:schemeClr val="bg1"/>
                </a:solidFill>
              </a:rPr>
              <a:t>Details regarding the list:</a:t>
            </a:r>
          </a:p>
          <a:p>
            <a:r>
              <a:rPr lang="en-GB" dirty="0">
                <a:solidFill>
                  <a:schemeClr val="bg1"/>
                </a:solidFill>
              </a:rPr>
              <a:t>*MSOC youth: Coordinate intensive wraparound (e.g., High-Fidelity Wraparound) and participate in treatment teams led by Enhanced HFW; Coordinate Medicaid-covered BH services not provided under MSOC; Provide 6+ months of follow-up coordination post-discharge from MSOC</a:t>
            </a:r>
          </a:p>
          <a:p>
            <a:r>
              <a:rPr lang="en-GB" dirty="0">
                <a:solidFill>
                  <a:schemeClr val="bg1"/>
                </a:solidFill>
              </a:rPr>
              <a:t>*All Transitions of Care from hospitals, residential BH, etc.; Collaborate with discharging entities to implement follow-up plans; Schedule and support post-discharge appointments</a:t>
            </a:r>
          </a:p>
          <a:p>
            <a:r>
              <a:rPr lang="en-GB" dirty="0">
                <a:solidFill>
                  <a:schemeClr val="bg1"/>
                </a:solidFill>
              </a:rPr>
              <a:t>*EPSDT Initial Outreach within 60 days; notifications to providers of members not engaged in treatment in last 12 months</a:t>
            </a:r>
          </a:p>
          <a:p>
            <a:r>
              <a:rPr lang="en-GB" dirty="0">
                <a:solidFill>
                  <a:schemeClr val="bg1"/>
                </a:solidFill>
              </a:rPr>
              <a:t>*Facilitate Creative/Complex Solutions meetings for youth and adults</a:t>
            </a:r>
          </a:p>
          <a:p>
            <a:r>
              <a:rPr lang="en-GB" u="sng" dirty="0">
                <a:solidFill>
                  <a:schemeClr val="bg1"/>
                </a:solidFill>
              </a:rPr>
              <a:t>Data:</a:t>
            </a:r>
            <a:r>
              <a:rPr lang="en-GB" dirty="0">
                <a:solidFill>
                  <a:schemeClr val="bg1"/>
                </a:solidFill>
              </a:rPr>
              <a:t> Monthly contact with member and team; Meet care plan creation and contact performance standards (e.g., 25 per 1,000 members/year)</a:t>
            </a:r>
          </a:p>
          <a:p>
            <a:r>
              <a:rPr lang="en-GB" dirty="0">
                <a:solidFill>
                  <a:schemeClr val="bg1"/>
                </a:solidFill>
              </a:rPr>
              <a:t>Outreach to unattributed members for engagement/attribution-Managing Unassigned Members; Community-based care coordination--home based care coordination/community</a:t>
            </a:r>
          </a:p>
          <a:p>
            <a:r>
              <a:rPr lang="en-GB" dirty="0">
                <a:solidFill>
                  <a:schemeClr val="bg1"/>
                </a:solidFill>
              </a:rPr>
              <a:t>Supportive Housing Navigation-identify housing options, assist members in filing housing applications, and coordinate provision of supportive housing and related services. Form partnerships with other organizations (including Continuums of Care).</a:t>
            </a:r>
          </a:p>
          <a:p>
            <a:r>
              <a:rPr lang="en-GB" dirty="0">
                <a:solidFill>
                  <a:schemeClr val="bg1"/>
                </a:solidFill>
              </a:rPr>
              <a:t>Data: Ensure comprehensive care plan (90 days/biannual updates) for complex members</a:t>
            </a:r>
          </a:p>
          <a:p>
            <a:r>
              <a:rPr lang="en-GB" dirty="0">
                <a:solidFill>
                  <a:schemeClr val="bg1"/>
                </a:solidFill>
              </a:rPr>
              <a:t>Collaborate with BHASOs, CMAs, child welfare, DSNP, PDN, IMD Transitions</a:t>
            </a:r>
          </a:p>
          <a:p>
            <a:r>
              <a:rPr lang="en-GB" dirty="0">
                <a:solidFill>
                  <a:schemeClr val="bg1"/>
                </a:solidFill>
              </a:rPr>
              <a:t>Crisis Encounter Follow-Up: follow-up within 5 days</a:t>
            </a:r>
          </a:p>
          <a:p>
            <a:r>
              <a:rPr lang="en-GB" dirty="0">
                <a:solidFill>
                  <a:schemeClr val="bg1"/>
                </a:solidFill>
              </a:rPr>
              <a:t>Data/Analysis: Ensure appropriate care coordination interventions for stratified Member tiers</a:t>
            </a:r>
          </a:p>
          <a:p>
            <a:endParaRPr lang="en-US" dirty="0"/>
          </a:p>
        </p:txBody>
      </p:sp>
      <p:sp>
        <p:nvSpPr>
          <p:cNvPr id="4" name="Slide Number Placeholder 3">
            <a:extLst>
              <a:ext uri="{FF2B5EF4-FFF2-40B4-BE49-F238E27FC236}">
                <a16:creationId xmlns:a16="http://schemas.microsoft.com/office/drawing/2014/main" id="{B7886D73-17EE-5DAB-89EB-015DCE7B113D}"/>
              </a:ext>
            </a:extLst>
          </p:cNvPr>
          <p:cNvSpPr>
            <a:spLocks noGrp="1"/>
          </p:cNvSpPr>
          <p:nvPr>
            <p:ph type="sldNum" sz="quarter" idx="5"/>
          </p:nvPr>
        </p:nvSpPr>
        <p:spPr/>
        <p:txBody>
          <a:bodyPr/>
          <a:lstStyle/>
          <a:p>
            <a:fld id="{5E485773-E831-40C3-B08E-FE9BDAA69383}" type="slidenum">
              <a:rPr lang="en-US" smtClean="0"/>
              <a:t>13</a:t>
            </a:fld>
            <a:endParaRPr lang="en-US"/>
          </a:p>
        </p:txBody>
      </p:sp>
    </p:spTree>
    <p:extLst>
      <p:ext uri="{BB962C8B-B14F-4D97-AF65-F5344CB8AC3E}">
        <p14:creationId xmlns:p14="http://schemas.microsoft.com/office/powerpoint/2010/main" val="42467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Reach out to your SMEs to see if this work you can do.</a:t>
            </a:r>
          </a:p>
          <a:p>
            <a:endParaRPr lang="en-GB" dirty="0"/>
          </a:p>
          <a:p>
            <a:r>
              <a:rPr lang="en-GB" dirty="0"/>
              <a:t>Let´s schedule a meeting to discuss further.</a:t>
            </a:r>
          </a:p>
        </p:txBody>
      </p:sp>
      <p:sp>
        <p:nvSpPr>
          <p:cNvPr id="4" name="Slide Number Placeholder 3"/>
          <p:cNvSpPr>
            <a:spLocks noGrp="1"/>
          </p:cNvSpPr>
          <p:nvPr>
            <p:ph type="sldNum" sz="quarter" idx="5"/>
          </p:nvPr>
        </p:nvSpPr>
        <p:spPr/>
        <p:txBody>
          <a:bodyPr/>
          <a:lstStyle/>
          <a:p>
            <a:fld id="{5E485773-E831-40C3-B08E-FE9BDAA69383}" type="slidenum">
              <a:rPr lang="en-US" smtClean="0"/>
              <a:t>14</a:t>
            </a:fld>
            <a:endParaRPr lang="en-US"/>
          </a:p>
        </p:txBody>
      </p:sp>
    </p:spTree>
    <p:extLst>
      <p:ext uri="{BB962C8B-B14F-4D97-AF65-F5344CB8AC3E}">
        <p14:creationId xmlns:p14="http://schemas.microsoft.com/office/powerpoint/2010/main" val="3038207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1F4F-4B59-3FF9-23F5-55A51613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E67-7637-51FA-E2DC-3CCDA598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EE7EB-6DE0-4958-33B0-03AAD583CBE0}"/>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6AD07BAF-21A6-2BC7-4C90-7AB0D80E402B}"/>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084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18</a:t>
            </a:fld>
            <a:endParaRPr lang="en-US"/>
          </a:p>
        </p:txBody>
      </p:sp>
    </p:spTree>
    <p:extLst>
      <p:ext uri="{BB962C8B-B14F-4D97-AF65-F5344CB8AC3E}">
        <p14:creationId xmlns:p14="http://schemas.microsoft.com/office/powerpoint/2010/main" val="71291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6BB5-8934-D8D0-0BFC-53DC13E42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ABD20-7DB3-DFDC-7F22-28A098C06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71527-C857-CFAC-D7AB-ABA61016FF09}"/>
              </a:ext>
            </a:extLst>
          </p:cNvPr>
          <p:cNvSpPr>
            <a:spLocks noGrp="1"/>
          </p:cNvSpPr>
          <p:nvPr>
            <p:ph type="body" idx="1"/>
          </p:nvPr>
        </p:nvSpPr>
        <p:spPr/>
        <p:txBody>
          <a:bodyPr/>
          <a:lstStyle/>
          <a:p>
            <a:r>
              <a:rPr lang="en-US" dirty="0"/>
              <a:t>HCPF, or the department, is highly involved in Phase 3 in the PCMP model. </a:t>
            </a:r>
          </a:p>
          <a:p>
            <a:endParaRPr lang="en-US" dirty="0"/>
          </a:p>
          <a:p>
            <a:r>
              <a:rPr lang="en-US" dirty="0"/>
              <a:t>As directed by HCPF, Phase 3 will include 3 different PCMP tiers based on the individual practice capabilities and engagement.</a:t>
            </a:r>
          </a:p>
          <a:p>
            <a:endParaRPr lang="en-US" dirty="0"/>
          </a:p>
          <a:p>
            <a:r>
              <a:rPr lang="en-US" dirty="0"/>
              <a:t>Also, HCPF created a Practice Assessment used by all RAEs to determine these capabilities and engagement across 9 sections. Examples of these are visible in the right side of the screen. </a:t>
            </a:r>
          </a:p>
          <a:p>
            <a:endParaRPr lang="en-US" dirty="0"/>
          </a:p>
          <a:p>
            <a:r>
              <a:rPr lang="en-US" dirty="0"/>
              <a:t>Each of your practices will need to complete a Practice Assessment before contracting. We currently are asking all PCMPs to complete the assessment by March 4</a:t>
            </a:r>
            <a:r>
              <a:rPr lang="en-US" baseline="30000" dirty="0"/>
              <a:t>th</a:t>
            </a:r>
            <a:r>
              <a:rPr lang="en-US" dirty="0"/>
              <a:t>. </a:t>
            </a:r>
          </a:p>
          <a:p>
            <a:endParaRPr lang="en-US" dirty="0"/>
          </a:p>
          <a:p>
            <a:r>
              <a:rPr lang="en-US" dirty="0"/>
              <a:t>The deadline is a little tight because we want to make sure we meet all the HCPF deadlines and ensure that we contract with all practices in our region and we can submit the final report to HCPF by April 30</a:t>
            </a:r>
            <a:r>
              <a:rPr lang="en-US" baseline="30000" dirty="0"/>
              <a:t>th</a:t>
            </a:r>
            <a:r>
              <a:rPr lang="en-US" dirty="0"/>
              <a:t>. </a:t>
            </a:r>
          </a:p>
          <a:p>
            <a:endParaRPr lang="en-US" dirty="0"/>
          </a:p>
          <a:p>
            <a:r>
              <a:rPr lang="en-US" dirty="0"/>
              <a:t>If you need more time or have questions about the tool, please contact me. We want to work with you to successfully complete it.</a:t>
            </a:r>
          </a:p>
          <a:p>
            <a:endParaRPr lang="en-US" dirty="0"/>
          </a:p>
          <a:p>
            <a:r>
              <a:rPr lang="en-US" dirty="0"/>
              <a:t>If  you have not received the Practice Assessment template, please contact me directly and I´ll forward to you. </a:t>
            </a:r>
          </a:p>
          <a:p>
            <a:endParaRPr lang="en-US" dirty="0"/>
          </a:p>
          <a:p>
            <a:r>
              <a:rPr lang="en-US" dirty="0"/>
              <a:t>Any questions about this information?</a:t>
            </a:r>
          </a:p>
        </p:txBody>
      </p:sp>
      <p:sp>
        <p:nvSpPr>
          <p:cNvPr id="4" name="Slide Number Placeholder 3">
            <a:extLst>
              <a:ext uri="{FF2B5EF4-FFF2-40B4-BE49-F238E27FC236}">
                <a16:creationId xmlns:a16="http://schemas.microsoft.com/office/drawing/2014/main" id="{462C9FE8-7372-12E7-65D7-5EF87F03F166}"/>
              </a:ext>
            </a:extLst>
          </p:cNvPr>
          <p:cNvSpPr>
            <a:spLocks noGrp="1"/>
          </p:cNvSpPr>
          <p:nvPr>
            <p:ph type="sldNum" sz="quarter" idx="5"/>
          </p:nvPr>
        </p:nvSpPr>
        <p:spPr/>
        <p:txBody>
          <a:bodyPr/>
          <a:lstStyle/>
          <a:p>
            <a:fld id="{5E485773-E831-40C3-B08E-FE9BDAA69383}" type="slidenum">
              <a:rPr lang="en-US" smtClean="0"/>
              <a:t>21</a:t>
            </a:fld>
            <a:endParaRPr lang="en-US"/>
          </a:p>
        </p:txBody>
      </p:sp>
    </p:spTree>
    <p:extLst>
      <p:ext uri="{BB962C8B-B14F-4D97-AF65-F5344CB8AC3E}">
        <p14:creationId xmlns:p14="http://schemas.microsoft.com/office/powerpoint/2010/main" val="219720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22</a:t>
            </a:fld>
            <a:endParaRPr lang="en-US"/>
          </a:p>
        </p:txBody>
      </p:sp>
    </p:spTree>
    <p:extLst>
      <p:ext uri="{BB962C8B-B14F-4D97-AF65-F5344CB8AC3E}">
        <p14:creationId xmlns:p14="http://schemas.microsoft.com/office/powerpoint/2010/main" val="1744032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0FA-E2EA-DF51-2BC0-05A999FFA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4FB7F-2371-F6A1-E1BE-28F8D816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24AE0-5EF5-12A2-9E87-A9A4E3D03DD0}"/>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076C58A3-DCE5-01F1-F5AC-5E5B8F88104C}"/>
              </a:ext>
            </a:extLst>
          </p:cNvPr>
          <p:cNvSpPr>
            <a:spLocks noGrp="1"/>
          </p:cNvSpPr>
          <p:nvPr>
            <p:ph type="sldNum" sz="quarter" idx="5"/>
          </p:nvPr>
        </p:nvSpPr>
        <p:spPr/>
        <p:txBody>
          <a:bodyPr/>
          <a:lstStyle/>
          <a:p>
            <a:fld id="{5E485773-E831-40C3-B08E-FE9BDAA69383}" type="slidenum">
              <a:rPr lang="en-US" smtClean="0"/>
              <a:t>24</a:t>
            </a:fld>
            <a:endParaRPr lang="en-US"/>
          </a:p>
        </p:txBody>
      </p:sp>
    </p:spTree>
    <p:extLst>
      <p:ext uri="{BB962C8B-B14F-4D97-AF65-F5344CB8AC3E}">
        <p14:creationId xmlns:p14="http://schemas.microsoft.com/office/powerpoint/2010/main" val="304449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C5EA-E42D-E888-86D4-2A8674AF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F6823-682D-14EB-2C50-2DB9F8B44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7AACA-5216-9A6A-C707-EE1A01784AFE}"/>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4753C0A0-8BD8-503D-2625-F5A808784692}"/>
              </a:ext>
            </a:extLst>
          </p:cNvPr>
          <p:cNvSpPr>
            <a:spLocks noGrp="1"/>
          </p:cNvSpPr>
          <p:nvPr>
            <p:ph type="sldNum" sz="quarter" idx="5"/>
          </p:nvPr>
        </p:nvSpPr>
        <p:spPr/>
        <p:txBody>
          <a:bodyPr/>
          <a:lstStyle/>
          <a:p>
            <a:fld id="{5E485773-E831-40C3-B08E-FE9BDAA69383}" type="slidenum">
              <a:rPr lang="en-US" smtClean="0"/>
              <a:t>26</a:t>
            </a:fld>
            <a:endParaRPr lang="en-US"/>
          </a:p>
        </p:txBody>
      </p:sp>
    </p:spTree>
    <p:extLst>
      <p:ext uri="{BB962C8B-B14F-4D97-AF65-F5344CB8AC3E}">
        <p14:creationId xmlns:p14="http://schemas.microsoft.com/office/powerpoint/2010/main" val="406949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3</a:t>
            </a:fld>
            <a:endParaRPr lang="en-US"/>
          </a:p>
        </p:txBody>
      </p:sp>
    </p:spTree>
    <p:extLst>
      <p:ext uri="{BB962C8B-B14F-4D97-AF65-F5344CB8AC3E}">
        <p14:creationId xmlns:p14="http://schemas.microsoft.com/office/powerpoint/2010/main" val="311161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9E9AB-2AAD-B488-2AD2-40562DD9F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05DD5-9B0E-84F6-FE1A-1E63548E4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871E2-4E73-B8EC-1F50-A8EFCDAD0F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claims is within the last 18 months.</a:t>
            </a:r>
          </a:p>
          <a:p>
            <a:endParaRPr lang="en-US" dirty="0"/>
          </a:p>
          <a:p>
            <a:r>
              <a:rPr lang="en-US" dirty="0"/>
              <a:t>If the member is not attributed to a PCMP, then they are attributed to a RAE based on geography It is the responsibility of RAE to connect member to a PCMP. There MAY be an incentive to PCMPs for engaging non attributed members.</a:t>
            </a:r>
          </a:p>
          <a:p>
            <a:endParaRPr lang="en-US" dirty="0"/>
          </a:p>
          <a:p>
            <a:r>
              <a:rPr lang="en-GB" sz="1800" dirty="0">
                <a:effectLst/>
                <a:highlight>
                  <a:srgbClr val="FFFF00"/>
                </a:highlight>
                <a:latin typeface="Calibri" panose="020F0502020204030204" pitchFamily="34" charset="0"/>
              </a:rPr>
              <a:t>Attribution will be run quarterly for attributed members. For members with no attribution will be run Monthly to check for claims.</a:t>
            </a:r>
            <a:endParaRPr lang="en-US" dirty="0"/>
          </a:p>
          <a:p>
            <a:endParaRPr lang="en-US" dirty="0"/>
          </a:p>
          <a:p>
            <a:r>
              <a:rPr lang="en-US" dirty="0"/>
              <a:t>If you have members that have not been within the last 18 months, there is benefit to get them in for a visit. </a:t>
            </a:r>
          </a:p>
          <a:p>
            <a:endParaRPr lang="en-US" dirty="0"/>
          </a:p>
          <a:p>
            <a:r>
              <a:rPr lang="en-US" dirty="0"/>
              <a:t>Are there types of codes? Any codes except emergency. Based on volume and recent. </a:t>
            </a:r>
          </a:p>
        </p:txBody>
      </p:sp>
      <p:sp>
        <p:nvSpPr>
          <p:cNvPr id="4" name="Slide Number Placeholder 3">
            <a:extLst>
              <a:ext uri="{FF2B5EF4-FFF2-40B4-BE49-F238E27FC236}">
                <a16:creationId xmlns:a16="http://schemas.microsoft.com/office/drawing/2014/main" id="{EADA0645-B190-F6AF-3A4A-19C7D7236966}"/>
              </a:ext>
            </a:extLst>
          </p:cNvPr>
          <p:cNvSpPr>
            <a:spLocks noGrp="1"/>
          </p:cNvSpPr>
          <p:nvPr>
            <p:ph type="sldNum" sz="quarter" idx="5"/>
          </p:nvPr>
        </p:nvSpPr>
        <p:spPr/>
        <p:txBody>
          <a:bodyPr/>
          <a:lstStyle/>
          <a:p>
            <a:fld id="{5E485773-E831-40C3-B08E-FE9BDAA69383}" type="slidenum">
              <a:rPr lang="en-US" smtClean="0"/>
              <a:t>4</a:t>
            </a:fld>
            <a:endParaRPr lang="en-US"/>
          </a:p>
        </p:txBody>
      </p:sp>
    </p:spTree>
    <p:extLst>
      <p:ext uri="{BB962C8B-B14F-4D97-AF65-F5344CB8AC3E}">
        <p14:creationId xmlns:p14="http://schemas.microsoft.com/office/powerpoint/2010/main" val="169321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5</a:t>
            </a:fld>
            <a:endParaRPr lang="en-US"/>
          </a:p>
        </p:txBody>
      </p:sp>
    </p:spTree>
    <p:extLst>
      <p:ext uri="{BB962C8B-B14F-4D97-AF65-F5344CB8AC3E}">
        <p14:creationId xmlns:p14="http://schemas.microsoft.com/office/powerpoint/2010/main" val="8450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7</a:t>
            </a:fld>
            <a:endParaRPr lang="en-US"/>
          </a:p>
        </p:txBody>
      </p:sp>
    </p:spTree>
    <p:extLst>
      <p:ext uri="{BB962C8B-B14F-4D97-AF65-F5344CB8AC3E}">
        <p14:creationId xmlns:p14="http://schemas.microsoft.com/office/powerpoint/2010/main" val="141710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8</a:t>
            </a:fld>
            <a:endParaRPr lang="en-US"/>
          </a:p>
        </p:txBody>
      </p:sp>
    </p:spTree>
    <p:extLst>
      <p:ext uri="{BB962C8B-B14F-4D97-AF65-F5344CB8AC3E}">
        <p14:creationId xmlns:p14="http://schemas.microsoft.com/office/powerpoint/2010/main" val="413408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F861-82D5-AF40-0E53-8CC62B1B3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9CDFC-C31F-0B06-1E4E-4DEFECD59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96C75-9A7E-B8AA-BB12-E6F342C899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E967AE-1EB7-8608-6513-4ABDB7E9107B}"/>
              </a:ext>
            </a:extLst>
          </p:cNvPr>
          <p:cNvSpPr>
            <a:spLocks noGrp="1"/>
          </p:cNvSpPr>
          <p:nvPr>
            <p:ph type="sldNum" sz="quarter" idx="5"/>
          </p:nvPr>
        </p:nvSpPr>
        <p:spPr/>
        <p:txBody>
          <a:bodyPr/>
          <a:lstStyle/>
          <a:p>
            <a:fld id="{5E485773-E831-40C3-B08E-FE9BDAA69383}" type="slidenum">
              <a:rPr lang="en-US" smtClean="0"/>
              <a:t>9</a:t>
            </a:fld>
            <a:endParaRPr lang="en-US"/>
          </a:p>
        </p:txBody>
      </p:sp>
    </p:spTree>
    <p:extLst>
      <p:ext uri="{BB962C8B-B14F-4D97-AF65-F5344CB8AC3E}">
        <p14:creationId xmlns:p14="http://schemas.microsoft.com/office/powerpoint/2010/main" val="358021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E277-FDAA-89FF-4560-40A13F45B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7AF55-99F9-5FB6-76ED-582339AC0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BBDED-5A22-FCE5-065D-36686F4ACFAA}"/>
              </a:ext>
            </a:extLst>
          </p:cNvPr>
          <p:cNvSpPr>
            <a:spLocks noGrp="1"/>
          </p:cNvSpPr>
          <p:nvPr>
            <p:ph type="body" idx="1"/>
          </p:nvPr>
        </p:nvSpPr>
        <p:spPr/>
        <p:txBody>
          <a:bodyPr/>
          <a:lstStyle/>
          <a:p>
            <a:pPr marL="179388" lvl="1" indent="0" algn="l">
              <a:lnSpc>
                <a:spcPct val="150000"/>
              </a:lnSpc>
              <a:buFont typeface="+mj-lt"/>
              <a:buNone/>
            </a:pPr>
            <a:r>
              <a:rPr lang="en-US" sz="2000" dirty="0">
                <a:ea typeface="Times New Roman" panose="02020603050405020304" pitchFamily="18" charset="0"/>
                <a:cs typeface="Times New Roman" panose="02020603050405020304" pitchFamily="18" charset="0"/>
              </a:rPr>
              <a:t>Conduct </a:t>
            </a:r>
            <a:r>
              <a:rPr lang="en-US" sz="2000" dirty="0">
                <a:effectLst/>
                <a:ea typeface="Times New Roman" panose="02020603050405020304" pitchFamily="18" charset="0"/>
                <a:cs typeface="Times New Roman" panose="02020603050405020304" pitchFamily="18" charset="0"/>
              </a:rPr>
              <a:t>EPSDT standardize screening tools, including behavioral health screening tools. NHP will offer training and support, as appropriate, to meet the requirements. </a:t>
            </a:r>
            <a:endParaRPr lang="en-US" sz="2000" dirty="0">
              <a:ea typeface="Times New Roman" panose="02020603050405020304" pitchFamily="18" charset="0"/>
              <a:cs typeface="Times New Roman" panose="02020603050405020304" pitchFamily="18" charset="0"/>
            </a:endParaRPr>
          </a:p>
          <a:p>
            <a:pPr marL="979488" lvl="2" indent="-342900">
              <a:lnSpc>
                <a:spcPct val="150000"/>
              </a:lnSpc>
              <a:buAutoNum type="alphaLcPeriod"/>
            </a:pPr>
            <a:r>
              <a:rPr lang="en-US" dirty="0">
                <a:effectLst/>
                <a:ea typeface="Times New Roman" panose="02020603050405020304" pitchFamily="18" charset="0"/>
                <a:cs typeface="Times New Roman" panose="02020603050405020304" pitchFamily="18" charset="0"/>
              </a:rPr>
              <a:t>Ensure timely follow-up and care coordination for children with positive screenings requiring additional assessment and treatment.</a:t>
            </a:r>
            <a:endParaRPr lang="en-US" dirty="0">
              <a:ea typeface="Times New Roman" panose="02020603050405020304" pitchFamily="18" charset="0"/>
              <a:cs typeface="Times New Roman" panose="02020603050405020304" pitchFamily="18" charset="0"/>
            </a:endParaRPr>
          </a:p>
          <a:p>
            <a:pPr marL="979488" lvl="2" indent="-342900">
              <a:lnSpc>
                <a:spcPct val="150000"/>
              </a:lnSpc>
              <a:buAutoNum type="alphaLcPeriod"/>
            </a:pPr>
            <a:r>
              <a:rPr lang="en-US" dirty="0">
                <a:effectLst/>
                <a:ea typeface="Times New Roman" panose="02020603050405020304" pitchFamily="18" charset="0"/>
                <a:cs typeface="Times New Roman" panose="02020603050405020304" pitchFamily="18" charset="0"/>
              </a:rPr>
              <a:t>Improve access to at-risk populations (foster children, children with disabilities</a:t>
            </a:r>
            <a:r>
              <a:rPr lang="en-US" dirty="0">
                <a:ea typeface="Times New Roman" panose="02020603050405020304" pitchFamily="18" charset="0"/>
                <a:cs typeface="Times New Roman" panose="02020603050405020304" pitchFamily="18" charset="0"/>
              </a:rPr>
              <a:t> &amp;</a:t>
            </a:r>
            <a:r>
              <a:rPr lang="en-US" dirty="0">
                <a:effectLst/>
                <a:ea typeface="Times New Roman" panose="02020603050405020304" pitchFamily="18" charset="0"/>
                <a:cs typeface="Times New Roman" panose="02020603050405020304" pitchFamily="18" charset="0"/>
              </a:rPr>
              <a:t> first-time Medicaid enrollees).</a:t>
            </a:r>
            <a:r>
              <a:rPr lang="en-US" sz="1400" dirty="0">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  </a:t>
            </a:r>
            <a:endParaRPr lang="en-US" sz="2000"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C58A8E-521D-2E81-8E85-114E3F83D50E}"/>
              </a:ext>
            </a:extLst>
          </p:cNvPr>
          <p:cNvSpPr>
            <a:spLocks noGrp="1"/>
          </p:cNvSpPr>
          <p:nvPr>
            <p:ph type="sldNum" sz="quarter" idx="5"/>
          </p:nvPr>
        </p:nvSpPr>
        <p:spPr/>
        <p:txBody>
          <a:bodyPr/>
          <a:lstStyle/>
          <a:p>
            <a:fld id="{5E485773-E831-40C3-B08E-FE9BDAA69383}" type="slidenum">
              <a:rPr lang="en-US" smtClean="0"/>
              <a:t>11</a:t>
            </a:fld>
            <a:endParaRPr lang="en-US"/>
          </a:p>
        </p:txBody>
      </p:sp>
    </p:spTree>
    <p:extLst>
      <p:ext uri="{BB962C8B-B14F-4D97-AF65-F5344CB8AC3E}">
        <p14:creationId xmlns:p14="http://schemas.microsoft.com/office/powerpoint/2010/main" val="165053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Panels = Accepts auto assignments and new members</a:t>
            </a:r>
          </a:p>
          <a:p>
            <a:endParaRPr lang="en-US" dirty="0"/>
          </a:p>
          <a:p>
            <a:r>
              <a:rPr lang="en-US" dirty="0"/>
              <a:t>CC= Care Coordination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Department Tools Include </a:t>
            </a:r>
            <a:r>
              <a:rPr lang="en-US" sz="1200" dirty="0">
                <a:effectLst/>
                <a:latin typeface="Arial" panose="020B0604020202020204" pitchFamily="34" charset="0"/>
                <a:ea typeface="Times New Roman" panose="02020603050405020304" pitchFamily="18" charset="0"/>
              </a:rPr>
              <a:t>Prescriber Tools phase I &amp; II, eConsult, etc.</a:t>
            </a:r>
            <a:endParaRPr lang="en-US" dirty="0"/>
          </a:p>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12</a:t>
            </a:fld>
            <a:endParaRPr lang="en-US"/>
          </a:p>
        </p:txBody>
      </p:sp>
    </p:spTree>
    <p:extLst>
      <p:ext uri="{BB962C8B-B14F-4D97-AF65-F5344CB8AC3E}">
        <p14:creationId xmlns:p14="http://schemas.microsoft.com/office/powerpoint/2010/main" val="230683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mailto:Contracting@nhpllc.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mailto:raina@nhpllc.org" TargetMode="External"/><Relationship Id="rId3" Type="http://schemas.openxmlformats.org/officeDocument/2006/relationships/image" Target="../media/image2.jpeg"/><Relationship Id="rId7" Type="http://schemas.openxmlformats.org/officeDocument/2006/relationships/hyperlink" Target="mailto:cara.hebert@nhpllc.org" TargetMode="External"/><Relationship Id="rId2"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hyperlink" Target="mailto:alma@nhpllc.org" TargetMode="External"/><Relationship Id="rId5" Type="http://schemas.openxmlformats.org/officeDocument/2006/relationships/image" Target="../media/image3.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hcpf.colorado.gov/provider-enrollment"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hyperlink" Target="https://nhprae2.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nhprae2.or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nhprae2.org/"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F8DCB8-CEAD-2FBC-DE1C-FB1117653424}"/>
              </a:ext>
            </a:extLst>
          </p:cNvPr>
          <p:cNvCxnSpPr/>
          <p:nvPr/>
        </p:nvCxnSpPr>
        <p:spPr>
          <a:xfrm>
            <a:off x="3586480" y="3596640"/>
            <a:ext cx="4927600"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9" name="Picture 8" descr="A blue and green logo with a leaf&#10;&#10;AI-generated content may be incorrect.">
            <a:extLst>
              <a:ext uri="{FF2B5EF4-FFF2-40B4-BE49-F238E27FC236}">
                <a16:creationId xmlns:a16="http://schemas.microsoft.com/office/drawing/2014/main" id="{DCD8275F-5AD1-5F7F-10F6-677F22B9E78E}"/>
              </a:ext>
            </a:extLst>
          </p:cNvPr>
          <p:cNvPicPr>
            <a:picLocks noChangeAspect="1"/>
          </p:cNvPicPr>
          <p:nvPr/>
        </p:nvPicPr>
        <p:blipFill>
          <a:blip r:embed="rId2"/>
          <a:stretch>
            <a:fillRect/>
          </a:stretch>
        </p:blipFill>
        <p:spPr>
          <a:xfrm>
            <a:off x="3553641" y="553673"/>
            <a:ext cx="4385154" cy="1736521"/>
          </a:xfrm>
          <a:prstGeom prst="rect">
            <a:avLst/>
          </a:prstGeom>
        </p:spPr>
      </p:pic>
      <p:sp>
        <p:nvSpPr>
          <p:cNvPr id="11" name="TextBox 10">
            <a:extLst>
              <a:ext uri="{FF2B5EF4-FFF2-40B4-BE49-F238E27FC236}">
                <a16:creationId xmlns:a16="http://schemas.microsoft.com/office/drawing/2014/main" id="{1F4ABF75-0700-5EC3-27DC-54604ABFE92A}"/>
              </a:ext>
            </a:extLst>
          </p:cNvPr>
          <p:cNvSpPr txBox="1"/>
          <p:nvPr/>
        </p:nvSpPr>
        <p:spPr>
          <a:xfrm>
            <a:off x="995493" y="2488644"/>
            <a:ext cx="10201012" cy="1107996"/>
          </a:xfrm>
          <a:prstGeom prst="rect">
            <a:avLst/>
          </a:prstGeom>
          <a:noFill/>
        </p:spPr>
        <p:txBody>
          <a:bodyPr wrap="square" rtlCol="0">
            <a:spAutoFit/>
          </a:bodyPr>
          <a:lstStyle/>
          <a:p>
            <a:pPr algn="ctr"/>
            <a:r>
              <a:rPr lang="en-US" sz="6600" dirty="0">
                <a:solidFill>
                  <a:schemeClr val="tx2"/>
                </a:solidFill>
              </a:rPr>
              <a:t>Northeast Health Partners</a:t>
            </a:r>
          </a:p>
        </p:txBody>
      </p:sp>
      <p:sp>
        <p:nvSpPr>
          <p:cNvPr id="12" name="TextBox 11">
            <a:extLst>
              <a:ext uri="{FF2B5EF4-FFF2-40B4-BE49-F238E27FC236}">
                <a16:creationId xmlns:a16="http://schemas.microsoft.com/office/drawing/2014/main" id="{E7299C24-F6D5-6A79-990A-AA20CD937460}"/>
              </a:ext>
            </a:extLst>
          </p:cNvPr>
          <p:cNvSpPr txBox="1"/>
          <p:nvPr/>
        </p:nvSpPr>
        <p:spPr>
          <a:xfrm>
            <a:off x="5094913" y="3719421"/>
            <a:ext cx="2002173" cy="769441"/>
          </a:xfrm>
          <a:prstGeom prst="rect">
            <a:avLst/>
          </a:prstGeom>
          <a:noFill/>
        </p:spPr>
        <p:txBody>
          <a:bodyPr wrap="square" rtlCol="0">
            <a:spAutoFit/>
          </a:bodyPr>
          <a:lstStyle/>
          <a:p>
            <a:r>
              <a:rPr lang="en-US" sz="4400">
                <a:solidFill>
                  <a:schemeClr val="tx2"/>
                </a:solidFill>
              </a:rPr>
              <a:t>RAE  2</a:t>
            </a:r>
          </a:p>
        </p:txBody>
      </p:sp>
      <p:sp>
        <p:nvSpPr>
          <p:cNvPr id="13" name="Subtitle 2">
            <a:extLst>
              <a:ext uri="{FF2B5EF4-FFF2-40B4-BE49-F238E27FC236}">
                <a16:creationId xmlns:a16="http://schemas.microsoft.com/office/drawing/2014/main" id="{605A7CE2-CC06-DA5F-9A4E-A5F8D437904E}"/>
              </a:ext>
            </a:extLst>
          </p:cNvPr>
          <p:cNvSpPr txBox="1">
            <a:spLocks/>
          </p:cNvSpPr>
          <p:nvPr/>
        </p:nvSpPr>
        <p:spPr bwMode="blackGray">
          <a:xfrm>
            <a:off x="3797087" y="4694610"/>
            <a:ext cx="4499842" cy="882001"/>
          </a:xfrm>
          <a:prstGeom prst="rect">
            <a:avLst/>
          </a:prstGeom>
          <a:solidFill>
            <a:schemeClr val="accent1">
              <a:alpha val="90000"/>
            </a:schemeClr>
          </a:solidFill>
          <a:ln>
            <a:solidFill>
              <a:schemeClr val="accent1"/>
            </a:solidFill>
          </a:ln>
        </p:spPr>
        <p:txBody>
          <a:bodyPr lIns="91440" tIns="45720" rIns="91440" bIns="45720" anchor="ctr" anchorCtr="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2"/>
                </a:solidFill>
              </a:rPr>
              <a:t>April 9, 2025</a:t>
            </a:r>
            <a:endParaRPr lang="en-US" sz="2500" b="1" i="1" spc="65" dirty="0">
              <a:solidFill>
                <a:schemeClr val="tx2"/>
              </a:solidFill>
              <a:cs typeface="Arial"/>
            </a:endParaRPr>
          </a:p>
        </p:txBody>
      </p:sp>
    </p:spTree>
    <p:extLst>
      <p:ext uri="{BB962C8B-B14F-4D97-AF65-F5344CB8AC3E}">
        <p14:creationId xmlns:p14="http://schemas.microsoft.com/office/powerpoint/2010/main" val="387018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00A2-1AD9-2DAE-A102-2C241C22F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59B2D-D3E7-219F-62B0-CFA0E347AB61}"/>
              </a:ext>
            </a:extLst>
          </p:cNvPr>
          <p:cNvSpPr>
            <a:spLocks noGrp="1"/>
          </p:cNvSpPr>
          <p:nvPr>
            <p:ph type="ctrTitle"/>
          </p:nvPr>
        </p:nvSpPr>
        <p:spPr>
          <a:xfrm>
            <a:off x="647700" y="5059252"/>
            <a:ext cx="11049000" cy="1209275"/>
          </a:xfrm>
        </p:spPr>
        <p:txBody>
          <a:bodyPr>
            <a:normAutofit/>
          </a:bodyPr>
          <a:lstStyle/>
          <a:p>
            <a:r>
              <a:rPr lang="en-US" b="1" dirty="0">
                <a:solidFill>
                  <a:schemeClr val="tx1">
                    <a:alpha val="75000"/>
                  </a:schemeClr>
                </a:solidFill>
              </a:rPr>
              <a:t>PCMP Tier Levels: Responsibilities &amp; Expectations</a:t>
            </a:r>
          </a:p>
        </p:txBody>
      </p:sp>
      <p:pic>
        <p:nvPicPr>
          <p:cNvPr id="6" name="Picture Placeholder 5">
            <a:extLst>
              <a:ext uri="{FF2B5EF4-FFF2-40B4-BE49-F238E27FC236}">
                <a16:creationId xmlns:a16="http://schemas.microsoft.com/office/drawing/2014/main" id="{4CBCB413-AAB3-1169-122D-7BC53898EEE5}"/>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53A7B4D0-1D0A-854A-7828-6BF9CCFCE67F}"/>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210766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9CC24-6361-3099-79F9-FCA82E1EF7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14BCE9-4A92-1A9D-43EC-C07ADF93F072}"/>
              </a:ext>
            </a:extLst>
          </p:cNvPr>
          <p:cNvSpPr>
            <a:spLocks noGrp="1"/>
          </p:cNvSpPr>
          <p:nvPr>
            <p:ph type="title"/>
          </p:nvPr>
        </p:nvSpPr>
        <p:spPr>
          <a:xfrm>
            <a:off x="838199" y="662427"/>
            <a:ext cx="10510521" cy="819738"/>
          </a:xfrm>
        </p:spPr>
        <p:txBody>
          <a:bodyPr>
            <a:normAutofit/>
          </a:bodyPr>
          <a:lstStyle/>
          <a:p>
            <a:r>
              <a:rPr lang="en-US" b="1" dirty="0">
                <a:solidFill>
                  <a:schemeClr val="tx1">
                    <a:alpha val="75000"/>
                  </a:schemeClr>
                </a:solidFill>
              </a:rPr>
              <a:t>Requirements for ALL PCMP Practice Sites</a:t>
            </a:r>
            <a:endParaRPr lang="en-US" b="1"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F3C6BF9D-E485-429F-6FEF-1899E2FA77AE}"/>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F7B1EB3D-8D86-6744-05BF-45F057E63712}"/>
              </a:ext>
            </a:extLst>
          </p:cNvPr>
          <p:cNvSpPr/>
          <p:nvPr/>
        </p:nvSpPr>
        <p:spPr>
          <a:xfrm>
            <a:off x="1351292" y="2061800"/>
            <a:ext cx="9494788" cy="38273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29B4F12B-13BA-F7D6-2689-469C8A05DEC8}"/>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A9259AE5-43DF-F9E4-D768-2373F9E62B41}"/>
              </a:ext>
            </a:extLst>
          </p:cNvPr>
          <p:cNvSpPr txBox="1"/>
          <p:nvPr/>
        </p:nvSpPr>
        <p:spPr>
          <a:xfrm>
            <a:off x="363219" y="1707273"/>
            <a:ext cx="11460480" cy="4708981"/>
          </a:xfrm>
          <a:prstGeom prst="rect">
            <a:avLst/>
          </a:prstGeom>
          <a:noFill/>
        </p:spPr>
        <p:txBody>
          <a:bodyPr wrap="square" rtlCol="0">
            <a:spAutoFit/>
          </a:bodyPr>
          <a:lstStyle/>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Engage with Practice Transformation Coach and participate in Practice Transformation activities in Year 1.</a:t>
            </a:r>
            <a:r>
              <a:rPr lang="en-US" dirty="0">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Assign a Point of Contact to respond to NHP Care Coordination Team within 24 hours.</a:t>
            </a:r>
            <a:r>
              <a:rPr lang="en-US" dirty="0">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L="522288" lvl="1" indent="-342900" algn="l">
              <a:lnSpc>
                <a:spcPct val="150000"/>
              </a:lnSpc>
              <a:buFont typeface="+mj-lt"/>
              <a:buAutoNum type="arabicPeriod"/>
            </a:pPr>
            <a:r>
              <a:rPr lang="en-US" sz="2400" dirty="0">
                <a:ea typeface="Times New Roman" panose="02020603050405020304" pitchFamily="18" charset="0"/>
                <a:cs typeface="Times New Roman" panose="02020603050405020304" pitchFamily="18" charset="0"/>
              </a:rPr>
              <a:t>Conduct </a:t>
            </a:r>
            <a:r>
              <a:rPr lang="en-US" sz="2400" dirty="0">
                <a:effectLst/>
                <a:ea typeface="Times New Roman" panose="02020603050405020304" pitchFamily="18" charset="0"/>
                <a:cs typeface="Times New Roman" panose="02020603050405020304" pitchFamily="18" charset="0"/>
              </a:rPr>
              <a:t>EPSDT standardize screening tools, including behavioral health screening tools. </a:t>
            </a:r>
          </a:p>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Participate in the Departments incentive programs including but not limited to Alternative Payment Model (APM), Key Performance Indicators (KPI), and/or other incentive programs when eligible. </a:t>
            </a:r>
          </a:p>
          <a:p>
            <a:pPr marL="522288" lvl="1" indent="-342900">
              <a:lnSpc>
                <a:spcPct val="150000"/>
              </a:lnSpc>
              <a:buAutoNum type="arabicPeriod"/>
            </a:pPr>
            <a:r>
              <a:rPr lang="en-US" sz="2400" dirty="0">
                <a:effectLst/>
                <a:ea typeface="Times New Roman" panose="02020603050405020304" pitchFamily="18" charset="0"/>
                <a:cs typeface="Times New Roman" panose="02020603050405020304" pitchFamily="18" charset="0"/>
              </a:rPr>
              <a:t>Participate in NHP incentive programs or quality measure improvement activities. </a:t>
            </a:r>
            <a:r>
              <a:rPr lang="en-US" dirty="0">
                <a:effectLst/>
                <a:ea typeface="Times New Roman" panose="02020603050405020304" pitchFamily="18" charset="0"/>
                <a:cs typeface="Times New Roman" panose="02020603050405020304" pitchFamily="18" charset="0"/>
              </a:rPr>
              <a:t> </a:t>
            </a:r>
            <a:endParaRPr lang="en-GB" sz="2400" dirty="0">
              <a:effectLst/>
              <a:ea typeface="Times New Roman" panose="02020603050405020304" pitchFamily="18" charset="0"/>
              <a:cs typeface="Times New Roman" panose="02020603050405020304" pitchFamily="18" charset="0"/>
            </a:endParaRPr>
          </a:p>
          <a:p>
            <a:pPr algn="just">
              <a:buNone/>
            </a:pPr>
            <a:r>
              <a:rPr lang="en-US" sz="1400" dirty="0">
                <a:effectLst/>
                <a:ea typeface="Times New Roman" panose="02020603050405020304" pitchFamily="18" charset="0"/>
                <a:cs typeface="Times New Roman" panose="02020603050405020304" pitchFamily="18" charset="0"/>
              </a:rPr>
              <a:t> </a:t>
            </a:r>
            <a:endParaRPr lang="en-GB"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91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FB1FB33-5D98-F63E-4DF2-F029A117C665}"/>
              </a:ext>
            </a:extLst>
          </p:cNvPr>
          <p:cNvGraphicFramePr>
            <a:graphicFrameLocks noGrp="1"/>
          </p:cNvGraphicFramePr>
          <p:nvPr>
            <p:ph idx="1"/>
            <p:extLst>
              <p:ext uri="{D42A27DB-BD31-4B8C-83A1-F6EECF244321}">
                <p14:modId xmlns:p14="http://schemas.microsoft.com/office/powerpoint/2010/main" val="260092355"/>
              </p:ext>
            </p:extLst>
          </p:nvPr>
        </p:nvGraphicFramePr>
        <p:xfrm>
          <a:off x="258792" y="136526"/>
          <a:ext cx="11674415" cy="6431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Up 4">
            <a:extLst>
              <a:ext uri="{FF2B5EF4-FFF2-40B4-BE49-F238E27FC236}">
                <a16:creationId xmlns:a16="http://schemas.microsoft.com/office/drawing/2014/main" id="{59AA7B57-05E9-F8E1-EC32-F98FD44054E9}"/>
              </a:ext>
            </a:extLst>
          </p:cNvPr>
          <p:cNvSpPr/>
          <p:nvPr/>
        </p:nvSpPr>
        <p:spPr>
          <a:xfrm rot="13356324">
            <a:off x="2616614" y="-32134"/>
            <a:ext cx="966929" cy="5335760"/>
          </a:xfrm>
          <a:prstGeom prst="upArrow">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D06E5BEB-07EC-5B2D-34FA-BAB89BDB31D0}"/>
              </a:ext>
            </a:extLst>
          </p:cNvPr>
          <p:cNvSpPr>
            <a:spLocks noGrp="1"/>
          </p:cNvSpPr>
          <p:nvPr>
            <p:ph type="sldNum" sz="quarter" idx="4"/>
          </p:nvPr>
        </p:nvSpPr>
        <p:spPr/>
        <p:txBody>
          <a:bodyPr/>
          <a:lstStyle/>
          <a:p>
            <a:fld id="{AE208ADF-3ADD-483D-A721-14E3EEE2C135}" type="slidenum">
              <a:rPr lang="en-US" smtClean="0"/>
              <a:pPr/>
              <a:t>12</a:t>
            </a:fld>
            <a:endParaRPr lang="en-US"/>
          </a:p>
        </p:txBody>
      </p:sp>
      <p:sp>
        <p:nvSpPr>
          <p:cNvPr id="8" name="TextBox 7">
            <a:extLst>
              <a:ext uri="{FF2B5EF4-FFF2-40B4-BE49-F238E27FC236}">
                <a16:creationId xmlns:a16="http://schemas.microsoft.com/office/drawing/2014/main" id="{13DE905C-D6EA-56BD-3D02-646E96FA08E4}"/>
              </a:ext>
            </a:extLst>
          </p:cNvPr>
          <p:cNvSpPr txBox="1"/>
          <p:nvPr/>
        </p:nvSpPr>
        <p:spPr>
          <a:xfrm>
            <a:off x="4747930" y="1308193"/>
            <a:ext cx="2841395" cy="1692771"/>
          </a:xfrm>
          <a:prstGeom prst="rect">
            <a:avLst/>
          </a:prstGeom>
          <a:noFill/>
        </p:spPr>
        <p:txBody>
          <a:bodyPr wrap="square" rtlCol="0">
            <a:spAutoFit/>
          </a:bodyPr>
          <a:lstStyle/>
          <a:p>
            <a:pPr lvl="0" algn="ctr"/>
            <a:r>
              <a:rPr lang="en-US" sz="2400" b="1" u="sng" dirty="0"/>
              <a:t>Tier 1</a:t>
            </a:r>
          </a:p>
          <a:p>
            <a:pPr lvl="0" algn="ctr"/>
            <a:r>
              <a:rPr lang="en-US" sz="1600" dirty="0"/>
              <a:t>Refer to NHP complex CC cases, Conduct brief SDOH screenings, Participate in shared care planning, Support community and specialty referrals</a:t>
            </a:r>
          </a:p>
        </p:txBody>
      </p:sp>
      <p:sp>
        <p:nvSpPr>
          <p:cNvPr id="14" name="TextBox 13">
            <a:extLst>
              <a:ext uri="{FF2B5EF4-FFF2-40B4-BE49-F238E27FC236}">
                <a16:creationId xmlns:a16="http://schemas.microsoft.com/office/drawing/2014/main" id="{98CD7340-D40B-F2AA-9CA2-ED50827295CB}"/>
              </a:ext>
            </a:extLst>
          </p:cNvPr>
          <p:cNvSpPr txBox="1"/>
          <p:nvPr/>
        </p:nvSpPr>
        <p:spPr>
          <a:xfrm>
            <a:off x="1733550" y="3428999"/>
            <a:ext cx="714375" cy="261610"/>
          </a:xfrm>
          <a:prstGeom prst="rect">
            <a:avLst/>
          </a:prstGeom>
          <a:noFill/>
        </p:spPr>
        <p:txBody>
          <a:bodyPr wrap="square" rtlCol="0">
            <a:spAutoFit/>
          </a:bodyPr>
          <a:lstStyle/>
          <a:p>
            <a:endParaRPr lang="en-US" sz="1100" dirty="0"/>
          </a:p>
        </p:txBody>
      </p:sp>
      <p:sp>
        <p:nvSpPr>
          <p:cNvPr id="3" name="TextBox 2">
            <a:extLst>
              <a:ext uri="{FF2B5EF4-FFF2-40B4-BE49-F238E27FC236}">
                <a16:creationId xmlns:a16="http://schemas.microsoft.com/office/drawing/2014/main" id="{1FA3770B-8889-67A2-5084-418549E85406}"/>
              </a:ext>
            </a:extLst>
          </p:cNvPr>
          <p:cNvSpPr txBox="1"/>
          <p:nvPr/>
        </p:nvSpPr>
        <p:spPr>
          <a:xfrm rot="18699022">
            <a:off x="1690337" y="2193368"/>
            <a:ext cx="3249292" cy="400110"/>
          </a:xfrm>
          <a:prstGeom prst="rect">
            <a:avLst/>
          </a:prstGeom>
          <a:noFill/>
        </p:spPr>
        <p:txBody>
          <a:bodyPr wrap="square" rtlCol="0">
            <a:spAutoFit/>
          </a:bodyPr>
          <a:lstStyle/>
          <a:p>
            <a:r>
              <a:rPr lang="en-GB" sz="2000" b="1" dirty="0"/>
              <a:t>PCMP Responsibilities</a:t>
            </a:r>
          </a:p>
        </p:txBody>
      </p:sp>
      <p:sp>
        <p:nvSpPr>
          <p:cNvPr id="15" name="Arrow: Up 14">
            <a:extLst>
              <a:ext uri="{FF2B5EF4-FFF2-40B4-BE49-F238E27FC236}">
                <a16:creationId xmlns:a16="http://schemas.microsoft.com/office/drawing/2014/main" id="{48C3A093-5324-E419-3A48-22FFF8317D4E}"/>
              </a:ext>
            </a:extLst>
          </p:cNvPr>
          <p:cNvSpPr/>
          <p:nvPr/>
        </p:nvSpPr>
        <p:spPr>
          <a:xfrm rot="19166265">
            <a:off x="8926380" y="333084"/>
            <a:ext cx="966929" cy="5335760"/>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9C875C00-CF5D-9D25-A992-F442E8102249}"/>
              </a:ext>
            </a:extLst>
          </p:cNvPr>
          <p:cNvSpPr txBox="1"/>
          <p:nvPr/>
        </p:nvSpPr>
        <p:spPr>
          <a:xfrm rot="2923589">
            <a:off x="8316590" y="3006727"/>
            <a:ext cx="2552754" cy="369332"/>
          </a:xfrm>
          <a:prstGeom prst="rect">
            <a:avLst/>
          </a:prstGeom>
          <a:noFill/>
        </p:spPr>
        <p:txBody>
          <a:bodyPr wrap="square" rtlCol="0">
            <a:spAutoFit/>
          </a:bodyPr>
          <a:lstStyle/>
          <a:p>
            <a:r>
              <a:rPr lang="en-GB" dirty="0"/>
              <a:t>NHP Responsibilities</a:t>
            </a:r>
          </a:p>
        </p:txBody>
      </p:sp>
    </p:spTree>
    <p:extLst>
      <p:ext uri="{BB962C8B-B14F-4D97-AF65-F5344CB8AC3E}">
        <p14:creationId xmlns:p14="http://schemas.microsoft.com/office/powerpoint/2010/main" val="178269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5FDF5-125E-B66F-92E5-E9FD61FA2A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23FFC3-2C03-A4AA-F955-3538E0832482}"/>
              </a:ext>
            </a:extLst>
          </p:cNvPr>
          <p:cNvSpPr>
            <a:spLocks noGrp="1"/>
          </p:cNvSpPr>
          <p:nvPr>
            <p:ph type="title"/>
          </p:nvPr>
        </p:nvSpPr>
        <p:spPr>
          <a:xfrm>
            <a:off x="838199" y="662427"/>
            <a:ext cx="10510521" cy="819738"/>
          </a:xfrm>
        </p:spPr>
        <p:txBody>
          <a:bodyPr>
            <a:normAutofit/>
          </a:bodyPr>
          <a:lstStyle/>
          <a:p>
            <a:r>
              <a:rPr lang="en-US" b="1" dirty="0">
                <a:solidFill>
                  <a:schemeClr val="tx1">
                    <a:lumMod val="85000"/>
                  </a:schemeClr>
                </a:solidFill>
              </a:rPr>
              <a:t>NHP System-Wide Coordination &amp; Oversight</a:t>
            </a:r>
          </a:p>
        </p:txBody>
      </p:sp>
      <p:pic>
        <p:nvPicPr>
          <p:cNvPr id="5" name="Picture 4" descr="A blue and green logo with a leaf&#10;&#10;AI-generated content may be incorrect.">
            <a:extLst>
              <a:ext uri="{FF2B5EF4-FFF2-40B4-BE49-F238E27FC236}">
                <a16:creationId xmlns:a16="http://schemas.microsoft.com/office/drawing/2014/main" id="{E447B269-6E74-7422-ABC3-0AA894C8CC61}"/>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D183ECAB-AF6C-1CB6-31F6-5C7BE11AECEB}"/>
              </a:ext>
            </a:extLst>
          </p:cNvPr>
          <p:cNvSpPr/>
          <p:nvPr/>
        </p:nvSpPr>
        <p:spPr>
          <a:xfrm>
            <a:off x="1351292" y="2061800"/>
            <a:ext cx="9494788" cy="38273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EA34B639-DC37-8EB2-A133-B121DE76D54E}"/>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2" name="TextBox 1">
            <a:extLst>
              <a:ext uri="{FF2B5EF4-FFF2-40B4-BE49-F238E27FC236}">
                <a16:creationId xmlns:a16="http://schemas.microsoft.com/office/drawing/2014/main" id="{92288A23-ED95-BA84-68D0-895D9ADF22E8}"/>
              </a:ext>
            </a:extLst>
          </p:cNvPr>
          <p:cNvSpPr txBox="1"/>
          <p:nvPr/>
        </p:nvSpPr>
        <p:spPr>
          <a:xfrm>
            <a:off x="838199" y="1790700"/>
            <a:ext cx="11163301" cy="4401205"/>
          </a:xfrm>
          <a:prstGeom prst="rect">
            <a:avLst/>
          </a:prstGeom>
          <a:noFill/>
        </p:spPr>
        <p:txBody>
          <a:bodyPr wrap="square" rtlCol="0">
            <a:spAutoFit/>
          </a:bodyPr>
          <a:lstStyle/>
          <a:p>
            <a:r>
              <a:rPr lang="en-GB" sz="2000" u="sng" dirty="0"/>
              <a:t>Member Services</a:t>
            </a:r>
          </a:p>
          <a:p>
            <a:pPr marL="808038" indent="-358775">
              <a:buFont typeface="Arial" panose="020B0604020202020204" pitchFamily="34" charset="0"/>
              <a:buChar char="•"/>
            </a:pPr>
            <a:r>
              <a:rPr lang="en-GB" sz="2000" dirty="0"/>
              <a:t>Coordinate intensive wraparound services for MSOC youth </a:t>
            </a:r>
          </a:p>
          <a:p>
            <a:pPr marL="808038" indent="-358775">
              <a:buFont typeface="Arial" panose="020B0604020202020204" pitchFamily="34" charset="0"/>
              <a:buChar char="•"/>
            </a:pPr>
            <a:r>
              <a:rPr lang="en-GB" sz="2000" dirty="0"/>
              <a:t>All Transitions of Care from hospitals, residential BH, etc.</a:t>
            </a:r>
          </a:p>
          <a:p>
            <a:pPr marL="808038" indent="-358775">
              <a:buFont typeface="Arial" panose="020B0604020202020204" pitchFamily="34" charset="0"/>
              <a:buChar char="•"/>
            </a:pPr>
            <a:r>
              <a:rPr lang="en-GB" sz="2000" dirty="0"/>
              <a:t>Facilitate Creative/Complex Solutions meetings </a:t>
            </a:r>
          </a:p>
          <a:p>
            <a:pPr marL="808038" indent="-358775">
              <a:buFont typeface="Arial" panose="020B0604020202020204" pitchFamily="34" charset="0"/>
              <a:buChar char="•"/>
            </a:pPr>
            <a:r>
              <a:rPr lang="en-GB" sz="2000" dirty="0"/>
              <a:t>Crisis Encounter Follow-Up: follow-up within 5 days</a:t>
            </a:r>
          </a:p>
          <a:p>
            <a:pPr marL="808038" indent="-358775">
              <a:buFont typeface="Arial" panose="020B0604020202020204" pitchFamily="34" charset="0"/>
              <a:buChar char="•"/>
            </a:pPr>
            <a:r>
              <a:rPr lang="en-GB" sz="2000" dirty="0"/>
              <a:t>Outreach to unattributed members for engagement</a:t>
            </a:r>
          </a:p>
          <a:p>
            <a:pPr marL="808038" indent="-358775">
              <a:buFont typeface="Arial" panose="020B0604020202020204" pitchFamily="34" charset="0"/>
              <a:buChar char="•"/>
            </a:pPr>
            <a:r>
              <a:rPr lang="en-GB" sz="2000" dirty="0"/>
              <a:t>Collaborate with BHASOs, CMAs, child welfare, DSNP, PDN, IMD Transitions</a:t>
            </a:r>
          </a:p>
          <a:p>
            <a:r>
              <a:rPr lang="en-GB" sz="2000" u="sng" dirty="0"/>
              <a:t>Data Exchange and Monitoring:</a:t>
            </a:r>
            <a:r>
              <a:rPr lang="en-GB" sz="2000" dirty="0"/>
              <a:t> </a:t>
            </a:r>
          </a:p>
          <a:p>
            <a:pPr marL="800100" lvl="1" indent="-342900">
              <a:buFont typeface="Arial" panose="020B0604020202020204" pitchFamily="34" charset="0"/>
              <a:buChar char="•"/>
            </a:pPr>
            <a:r>
              <a:rPr lang="en-GB" sz="2000" dirty="0"/>
              <a:t>Monthly contact with member and team; Meet care plan creation and contact performance standards </a:t>
            </a:r>
          </a:p>
          <a:p>
            <a:pPr marL="800100" lvl="1" indent="-342900">
              <a:buFont typeface="Arial" panose="020B0604020202020204" pitchFamily="34" charset="0"/>
              <a:buChar char="•"/>
            </a:pPr>
            <a:r>
              <a:rPr lang="en-GB" sz="2000" dirty="0"/>
              <a:t>Ensure comprehensive care plan (90 days/biannual updates) for complex members</a:t>
            </a:r>
          </a:p>
          <a:p>
            <a:pPr marL="800100" lvl="1" indent="-342900">
              <a:buFont typeface="Arial" panose="020B0604020202020204" pitchFamily="34" charset="0"/>
              <a:buChar char="•"/>
            </a:pPr>
            <a:r>
              <a:rPr lang="en-GB" sz="2000" dirty="0"/>
              <a:t>Ensure appropriate care coordination interventions for stratified Member tiers</a:t>
            </a:r>
          </a:p>
          <a:p>
            <a:pPr marL="800100" lvl="1" indent="-342900">
              <a:buFont typeface="Arial" panose="020B0604020202020204" pitchFamily="34" charset="0"/>
              <a:buChar char="•"/>
            </a:pPr>
            <a:r>
              <a:rPr lang="en-GB" sz="2000" dirty="0"/>
              <a:t>Ensure members receive EPSDT Initial Outreach</a:t>
            </a:r>
          </a:p>
          <a:p>
            <a:pPr marL="0" lvl="1"/>
            <a:r>
              <a:rPr lang="en-GB" sz="2000" u="sng" dirty="0"/>
              <a:t>Oversight</a:t>
            </a:r>
          </a:p>
          <a:p>
            <a:pPr marL="800100" lvl="1" indent="-342900">
              <a:buFont typeface="Arial" panose="020B0604020202020204" pitchFamily="34" charset="0"/>
              <a:buChar char="•"/>
            </a:pPr>
            <a:r>
              <a:rPr lang="en-GB" sz="2000" dirty="0"/>
              <a:t>Audit Practice Assessments attestations and Care Coordination activities</a:t>
            </a:r>
          </a:p>
        </p:txBody>
      </p:sp>
    </p:spTree>
    <p:extLst>
      <p:ext uri="{BB962C8B-B14F-4D97-AF65-F5344CB8AC3E}">
        <p14:creationId xmlns:p14="http://schemas.microsoft.com/office/powerpoint/2010/main" val="56287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9CE6-1ED1-92BD-3C29-FCC23CF30596}"/>
              </a:ext>
            </a:extLst>
          </p:cNvPr>
          <p:cNvSpPr>
            <a:spLocks noGrp="1"/>
          </p:cNvSpPr>
          <p:nvPr>
            <p:ph type="ctrTitle"/>
          </p:nvPr>
        </p:nvSpPr>
        <p:spPr>
          <a:xfrm>
            <a:off x="1850709" y="1754063"/>
            <a:ext cx="8490581" cy="1746195"/>
          </a:xfrm>
        </p:spPr>
        <p:txBody>
          <a:bodyPr/>
          <a:lstStyle/>
          <a:p>
            <a:r>
              <a:rPr lang="en-GB" dirty="0">
                <a:solidFill>
                  <a:schemeClr val="tx1">
                    <a:alpha val="75000"/>
                  </a:schemeClr>
                </a:solidFill>
              </a:rPr>
              <a:t>Call to Action</a:t>
            </a:r>
          </a:p>
        </p:txBody>
      </p:sp>
      <p:sp>
        <p:nvSpPr>
          <p:cNvPr id="3" name="Subtitle 2">
            <a:extLst>
              <a:ext uri="{FF2B5EF4-FFF2-40B4-BE49-F238E27FC236}">
                <a16:creationId xmlns:a16="http://schemas.microsoft.com/office/drawing/2014/main" id="{73ACAA2B-834D-2CB0-7161-92D79C7CC975}"/>
              </a:ext>
            </a:extLst>
          </p:cNvPr>
          <p:cNvSpPr>
            <a:spLocks noGrp="1"/>
          </p:cNvSpPr>
          <p:nvPr>
            <p:ph type="subTitle" idx="1"/>
          </p:nvPr>
        </p:nvSpPr>
        <p:spPr>
          <a:xfrm>
            <a:off x="1394460" y="3672840"/>
            <a:ext cx="9288780" cy="2125569"/>
          </a:xfrm>
        </p:spPr>
        <p:txBody>
          <a:bodyPr>
            <a:normAutofit/>
          </a:bodyPr>
          <a:lstStyle/>
          <a:p>
            <a:pPr marL="342900" indent="-342900" algn="l">
              <a:lnSpc>
                <a:spcPct val="100000"/>
              </a:lnSpc>
              <a:buFont typeface="Arial" panose="020B0604020202020204" pitchFamily="34" charset="0"/>
              <a:buChar char="•"/>
            </a:pPr>
            <a:r>
              <a:rPr lang="en-GB" sz="2000" cap="none" spc="0" dirty="0">
                <a:solidFill>
                  <a:schemeClr val="tx1">
                    <a:alpha val="75000"/>
                  </a:schemeClr>
                </a:solidFill>
                <a:latin typeface="Dante" panose="02020502050200020203" pitchFamily="18" charset="0"/>
              </a:rPr>
              <a:t>Communicate with your team  on the requirements</a:t>
            </a:r>
          </a:p>
          <a:p>
            <a:pPr marL="342900" indent="-342900" algn="l">
              <a:lnSpc>
                <a:spcPct val="100000"/>
              </a:lnSpc>
              <a:buFont typeface="Arial" panose="020B0604020202020204" pitchFamily="34" charset="0"/>
              <a:buChar char="•"/>
            </a:pPr>
            <a:r>
              <a:rPr lang="en-GB" sz="2000" cap="none" spc="0" dirty="0">
                <a:solidFill>
                  <a:schemeClr val="tx1">
                    <a:alpha val="75000"/>
                  </a:schemeClr>
                </a:solidFill>
                <a:latin typeface="Dante" panose="02020502050200020203" pitchFamily="18" charset="0"/>
              </a:rPr>
              <a:t>Email </a:t>
            </a:r>
            <a:r>
              <a:rPr lang="en-GB" sz="2000" cap="none" spc="0" dirty="0">
                <a:solidFill>
                  <a:schemeClr val="tx1">
                    <a:alpha val="75000"/>
                  </a:schemeClr>
                </a:solidFill>
                <a:latin typeface="Dante" panose="02020502050200020203" pitchFamily="18" charset="0"/>
                <a:hlinkClick r:id="rId3">
                  <a:extLst>
                    <a:ext uri="{A12FA001-AC4F-418D-AE19-62706E023703}">
                      <ahyp:hlinkClr xmlns:ahyp="http://schemas.microsoft.com/office/drawing/2018/hyperlinkcolor" val="tx"/>
                    </a:ext>
                  </a:extLst>
                </a:hlinkClick>
              </a:rPr>
              <a:t>Contracting@nhpllc.org</a:t>
            </a:r>
            <a:r>
              <a:rPr lang="en-GB" sz="2000" cap="none" spc="0" dirty="0">
                <a:solidFill>
                  <a:schemeClr val="tx1">
                    <a:alpha val="75000"/>
                  </a:schemeClr>
                </a:solidFill>
                <a:latin typeface="Dante" panose="02020502050200020203" pitchFamily="18" charset="0"/>
              </a:rPr>
              <a:t> to discuss the tier and make appropriate adjustments</a:t>
            </a:r>
          </a:p>
          <a:p>
            <a:pPr marL="342900" indent="-342900" algn="l">
              <a:lnSpc>
                <a:spcPct val="100000"/>
              </a:lnSpc>
              <a:buFont typeface="Arial" panose="020B0604020202020204" pitchFamily="34" charset="0"/>
              <a:buChar char="•"/>
            </a:pPr>
            <a:r>
              <a:rPr lang="en-GB" sz="2000" cap="none" spc="0" dirty="0">
                <a:solidFill>
                  <a:schemeClr val="tx1">
                    <a:alpha val="75000"/>
                  </a:schemeClr>
                </a:solidFill>
                <a:latin typeface="Dante" panose="02020502050200020203" pitchFamily="18" charset="0"/>
              </a:rPr>
              <a:t>Engage with NHP to prepare to meet requirements starting 7/1/2025.</a:t>
            </a:r>
          </a:p>
        </p:txBody>
      </p:sp>
    </p:spTree>
    <p:extLst>
      <p:ext uri="{BB962C8B-B14F-4D97-AF65-F5344CB8AC3E}">
        <p14:creationId xmlns:p14="http://schemas.microsoft.com/office/powerpoint/2010/main" val="420632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1C72-F0AC-A258-6B48-5B5F7F870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E7D0-F5CA-9820-0845-AA620DD94E5B}"/>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Open Forum</a:t>
            </a:r>
          </a:p>
        </p:txBody>
      </p:sp>
      <p:sp>
        <p:nvSpPr>
          <p:cNvPr id="4" name="Slide Number Placeholder 3">
            <a:extLst>
              <a:ext uri="{FF2B5EF4-FFF2-40B4-BE49-F238E27FC236}">
                <a16:creationId xmlns:a16="http://schemas.microsoft.com/office/drawing/2014/main" id="{9EDBB229-0B7C-B9DA-6334-76589E308AB5}"/>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A98B228E-7DF9-91CB-07B8-7F80C379AAB3}"/>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2945684255"/>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2BBF0B-5FBB-BDBB-E290-5391616A0EC2}"/>
              </a:ext>
            </a:extLst>
          </p:cNvPr>
          <p:cNvSpPr txBox="1">
            <a:spLocks/>
          </p:cNvSpPr>
          <p:nvPr/>
        </p:nvSpPr>
        <p:spPr>
          <a:xfrm>
            <a:off x="647699" y="647701"/>
            <a:ext cx="3215641" cy="2781300"/>
          </a:xfrm>
          <a:prstGeom prst="rect">
            <a:avLst/>
          </a:prstGeom>
        </p:spPr>
        <p:txBody>
          <a:bodyPr anchor="ct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b="1" dirty="0">
                <a:solidFill>
                  <a:schemeClr val="tx1">
                    <a:lumMod val="85000"/>
                  </a:schemeClr>
                </a:solidFill>
              </a:rPr>
              <a:t>Contact NHP</a:t>
            </a:r>
          </a:p>
        </p:txBody>
      </p:sp>
      <p:pic>
        <p:nvPicPr>
          <p:cNvPr id="9" name="Picture Placeholder 8">
            <a:extLst>
              <a:ext uri="{FF2B5EF4-FFF2-40B4-BE49-F238E27FC236}">
                <a16:creationId xmlns:a16="http://schemas.microsoft.com/office/drawing/2014/main" id="{6E18D140-DCAA-23AE-4086-AC79293C425C}"/>
              </a:ext>
            </a:extLst>
          </p:cNvPr>
          <p:cNvPicPr>
            <a:picLocks noChangeAspect="1"/>
          </p:cNvPicPr>
          <p:nvPr/>
        </p:nvPicPr>
        <p:blipFill>
          <a:blip r:embed="rId2"/>
          <a:srcRect l="13929" r="13929"/>
          <a:stretch/>
        </p:blipFill>
        <p:spPr>
          <a:xfrm>
            <a:off x="673176" y="4280662"/>
            <a:ext cx="2606040" cy="2075688"/>
          </a:xfrm>
          <a:prstGeom prst="rect">
            <a:avLst/>
          </a:prstGeom>
        </p:spPr>
      </p:pic>
      <p:pic>
        <p:nvPicPr>
          <p:cNvPr id="11" name="Picture Placeholder 10">
            <a:extLst>
              <a:ext uri="{FF2B5EF4-FFF2-40B4-BE49-F238E27FC236}">
                <a16:creationId xmlns:a16="http://schemas.microsoft.com/office/drawing/2014/main" id="{38CC05B7-D0F9-EA37-D778-4D592B8CBFB2}"/>
              </a:ext>
            </a:extLst>
          </p:cNvPr>
          <p:cNvPicPr>
            <a:picLocks noChangeAspect="1"/>
          </p:cNvPicPr>
          <p:nvPr/>
        </p:nvPicPr>
        <p:blipFill>
          <a:blip r:embed="rId3"/>
          <a:srcRect l="8270" r="8270"/>
          <a:stretch/>
        </p:blipFill>
        <p:spPr>
          <a:xfrm>
            <a:off x="3405615" y="4280662"/>
            <a:ext cx="2606040" cy="2075688"/>
          </a:xfrm>
          <a:prstGeom prst="rect">
            <a:avLst/>
          </a:prstGeom>
        </p:spPr>
      </p:pic>
      <p:pic>
        <p:nvPicPr>
          <p:cNvPr id="13" name="Picture Placeholder 12">
            <a:extLst>
              <a:ext uri="{FF2B5EF4-FFF2-40B4-BE49-F238E27FC236}">
                <a16:creationId xmlns:a16="http://schemas.microsoft.com/office/drawing/2014/main" id="{91C2554F-924D-1F9E-837A-6F7C05A85C99}"/>
              </a:ext>
            </a:extLst>
          </p:cNvPr>
          <p:cNvPicPr>
            <a:picLocks noChangeAspect="1"/>
          </p:cNvPicPr>
          <p:nvPr/>
        </p:nvPicPr>
        <p:blipFill>
          <a:blip r:embed="rId4"/>
          <a:srcRect l="14683" r="14683"/>
          <a:stretch/>
        </p:blipFill>
        <p:spPr>
          <a:xfrm>
            <a:off x="6138054" y="4280662"/>
            <a:ext cx="2606040" cy="2075688"/>
          </a:xfrm>
          <a:prstGeom prst="rect">
            <a:avLst/>
          </a:prstGeom>
        </p:spPr>
      </p:pic>
      <p:pic>
        <p:nvPicPr>
          <p:cNvPr id="15" name="Picture Placeholder 14">
            <a:extLst>
              <a:ext uri="{FF2B5EF4-FFF2-40B4-BE49-F238E27FC236}">
                <a16:creationId xmlns:a16="http://schemas.microsoft.com/office/drawing/2014/main" id="{35F95C32-0A4B-BB22-9019-764D5C8A8997}"/>
              </a:ext>
            </a:extLst>
          </p:cNvPr>
          <p:cNvPicPr>
            <a:picLocks noChangeAspect="1"/>
          </p:cNvPicPr>
          <p:nvPr/>
        </p:nvPicPr>
        <p:blipFill>
          <a:blip r:embed="rId5"/>
          <a:srcRect l="7491" r="7491"/>
          <a:stretch/>
        </p:blipFill>
        <p:spPr>
          <a:xfrm>
            <a:off x="8870493" y="4280662"/>
            <a:ext cx="2606040" cy="2075688"/>
          </a:xfrm>
          <a:prstGeom prst="rect">
            <a:avLst/>
          </a:prstGeom>
        </p:spPr>
      </p:pic>
      <p:sp>
        <p:nvSpPr>
          <p:cNvPr id="10" name="Content Placeholder 2">
            <a:extLst>
              <a:ext uri="{FF2B5EF4-FFF2-40B4-BE49-F238E27FC236}">
                <a16:creationId xmlns:a16="http://schemas.microsoft.com/office/drawing/2014/main" id="{1ECD9E37-CB8D-D03D-0AEE-A0342EE38050}"/>
              </a:ext>
            </a:extLst>
          </p:cNvPr>
          <p:cNvSpPr txBox="1">
            <a:spLocks/>
          </p:cNvSpPr>
          <p:nvPr/>
        </p:nvSpPr>
        <p:spPr>
          <a:xfrm>
            <a:off x="3863340" y="269558"/>
            <a:ext cx="8069868" cy="3826954"/>
          </a:xfrm>
          <a:prstGeom prst="rect">
            <a:avLst/>
          </a:prstGeom>
        </p:spPr>
        <p:txBody>
          <a:bodyPr>
            <a:normAutofit lnSpcReduction="10000"/>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85000"/>
                  </a:schemeClr>
                </a:solidFill>
              </a:rPr>
              <a:t>PCMP Website: www.nhprae2.org</a:t>
            </a:r>
          </a:p>
          <a:p>
            <a:r>
              <a:rPr lang="en-US">
                <a:solidFill>
                  <a:schemeClr val="tx1">
                    <a:lumMod val="85000"/>
                  </a:schemeClr>
                </a:solidFill>
              </a:rPr>
              <a:t>Alma Mejorado, Provider Network Consultant: </a:t>
            </a:r>
            <a:r>
              <a:rPr lang="en-US">
                <a:solidFill>
                  <a:schemeClr val="tx1">
                    <a:lumMod val="85000"/>
                  </a:schemeClr>
                </a:solidFill>
                <a:hlinkClick r:id="rId6">
                  <a:extLst>
                    <a:ext uri="{A12FA001-AC4F-418D-AE19-62706E023703}">
                      <ahyp:hlinkClr xmlns:ahyp="http://schemas.microsoft.com/office/drawing/2018/hyperlinkcolor" val="tx"/>
                    </a:ext>
                  </a:extLst>
                </a:hlinkClick>
              </a:rPr>
              <a:t>alma@nhpllc.org</a:t>
            </a:r>
            <a:endParaRPr lang="en-US">
              <a:solidFill>
                <a:schemeClr val="tx1">
                  <a:lumMod val="85000"/>
                </a:schemeClr>
              </a:solidFill>
            </a:endParaRPr>
          </a:p>
          <a:p>
            <a:r>
              <a:rPr lang="en-US">
                <a:solidFill>
                  <a:schemeClr val="tx1">
                    <a:lumMod val="85000"/>
                  </a:schemeClr>
                </a:solidFill>
              </a:rPr>
              <a:t>Cara Hebert,</a:t>
            </a:r>
            <a:r>
              <a:rPr lang="en-GB">
                <a:solidFill>
                  <a:schemeClr val="tx1">
                    <a:lumMod val="85000"/>
                  </a:schemeClr>
                </a:solidFill>
              </a:rPr>
              <a:t> Provider &amp; Community Relations Director</a:t>
            </a:r>
            <a:r>
              <a:rPr lang="en-US">
                <a:solidFill>
                  <a:schemeClr val="tx1">
                    <a:lumMod val="85000"/>
                  </a:schemeClr>
                </a:solidFill>
              </a:rPr>
              <a:t>: </a:t>
            </a:r>
            <a:r>
              <a:rPr lang="en-GB" u="sng">
                <a:solidFill>
                  <a:schemeClr val="tx1">
                    <a:lumMod val="85000"/>
                  </a:schemeClr>
                </a:solidFill>
                <a:hlinkClick r:id="rId7" tooltip="mailto:cara.hebert@nhpllc.org">
                  <a:extLst>
                    <a:ext uri="{A12FA001-AC4F-418D-AE19-62706E023703}">
                      <ahyp:hlinkClr xmlns:ahyp="http://schemas.microsoft.com/office/drawing/2018/hyperlinkcolor" val="tx"/>
                    </a:ext>
                  </a:extLst>
                </a:hlinkClick>
              </a:rPr>
              <a:t>cara.hebert@nhpllc.org</a:t>
            </a:r>
            <a:endParaRPr lang="en-US">
              <a:solidFill>
                <a:schemeClr val="tx1">
                  <a:lumMod val="85000"/>
                </a:schemeClr>
              </a:solidFill>
            </a:endParaRPr>
          </a:p>
          <a:p>
            <a:r>
              <a:rPr lang="en-US">
                <a:solidFill>
                  <a:schemeClr val="tx1">
                    <a:lumMod val="85000"/>
                  </a:schemeClr>
                </a:solidFill>
              </a:rPr>
              <a:t>Raina Ali, Community Relations Manager:  </a:t>
            </a:r>
            <a:r>
              <a:rPr lang="en-US">
                <a:solidFill>
                  <a:schemeClr val="tx1">
                    <a:lumMod val="85000"/>
                  </a:schemeClr>
                </a:solidFill>
                <a:hlinkClick r:id="rId8">
                  <a:extLst>
                    <a:ext uri="{A12FA001-AC4F-418D-AE19-62706E023703}">
                      <ahyp:hlinkClr xmlns:ahyp="http://schemas.microsoft.com/office/drawing/2018/hyperlinkcolor" val="tx"/>
                    </a:ext>
                  </a:extLst>
                </a:hlinkClick>
              </a:rPr>
              <a:t>raina@nhpllc.org</a:t>
            </a:r>
            <a:endParaRPr lang="en-US">
              <a:solidFill>
                <a:schemeClr val="tx1">
                  <a:lumMod val="85000"/>
                </a:schemeClr>
              </a:solidFill>
            </a:endParaRPr>
          </a:p>
          <a:p>
            <a:pPr marL="914400" lvl="2"/>
            <a:r>
              <a:rPr lang="en-US" sz="2000">
                <a:solidFill>
                  <a:schemeClr val="tx1">
                    <a:lumMod val="85000"/>
                  </a:schemeClr>
                </a:solidFill>
              </a:rPr>
              <a:t>970-909-4318</a:t>
            </a:r>
            <a:endParaRPr lang="en-US" sz="2000" dirty="0">
              <a:solidFill>
                <a:schemeClr val="tx1">
                  <a:lumMod val="85000"/>
                </a:schemeClr>
              </a:solidFill>
            </a:endParaRPr>
          </a:p>
        </p:txBody>
      </p:sp>
    </p:spTree>
    <p:extLst>
      <p:ext uri="{BB962C8B-B14F-4D97-AF65-F5344CB8AC3E}">
        <p14:creationId xmlns:p14="http://schemas.microsoft.com/office/powerpoint/2010/main" val="3944306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495300" y="2428875"/>
            <a:ext cx="3680395" cy="1403343"/>
          </a:xfrm>
        </p:spPr>
        <p:txBody>
          <a:bodyPr/>
          <a:lstStyle/>
          <a:p>
            <a:r>
              <a:rPr lang="en-US" dirty="0"/>
              <a:t>Thank you!</a:t>
            </a:r>
          </a:p>
        </p:txBody>
      </p:sp>
      <p:pic>
        <p:nvPicPr>
          <p:cNvPr id="16" name="Picture Placeholder 5">
            <a:extLst>
              <a:ext uri="{FF2B5EF4-FFF2-40B4-BE49-F238E27FC236}">
                <a16:creationId xmlns:a16="http://schemas.microsoft.com/office/drawing/2014/main" id="{474772FB-EF5F-44F3-8C06-F39CA59EF52C}"/>
              </a:ext>
            </a:extLst>
          </p:cNvPr>
          <p:cNvPicPr>
            <a:picLocks noGrp="1" noChangeAspect="1"/>
          </p:cNvPicPr>
          <p:nvPr>
            <p:ph type="pic" sz="quarter" idx="13"/>
          </p:nvPr>
        </p:nvPicPr>
        <p:blipFill>
          <a:blip r:embed="rId2"/>
          <a:srcRect l="20947" r="20947"/>
          <a:stretch/>
        </p:blipFill>
        <p:spPr>
          <a:xfrm>
            <a:off x="4675311" y="0"/>
            <a:ext cx="7616952" cy="6858000"/>
          </a:xfrm>
        </p:spPr>
      </p:pic>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17</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239BF693-D97A-8E04-6163-C1E446329467}"/>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152817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57E9-12FF-6DC9-A09A-F88C12D91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BD9B0-7FB9-C45C-D90B-533A85891F81}"/>
              </a:ext>
            </a:extLst>
          </p:cNvPr>
          <p:cNvSpPr>
            <a:spLocks noGrp="1"/>
          </p:cNvSpPr>
          <p:nvPr>
            <p:ph type="ctrTitle"/>
          </p:nvPr>
        </p:nvSpPr>
        <p:spPr>
          <a:xfrm>
            <a:off x="647700" y="5059252"/>
            <a:ext cx="11211365" cy="1209275"/>
          </a:xfrm>
        </p:spPr>
        <p:txBody>
          <a:bodyPr>
            <a:normAutofit/>
          </a:bodyPr>
          <a:lstStyle/>
          <a:p>
            <a:r>
              <a:rPr lang="en-US" b="1" dirty="0">
                <a:solidFill>
                  <a:schemeClr val="tx1">
                    <a:alpha val="75000"/>
                  </a:schemeClr>
                </a:solidFill>
              </a:rPr>
              <a:t>Supplemental Information: PCMP Contracting Process</a:t>
            </a:r>
          </a:p>
        </p:txBody>
      </p:sp>
      <p:pic>
        <p:nvPicPr>
          <p:cNvPr id="6" name="Picture Placeholder 5">
            <a:extLst>
              <a:ext uri="{FF2B5EF4-FFF2-40B4-BE49-F238E27FC236}">
                <a16:creationId xmlns:a16="http://schemas.microsoft.com/office/drawing/2014/main" id="{3ABB70F3-E6BE-3503-7C25-CC9B4DF35CEE}"/>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BB9F082-2349-0B4B-3C59-21EA40058B5D}"/>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20633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523EA-EB14-FD83-0131-1F049594EBD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D479035-7D64-B1AE-14F5-7F7A48EB52ED}"/>
              </a:ext>
            </a:extLst>
          </p:cNvPr>
          <p:cNvSpPr>
            <a:spLocks noGrp="1"/>
          </p:cNvSpPr>
          <p:nvPr>
            <p:ph type="title"/>
          </p:nvPr>
        </p:nvSpPr>
        <p:spPr>
          <a:xfrm>
            <a:off x="839788" y="665629"/>
            <a:ext cx="10515600" cy="818995"/>
          </a:xfrm>
        </p:spPr>
        <p:txBody>
          <a:bodyPr/>
          <a:lstStyle/>
          <a:p>
            <a:r>
              <a:rPr lang="en-US" sz="4000" b="1" kern="100" dirty="0">
                <a:solidFill>
                  <a:schemeClr val="tx2"/>
                </a:solidFill>
                <a:effectLst/>
                <a:ea typeface="Aptos" panose="020B0004020202020204" pitchFamily="34" charset="0"/>
                <a:cs typeface="Times New Roman" panose="02020603050405020304" pitchFamily="18" charset="0"/>
              </a:rPr>
              <a:t>Key steps in the contracting process</a:t>
            </a:r>
            <a:endParaRPr lang="en-US" dirty="0">
              <a:solidFill>
                <a:schemeClr val="tx2"/>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84134FDE-A033-21ED-D170-242B3B4099A9}"/>
              </a:ext>
            </a:extLst>
          </p:cNvPr>
          <p:cNvPicPr>
            <a:picLocks noChangeAspect="1"/>
          </p:cNvPicPr>
          <p:nvPr/>
        </p:nvPicPr>
        <p:blipFill>
          <a:blip r:embed="rId2"/>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E645A10F-A6D7-2341-1B72-F7AE9081DD87}"/>
              </a:ext>
            </a:extLst>
          </p:cNvPr>
          <p:cNvSpPr>
            <a:spLocks noGrp="1"/>
          </p:cNvSpPr>
          <p:nvPr>
            <p:ph sz="quarter" idx="4"/>
          </p:nvPr>
        </p:nvSpPr>
        <p:spPr>
          <a:xfrm>
            <a:off x="6169024" y="1962615"/>
            <a:ext cx="5183188" cy="4179241"/>
          </a:xfrm>
        </p:spPr>
        <p:txBody>
          <a:bodyPr>
            <a:normAutofit/>
          </a:bodyPr>
          <a:lstStyle/>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1. Ensuring enrollment in Health First Colorado (Medicaid).</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2. Completing the Practice Assessment by PCMP Practice Site.</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3. Submitting Supporting Documents.</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4. Reviewing and signing contract sent via DocuSign.</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4A1ECC23-E18A-63EE-AEE1-77E1E7FD65B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19</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13205B67-C1C8-D654-D561-0CF6F62063EF}"/>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284775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B6AF0-2B27-8C11-96ED-29C8CCA44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5DA0F-E510-D5E9-7022-2E6BBD7E93F9}"/>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Introductions</a:t>
            </a:r>
          </a:p>
        </p:txBody>
      </p:sp>
      <p:sp>
        <p:nvSpPr>
          <p:cNvPr id="4" name="Slide Number Placeholder 3">
            <a:extLst>
              <a:ext uri="{FF2B5EF4-FFF2-40B4-BE49-F238E27FC236}">
                <a16:creationId xmlns:a16="http://schemas.microsoft.com/office/drawing/2014/main" id="{E9A1585A-907B-B657-D3BD-45EC5B24385F}"/>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483B8529-1636-D5D8-1ABC-4FB8A1DE211C}"/>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1523635319"/>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F773-8830-5A9B-E419-317DF44BF057}"/>
              </a:ext>
            </a:extLst>
          </p:cNvPr>
          <p:cNvSpPr>
            <a:spLocks noGrp="1"/>
          </p:cNvSpPr>
          <p:nvPr>
            <p:ph type="title"/>
          </p:nvPr>
        </p:nvSpPr>
        <p:spPr/>
        <p:txBody>
          <a:bodyPr/>
          <a:lstStyle/>
          <a:p>
            <a:r>
              <a:rPr lang="en-GB" sz="3200" b="1" kern="100" dirty="0">
                <a:solidFill>
                  <a:schemeClr val="tx1"/>
                </a:solidFill>
                <a:effectLst/>
                <a:ea typeface="Aptos" panose="020B0004020202020204" pitchFamily="34" charset="0"/>
                <a:cs typeface="Times New Roman" panose="02020603050405020304" pitchFamily="18" charset="0"/>
              </a:rPr>
              <a:t>Step 1: Medicaid Enrolled</a:t>
            </a:r>
            <a:endParaRPr lang="en-GB" dirty="0">
              <a:solidFill>
                <a:schemeClr val="tx1"/>
              </a:solidFill>
            </a:endParaRPr>
          </a:p>
        </p:txBody>
      </p:sp>
      <p:sp>
        <p:nvSpPr>
          <p:cNvPr id="3" name="Content Placeholder 2">
            <a:extLst>
              <a:ext uri="{FF2B5EF4-FFF2-40B4-BE49-F238E27FC236}">
                <a16:creationId xmlns:a16="http://schemas.microsoft.com/office/drawing/2014/main" id="{5AE6D010-83D8-F1E8-356C-7452B3ACD266}"/>
              </a:ext>
            </a:extLst>
          </p:cNvPr>
          <p:cNvSpPr>
            <a:spLocks noGrp="1"/>
          </p:cNvSpPr>
          <p:nvPr>
            <p:ph idx="1"/>
          </p:nvPr>
        </p:nvSpPr>
        <p:spPr>
          <a:xfrm>
            <a:off x="5180012" y="1124403"/>
            <a:ext cx="6172200" cy="4609193"/>
          </a:xfrm>
        </p:spPr>
        <p:txBody>
          <a:bodyPr>
            <a:normAutofit/>
          </a:bodyPr>
          <a:lstStyle/>
          <a:p>
            <a:pPr>
              <a:buFont typeface="Wingdings" panose="05000000000000000000" pitchFamily="2" charset="2"/>
              <a:buChar char="ü"/>
            </a:pPr>
            <a:r>
              <a:rPr lang="en-GB" sz="2100" dirty="0">
                <a:solidFill>
                  <a:schemeClr val="tx1"/>
                </a:solidFill>
              </a:rPr>
              <a:t>Physician (Code 05) </a:t>
            </a:r>
          </a:p>
          <a:p>
            <a:pPr>
              <a:buFont typeface="Wingdings" panose="05000000000000000000" pitchFamily="2" charset="2"/>
              <a:buChar char="ü"/>
            </a:pPr>
            <a:r>
              <a:rPr lang="en-GB" sz="2100" dirty="0">
                <a:solidFill>
                  <a:schemeClr val="tx1"/>
                </a:solidFill>
              </a:rPr>
              <a:t>Osteopath (Code 26)</a:t>
            </a:r>
          </a:p>
          <a:p>
            <a:pPr>
              <a:buFont typeface="Wingdings" panose="05000000000000000000" pitchFamily="2" charset="2"/>
              <a:buChar char="ü"/>
            </a:pPr>
            <a:r>
              <a:rPr lang="en-GB" sz="2100" dirty="0">
                <a:solidFill>
                  <a:schemeClr val="tx1"/>
                </a:solidFill>
              </a:rPr>
              <a:t>FQHC (Code 32) </a:t>
            </a:r>
          </a:p>
          <a:p>
            <a:pPr>
              <a:buFont typeface="Wingdings" panose="05000000000000000000" pitchFamily="2" charset="2"/>
              <a:buChar char="ü"/>
            </a:pPr>
            <a:r>
              <a:rPr lang="en-GB" sz="2100" dirty="0">
                <a:solidFill>
                  <a:schemeClr val="tx1"/>
                </a:solidFill>
              </a:rPr>
              <a:t>RHC (Code 45)</a:t>
            </a:r>
          </a:p>
          <a:p>
            <a:pPr>
              <a:buFont typeface="Wingdings" panose="05000000000000000000" pitchFamily="2" charset="2"/>
              <a:buChar char="ü"/>
            </a:pPr>
            <a:r>
              <a:rPr lang="en-GB" sz="2100" dirty="0">
                <a:solidFill>
                  <a:schemeClr val="tx1"/>
                </a:solidFill>
              </a:rPr>
              <a:t>School Health Services (Code 51)</a:t>
            </a:r>
          </a:p>
          <a:p>
            <a:pPr>
              <a:buFont typeface="Wingdings" panose="05000000000000000000" pitchFamily="2" charset="2"/>
              <a:buChar char="ü"/>
            </a:pPr>
            <a:r>
              <a:rPr lang="en-GB" sz="2100" dirty="0">
                <a:solidFill>
                  <a:schemeClr val="tx1"/>
                </a:solidFill>
              </a:rPr>
              <a:t>Family/</a:t>
            </a:r>
            <a:r>
              <a:rPr lang="en-GB" sz="2100" dirty="0" err="1">
                <a:solidFill>
                  <a:schemeClr val="tx1"/>
                </a:solidFill>
              </a:rPr>
              <a:t>Pediatric</a:t>
            </a:r>
            <a:r>
              <a:rPr lang="en-GB" sz="2100" dirty="0">
                <a:solidFill>
                  <a:schemeClr val="tx1"/>
                </a:solidFill>
              </a:rPr>
              <a:t> Nurse Practitioner (Code 41)</a:t>
            </a:r>
          </a:p>
          <a:p>
            <a:pPr>
              <a:buFont typeface="Wingdings" panose="05000000000000000000" pitchFamily="2" charset="2"/>
              <a:buChar char="ü"/>
            </a:pPr>
            <a:r>
              <a:rPr lang="en-GB" sz="2100" dirty="0">
                <a:solidFill>
                  <a:schemeClr val="tx1"/>
                </a:solidFill>
              </a:rPr>
              <a:t>Clinic-Practitioner Group (Code 16)</a:t>
            </a:r>
          </a:p>
          <a:p>
            <a:pPr>
              <a:buFont typeface="Wingdings" panose="05000000000000000000" pitchFamily="2" charset="2"/>
              <a:buChar char="ü"/>
            </a:pPr>
            <a:r>
              <a:rPr lang="en-GB" sz="2100" dirty="0">
                <a:solidFill>
                  <a:schemeClr val="tx1"/>
                </a:solidFill>
              </a:rPr>
              <a:t>Non-physician Practitioner Group (Code 25)</a:t>
            </a:r>
          </a:p>
        </p:txBody>
      </p:sp>
      <p:sp>
        <p:nvSpPr>
          <p:cNvPr id="4" name="Text Placeholder 3">
            <a:extLst>
              <a:ext uri="{FF2B5EF4-FFF2-40B4-BE49-F238E27FC236}">
                <a16:creationId xmlns:a16="http://schemas.microsoft.com/office/drawing/2014/main" id="{238BE196-285A-DE56-26CA-70DB8673442B}"/>
              </a:ext>
            </a:extLst>
          </p:cNvPr>
          <p:cNvSpPr>
            <a:spLocks noGrp="1"/>
          </p:cNvSpPr>
          <p:nvPr>
            <p:ph type="body" sz="half" idx="2"/>
          </p:nvPr>
        </p:nvSpPr>
        <p:spPr/>
        <p:txBody>
          <a:bodyPr/>
          <a:lstStyle/>
          <a:p>
            <a:r>
              <a:rPr lang="en-GB" dirty="0">
                <a:solidFill>
                  <a:schemeClr val="tx1"/>
                </a:solidFill>
              </a:rPr>
              <a:t>The practice, agency, or individual Provider, as applicable, renders services utilizing one of the Medicaid Provider types.</a:t>
            </a:r>
          </a:p>
          <a:p>
            <a:endParaRPr lang="en-GB" dirty="0">
              <a:solidFill>
                <a:schemeClr val="tx1"/>
              </a:solidFill>
            </a:endParaRPr>
          </a:p>
          <a:p>
            <a:r>
              <a:rPr lang="en-GB" dirty="0">
                <a:solidFill>
                  <a:schemeClr val="tx1"/>
                </a:solidFill>
              </a:rPr>
              <a:t>Visit </a:t>
            </a:r>
            <a:r>
              <a:rPr lang="en-US" sz="1800" u="sng" dirty="0">
                <a:solidFill>
                  <a:schemeClr val="tx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Health First Colorado (Medicaid)</a:t>
            </a:r>
            <a:r>
              <a:rPr lang="en-US" sz="1800" dirty="0">
                <a:solidFill>
                  <a:schemeClr val="tx1"/>
                </a:solidFill>
                <a:effectLst/>
                <a:ea typeface="Aptos" panose="020B0004020202020204" pitchFamily="34" charset="0"/>
                <a:cs typeface="Times New Roman" panose="02020603050405020304" pitchFamily="18" charset="0"/>
              </a:rPr>
              <a:t> </a:t>
            </a:r>
            <a:endParaRPr lang="en-GB" dirty="0">
              <a:solidFill>
                <a:schemeClr val="tx1"/>
              </a:solidFill>
            </a:endParaRPr>
          </a:p>
        </p:txBody>
      </p:sp>
    </p:spTree>
    <p:extLst>
      <p:ext uri="{BB962C8B-B14F-4D97-AF65-F5344CB8AC3E}">
        <p14:creationId xmlns:p14="http://schemas.microsoft.com/office/powerpoint/2010/main" val="426555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DD5C-2F90-AE7C-05F3-64C3D64D18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C7A1A5-FB48-5620-B2C2-BFDB96671794}"/>
              </a:ext>
            </a:extLst>
          </p:cNvPr>
          <p:cNvSpPr>
            <a:spLocks noGrp="1"/>
          </p:cNvSpPr>
          <p:nvPr>
            <p:ph type="title"/>
          </p:nvPr>
        </p:nvSpPr>
        <p:spPr>
          <a:xfrm>
            <a:off x="838200" y="662427"/>
            <a:ext cx="3768647" cy="819738"/>
          </a:xfrm>
        </p:spPr>
        <p:txBody>
          <a:bodyPr>
            <a:normAutofit fontScale="90000"/>
          </a:bodyPr>
          <a:lstStyle/>
          <a:p>
            <a:r>
              <a:rPr lang="en-GB" sz="4000" b="1" kern="100" dirty="0">
                <a:solidFill>
                  <a:schemeClr val="tx1"/>
                </a:solidFill>
                <a:effectLst/>
                <a:ea typeface="Aptos" panose="020B0004020202020204" pitchFamily="34" charset="0"/>
                <a:cs typeface="Times New Roman" panose="02020603050405020304" pitchFamily="18" charset="0"/>
              </a:rPr>
              <a:t>Step 2: Practice Assessment</a:t>
            </a:r>
            <a:endParaRPr lang="en-US" b="1"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44ED4A12-F238-7EE8-F72D-D8673D88D64B}"/>
              </a:ext>
            </a:extLst>
          </p:cNvPr>
          <p:cNvPicPr>
            <a:picLocks noChangeAspect="1"/>
          </p:cNvPicPr>
          <p:nvPr/>
        </p:nvPicPr>
        <p:blipFill>
          <a:blip r:embed="rId3"/>
          <a:stretch>
            <a:fillRect/>
          </a:stretch>
        </p:blipFill>
        <p:spPr>
          <a:xfrm>
            <a:off x="0" y="6297433"/>
            <a:ext cx="1304046" cy="516402"/>
          </a:xfrm>
          <a:prstGeom prst="rect">
            <a:avLst/>
          </a:prstGeom>
        </p:spPr>
      </p:pic>
      <p:grpSp>
        <p:nvGrpSpPr>
          <p:cNvPr id="8" name="Group 7">
            <a:extLst>
              <a:ext uri="{FF2B5EF4-FFF2-40B4-BE49-F238E27FC236}">
                <a16:creationId xmlns:a16="http://schemas.microsoft.com/office/drawing/2014/main" id="{7A91FF68-1091-6D31-0225-30078AF1FF10}"/>
              </a:ext>
            </a:extLst>
          </p:cNvPr>
          <p:cNvGrpSpPr/>
          <p:nvPr/>
        </p:nvGrpSpPr>
        <p:grpSpPr>
          <a:xfrm>
            <a:off x="335560" y="1918855"/>
            <a:ext cx="4399000" cy="1629690"/>
            <a:chOff x="-256217" y="2449297"/>
            <a:chExt cx="2704378" cy="940214"/>
          </a:xfrm>
        </p:grpSpPr>
        <p:sp>
          <p:nvSpPr>
            <p:cNvPr id="9" name="Rectangle 8">
              <a:extLst>
                <a:ext uri="{FF2B5EF4-FFF2-40B4-BE49-F238E27FC236}">
                  <a16:creationId xmlns:a16="http://schemas.microsoft.com/office/drawing/2014/main" id="{D3B8C281-5B46-752F-4B8B-2CED20D7107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400">
                <a:latin typeface="+mj-lt"/>
              </a:endParaRPr>
            </a:p>
          </p:txBody>
        </p:sp>
        <p:sp>
          <p:nvSpPr>
            <p:cNvPr id="10" name="TextBox 9">
              <a:extLst>
                <a:ext uri="{FF2B5EF4-FFF2-40B4-BE49-F238E27FC236}">
                  <a16:creationId xmlns:a16="http://schemas.microsoft.com/office/drawing/2014/main" id="{1304FEA4-7FC2-7F87-41CA-887D102C88CA}"/>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Phase III will include 3 different PCMP tiers based on capabilities and engagement</a:t>
              </a:r>
              <a:endParaRPr lang="en-US" sz="2400" dirty="0">
                <a:solidFill>
                  <a:schemeClr val="accent4">
                    <a:lumMod val="20000"/>
                    <a:lumOff val="80000"/>
                  </a:schemeClr>
                </a:solidFill>
                <a:latin typeface="+mj-lt"/>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Tiers will be based on score from </a:t>
              </a:r>
              <a:r>
                <a:rPr lang="en-US" sz="2400" kern="1200" dirty="0">
                  <a:solidFill>
                    <a:schemeClr val="accent4">
                      <a:lumMod val="20000"/>
                      <a:lumOff val="80000"/>
                    </a:schemeClr>
                  </a:solidFill>
                </a:rPr>
                <a:t>practice</a:t>
              </a:r>
              <a:r>
                <a:rPr lang="en-US" sz="2400" kern="1200" dirty="0">
                  <a:solidFill>
                    <a:schemeClr val="accent4">
                      <a:lumMod val="20000"/>
                      <a:lumOff val="80000"/>
                    </a:schemeClr>
                  </a:solidFill>
                  <a:latin typeface="+mj-lt"/>
                </a:rPr>
                <a:t> assessment for each practice site</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To obtain Practice Assessment template</a:t>
              </a:r>
              <a:r>
                <a:rPr lang="en-US" sz="2400" dirty="0">
                  <a:solidFill>
                    <a:schemeClr val="accent4">
                      <a:lumMod val="20000"/>
                      <a:lumOff val="80000"/>
                    </a:schemeClr>
                  </a:solidFill>
                  <a:latin typeface="+mj-lt"/>
                </a:rPr>
                <a:t> visit </a:t>
              </a:r>
              <a:r>
                <a:rPr lang="en-GB" sz="2400" b="0" i="0" dirty="0">
                  <a:solidFill>
                    <a:schemeClr val="tx1"/>
                  </a:solidFill>
                  <a:effectLst/>
                  <a:hlinkClick r:id="rId4" tooltip="https://nhprae2.org/">
                    <a:extLst>
                      <a:ext uri="{A12FA001-AC4F-418D-AE19-62706E023703}">
                        <ahyp:hlinkClr xmlns:ahyp="http://schemas.microsoft.com/office/drawing/2018/hyperlinkcolor" val="tx"/>
                      </a:ext>
                    </a:extLst>
                  </a:hlinkClick>
                </a:rPr>
                <a:t>PCMP Contracting Website</a:t>
              </a:r>
              <a:r>
                <a:rPr lang="en-GB" sz="2400" b="0" i="0" dirty="0">
                  <a:solidFill>
                    <a:schemeClr val="tx1"/>
                  </a:solidFill>
                  <a:effectLst/>
                </a:rPr>
                <a:t>. </a:t>
              </a:r>
              <a:endParaRPr lang="en-US" sz="2400" dirty="0">
                <a:solidFill>
                  <a:schemeClr val="accent4">
                    <a:lumMod val="20000"/>
                    <a:lumOff val="80000"/>
                  </a:schemeClr>
                </a:solidFill>
                <a:latin typeface="+mj-lt"/>
              </a:endParaRPr>
            </a:p>
          </p:txBody>
        </p:sp>
      </p:grpSp>
      <p:pic>
        <p:nvPicPr>
          <p:cNvPr id="3" name="Picture 2">
            <a:extLst>
              <a:ext uri="{FF2B5EF4-FFF2-40B4-BE49-F238E27FC236}">
                <a16:creationId xmlns:a16="http://schemas.microsoft.com/office/drawing/2014/main" id="{F841341B-AF68-3A8B-ADA5-6F940FE5DC49}"/>
              </a:ext>
            </a:extLst>
          </p:cNvPr>
          <p:cNvPicPr>
            <a:picLocks noChangeAspect="1"/>
          </p:cNvPicPr>
          <p:nvPr/>
        </p:nvPicPr>
        <p:blipFill>
          <a:blip r:embed="rId5"/>
          <a:stretch>
            <a:fillRect/>
          </a:stretch>
        </p:blipFill>
        <p:spPr>
          <a:xfrm>
            <a:off x="4978400" y="494448"/>
            <a:ext cx="7133770" cy="5990843"/>
          </a:xfrm>
          <a:prstGeom prst="rect">
            <a:avLst/>
          </a:prstGeom>
        </p:spPr>
      </p:pic>
    </p:spTree>
    <p:extLst>
      <p:ext uri="{BB962C8B-B14F-4D97-AF65-F5344CB8AC3E}">
        <p14:creationId xmlns:p14="http://schemas.microsoft.com/office/powerpoint/2010/main" val="343450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BC3F-B458-084F-0CFC-9D7009EAFE16}"/>
              </a:ext>
            </a:extLst>
          </p:cNvPr>
          <p:cNvSpPr>
            <a:spLocks noGrp="1"/>
          </p:cNvSpPr>
          <p:nvPr>
            <p:ph type="title"/>
          </p:nvPr>
        </p:nvSpPr>
        <p:spPr/>
        <p:txBody>
          <a:bodyPr/>
          <a:lstStyle/>
          <a:p>
            <a:r>
              <a:rPr lang="en-GB" dirty="0">
                <a:solidFill>
                  <a:schemeClr val="tx1"/>
                </a:solidFill>
              </a:rPr>
              <a:t>Practice Assessment Scoring</a:t>
            </a:r>
          </a:p>
        </p:txBody>
      </p:sp>
      <p:sp>
        <p:nvSpPr>
          <p:cNvPr id="3" name="Content Placeholder 2">
            <a:extLst>
              <a:ext uri="{FF2B5EF4-FFF2-40B4-BE49-F238E27FC236}">
                <a16:creationId xmlns:a16="http://schemas.microsoft.com/office/drawing/2014/main" id="{CD8CD960-B241-29FF-8961-239E939350DC}"/>
              </a:ext>
            </a:extLst>
          </p:cNvPr>
          <p:cNvSpPr>
            <a:spLocks noGrp="1"/>
          </p:cNvSpPr>
          <p:nvPr>
            <p:ph idx="1"/>
          </p:nvPr>
        </p:nvSpPr>
        <p:spPr>
          <a:xfrm>
            <a:off x="838200" y="1676400"/>
            <a:ext cx="10515600" cy="4307207"/>
          </a:xfrm>
        </p:spPr>
        <p:txBody>
          <a:bodyPr>
            <a:noAutofit/>
          </a:bodyPr>
          <a:lstStyle/>
          <a:p>
            <a:r>
              <a:rPr lang="en-GB" sz="2000" dirty="0">
                <a:solidFill>
                  <a:schemeClr val="tx1"/>
                </a:solidFill>
              </a:rPr>
              <a:t>Total of 100 points available out of the 9 Physical Health Care Delivery Domains.</a:t>
            </a:r>
          </a:p>
          <a:p>
            <a:pPr lvl="1"/>
            <a:r>
              <a:rPr lang="en-GB" sz="2000" u="sng" dirty="0">
                <a:solidFill>
                  <a:schemeClr val="tx1"/>
                </a:solidFill>
              </a:rPr>
              <a:t>Tier 1</a:t>
            </a:r>
            <a:r>
              <a:rPr lang="en-GB" sz="2000" dirty="0">
                <a:solidFill>
                  <a:schemeClr val="tx1"/>
                </a:solidFill>
              </a:rPr>
              <a:t>: 0-33 points		</a:t>
            </a:r>
            <a:r>
              <a:rPr lang="en-GB" sz="2000" u="sng" dirty="0">
                <a:solidFill>
                  <a:schemeClr val="tx1"/>
                </a:solidFill>
              </a:rPr>
              <a:t>Tier 2</a:t>
            </a:r>
            <a:r>
              <a:rPr lang="en-GB" sz="2000" dirty="0">
                <a:solidFill>
                  <a:schemeClr val="tx1"/>
                </a:solidFill>
              </a:rPr>
              <a:t>: 34-66 points		</a:t>
            </a:r>
            <a:r>
              <a:rPr lang="en-GB" sz="2000" u="sng" dirty="0">
                <a:solidFill>
                  <a:schemeClr val="tx1"/>
                </a:solidFill>
              </a:rPr>
              <a:t>Tier 3</a:t>
            </a:r>
            <a:r>
              <a:rPr lang="en-GB" sz="2000" dirty="0">
                <a:solidFill>
                  <a:schemeClr val="tx1"/>
                </a:solidFill>
              </a:rPr>
              <a:t>: 67-100 points</a:t>
            </a:r>
          </a:p>
          <a:p>
            <a:pPr marL="0" indent="0" algn="ctr">
              <a:buNone/>
            </a:pPr>
            <a:r>
              <a:rPr lang="en-GB" u="sng" dirty="0">
                <a:solidFill>
                  <a:schemeClr val="tx1"/>
                </a:solidFill>
              </a:rPr>
              <a:t>For Tier 2 and Tier 3, practice has to meet ALL ¨Must Pass¨ criteria. </a:t>
            </a:r>
          </a:p>
          <a:p>
            <a:r>
              <a:rPr lang="en-GB" sz="2000" b="1" dirty="0">
                <a:solidFill>
                  <a:schemeClr val="tx1"/>
                </a:solidFill>
              </a:rPr>
              <a:t>If one or more “Must Pass” criteria is not met, then a practice will fall in Tier 1, regardless of the points received.</a:t>
            </a:r>
          </a:p>
          <a:p>
            <a:r>
              <a:rPr lang="en-GB" sz="2000" dirty="0">
                <a:solidFill>
                  <a:schemeClr val="tx1"/>
                </a:solidFill>
              </a:rPr>
              <a:t>For practice with NCQA or AAAHC as PCMH </a:t>
            </a:r>
            <a:r>
              <a:rPr lang="en-GB" sz="2000" u="sng" dirty="0">
                <a:solidFill>
                  <a:schemeClr val="tx1"/>
                </a:solidFill>
              </a:rPr>
              <a:t>and</a:t>
            </a:r>
            <a:r>
              <a:rPr lang="en-GB" sz="2000" dirty="0">
                <a:solidFill>
                  <a:schemeClr val="tx1"/>
                </a:solidFill>
              </a:rPr>
              <a:t> ALL ¨Must Pass¨ criteria is met, then fall in Tier 3. </a:t>
            </a:r>
          </a:p>
          <a:p>
            <a:r>
              <a:rPr lang="en-GB" sz="2000" dirty="0">
                <a:solidFill>
                  <a:schemeClr val="tx1"/>
                </a:solidFill>
              </a:rPr>
              <a:t>For practice with NCQA or AAHC as PCMH but one or more ¨Must Pass” criteria is not met, then fall in Tier 2.</a:t>
            </a:r>
          </a:p>
        </p:txBody>
      </p:sp>
      <p:sp>
        <p:nvSpPr>
          <p:cNvPr id="6" name="Slide Number Placeholder 5">
            <a:extLst>
              <a:ext uri="{FF2B5EF4-FFF2-40B4-BE49-F238E27FC236}">
                <a16:creationId xmlns:a16="http://schemas.microsoft.com/office/drawing/2014/main" id="{53205631-79C7-2ED8-D7A0-E7262D7639D0}"/>
              </a:ext>
            </a:extLst>
          </p:cNvPr>
          <p:cNvSpPr>
            <a:spLocks noGrp="1"/>
          </p:cNvSpPr>
          <p:nvPr>
            <p:ph type="sldNum" sz="quarter" idx="4"/>
          </p:nvPr>
        </p:nvSpPr>
        <p:spPr/>
        <p:txBody>
          <a:bodyPr/>
          <a:lstStyle/>
          <a:p>
            <a:fld id="{AE208ADF-3ADD-483D-A721-14E3EEE2C135}" type="slidenum">
              <a:rPr lang="en-US" smtClean="0"/>
              <a:pPr/>
              <a:t>22</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F6F814B-3FAB-D16D-70D0-3EB552E683D0}"/>
              </a:ext>
            </a:extLst>
          </p:cNvPr>
          <p:cNvPicPr>
            <a:picLocks noChangeAspect="1"/>
          </p:cNvPicPr>
          <p:nvPr/>
        </p:nvPicPr>
        <p:blipFill>
          <a:blip r:embed="rId3"/>
          <a:stretch>
            <a:fillRect/>
          </a:stretch>
        </p:blipFill>
        <p:spPr>
          <a:xfrm>
            <a:off x="0" y="6254042"/>
            <a:ext cx="1413619" cy="559793"/>
          </a:xfrm>
          <a:prstGeom prst="rect">
            <a:avLst/>
          </a:prstGeom>
        </p:spPr>
      </p:pic>
    </p:spTree>
    <p:extLst>
      <p:ext uri="{BB962C8B-B14F-4D97-AF65-F5344CB8AC3E}">
        <p14:creationId xmlns:p14="http://schemas.microsoft.com/office/powerpoint/2010/main" val="2666632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2E1F-B42A-D9F4-DB47-B47DAD0122E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B4E7802-945D-CB1E-D133-F49CF646DD2B}"/>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2"/>
                </a:solidFill>
              </a:rPr>
              <a:t>Practice Assessment Audit</a:t>
            </a:r>
            <a:endParaRPr lang="en-US" dirty="0">
              <a:solidFill>
                <a:schemeClr val="tx2"/>
              </a:solidFill>
            </a:endParaRPr>
          </a:p>
        </p:txBody>
      </p:sp>
      <p:pic>
        <p:nvPicPr>
          <p:cNvPr id="2" name="Picture Placeholder 8">
            <a:extLst>
              <a:ext uri="{FF2B5EF4-FFF2-40B4-BE49-F238E27FC236}">
                <a16:creationId xmlns:a16="http://schemas.microsoft.com/office/drawing/2014/main" id="{50EF2295-738B-8E0B-FBA7-FC887FB65E7F}"/>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860F10F4-4BDE-8012-EBEC-CC90A9F7AA93}"/>
              </a:ext>
            </a:extLst>
          </p:cNvPr>
          <p:cNvSpPr>
            <a:spLocks noGrp="1"/>
          </p:cNvSpPr>
          <p:nvPr>
            <p:ph sz="quarter" idx="4"/>
          </p:nvPr>
        </p:nvSpPr>
        <p:spPr>
          <a:xfrm>
            <a:off x="4906370" y="1753737"/>
            <a:ext cx="6445842" cy="4388119"/>
          </a:xfrm>
        </p:spPr>
        <p:txBody>
          <a:bodyPr>
            <a:normAutofit/>
          </a:bodyPr>
          <a:lstStyle/>
          <a:p>
            <a:pPr marL="0" indent="0">
              <a:lnSpc>
                <a:spcPct val="110000"/>
              </a:lnSpc>
              <a:spcAft>
                <a:spcPts val="800"/>
              </a:spcAft>
              <a:buNone/>
            </a:pPr>
            <a:r>
              <a:rPr lang="en-GB" sz="2200" dirty="0">
                <a:solidFill>
                  <a:schemeClr val="tx1"/>
                </a:solidFill>
              </a:rPr>
              <a:t>PCMPs attest the information on the Practice Assessment is accurate.</a:t>
            </a:r>
          </a:p>
          <a:p>
            <a:pPr marL="0" indent="0">
              <a:lnSpc>
                <a:spcPct val="110000"/>
              </a:lnSpc>
              <a:spcAft>
                <a:spcPts val="800"/>
              </a:spcAft>
              <a:buNone/>
            </a:pPr>
            <a:r>
              <a:rPr lang="en-GB" sz="2200" dirty="0">
                <a:solidFill>
                  <a:schemeClr val="tx1"/>
                </a:solidFill>
              </a:rPr>
              <a:t>Evidence is not required at the time of attestation.</a:t>
            </a:r>
          </a:p>
          <a:p>
            <a:pPr marL="0" indent="0">
              <a:lnSpc>
                <a:spcPct val="110000"/>
              </a:lnSpc>
              <a:spcAft>
                <a:spcPts val="800"/>
              </a:spcAft>
              <a:buNone/>
            </a:pPr>
            <a:r>
              <a:rPr lang="en-GB" sz="2200" dirty="0">
                <a:solidFill>
                  <a:schemeClr val="tx1"/>
                </a:solidFill>
              </a:rPr>
              <a:t>Practice sites will be audited </a:t>
            </a:r>
            <a:r>
              <a:rPr lang="en-US" sz="2200" dirty="0">
                <a:solidFill>
                  <a:schemeClr val="tx1"/>
                </a:solidFill>
              </a:rPr>
              <a:t>to evidence the elements noted are accurate.</a:t>
            </a:r>
          </a:p>
          <a:p>
            <a:pPr marL="0" indent="0">
              <a:lnSpc>
                <a:spcPct val="110000"/>
              </a:lnSpc>
              <a:spcAft>
                <a:spcPts val="800"/>
              </a:spcAft>
              <a:buNone/>
            </a:pPr>
            <a:r>
              <a:rPr lang="en-GB" sz="2200" dirty="0">
                <a:solidFill>
                  <a:schemeClr val="tx1"/>
                </a:solidFill>
              </a:rPr>
              <a:t>NHP is working on audit process and will be communicated </a:t>
            </a:r>
            <a:r>
              <a:rPr lang="en-GB" sz="2200">
                <a:solidFill>
                  <a:schemeClr val="tx1"/>
                </a:solidFill>
              </a:rPr>
              <a:t>when completed.</a:t>
            </a:r>
            <a:endParaRPr lang="en-US" sz="2200" dirty="0">
              <a:solidFill>
                <a:schemeClr val="tx1"/>
              </a:solidFill>
            </a:endParaRPr>
          </a:p>
          <a:p>
            <a:pPr marL="0" indent="0">
              <a:lnSpc>
                <a:spcPct val="110000"/>
              </a:lnSpc>
              <a:spcAft>
                <a:spcPts val="800"/>
              </a:spcAft>
              <a:buNone/>
            </a:pPr>
            <a:r>
              <a:rPr lang="en-GB" sz="2200" dirty="0">
                <a:solidFill>
                  <a:schemeClr val="tx1"/>
                </a:solidFill>
              </a:rPr>
              <a:t>PCMPs with NCQA or AAHC as PCMH will need to show document, if applicable.</a:t>
            </a:r>
          </a:p>
        </p:txBody>
      </p:sp>
      <p:sp>
        <p:nvSpPr>
          <p:cNvPr id="6" name="Slide Number Placeholder 5">
            <a:extLst>
              <a:ext uri="{FF2B5EF4-FFF2-40B4-BE49-F238E27FC236}">
                <a16:creationId xmlns:a16="http://schemas.microsoft.com/office/drawing/2014/main" id="{552D060B-5206-AEE6-F357-8EFFC90134CB}"/>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23</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DC9DBBD-FEDE-8BA9-D609-A2D33EFE44A1}"/>
              </a:ext>
            </a:extLst>
          </p:cNvPr>
          <p:cNvPicPr>
            <a:picLocks noChangeAspect="1"/>
          </p:cNvPicPr>
          <p:nvPr/>
        </p:nvPicPr>
        <p:blipFill>
          <a:blip r:embed="rId3"/>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3012302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DDA-2215-4CBC-43AD-CD6F9B66D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B21A90-BA5E-AA42-954A-9FAA7751BB9F}"/>
              </a:ext>
            </a:extLst>
          </p:cNvPr>
          <p:cNvSpPr>
            <a:spLocks noGrp="1"/>
          </p:cNvSpPr>
          <p:nvPr>
            <p:ph type="title"/>
          </p:nvPr>
        </p:nvSpPr>
        <p:spPr>
          <a:xfrm>
            <a:off x="838199" y="662427"/>
            <a:ext cx="10346474" cy="819738"/>
          </a:xfrm>
        </p:spPr>
        <p:txBody>
          <a:bodyPr>
            <a:normAutofit/>
          </a:bodyPr>
          <a:lstStyle/>
          <a:p>
            <a:r>
              <a:rPr lang="en-GB" sz="4000" b="1" kern="100" dirty="0">
                <a:solidFill>
                  <a:schemeClr val="tx1">
                    <a:alpha val="75000"/>
                  </a:schemeClr>
                </a:solidFill>
                <a:effectLst/>
                <a:ea typeface="Aptos" panose="020B0004020202020204" pitchFamily="34" charset="0"/>
                <a:cs typeface="Times New Roman" panose="02020603050405020304" pitchFamily="18" charset="0"/>
              </a:rPr>
              <a:t>Step 3: Supporting Documents</a:t>
            </a:r>
            <a:endParaRPr lang="en-US" b="1" dirty="0">
              <a:solidFill>
                <a:schemeClr val="tx1">
                  <a:alpha val="75000"/>
                </a:schemeClr>
              </a:solidFill>
            </a:endParaRPr>
          </a:p>
        </p:txBody>
      </p:sp>
      <p:grpSp>
        <p:nvGrpSpPr>
          <p:cNvPr id="8" name="Group 7">
            <a:extLst>
              <a:ext uri="{FF2B5EF4-FFF2-40B4-BE49-F238E27FC236}">
                <a16:creationId xmlns:a16="http://schemas.microsoft.com/office/drawing/2014/main" id="{D99D6BA7-3173-C0EF-6762-7B97C51FC1FB}"/>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03D23F3C-BDF5-2156-E31B-90FFE045F16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CA5F4EB-4DA1-2FF9-227A-8DFE2D383ED9}"/>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l" rtl="0" fontAlgn="base"/>
              <a:r>
                <a:rPr lang="en-GB" sz="2800" b="0" i="0" dirty="0">
                  <a:solidFill>
                    <a:schemeClr val="tx1"/>
                  </a:solidFill>
                  <a:effectLst/>
                </a:rPr>
                <a:t>PCMP Practice Site(s) and Practitioner Demographic information form.</a:t>
              </a:r>
            </a:p>
            <a:p>
              <a:pPr marL="800100" lvl="1" indent="-342900" algn="l" rtl="0" fontAlgn="base">
                <a:buFont typeface="Arial" panose="020B0604020202020204" pitchFamily="34" charset="0"/>
                <a:buChar char="•"/>
              </a:pPr>
              <a:r>
                <a:rPr lang="en-GB" sz="2800" b="0" i="0" dirty="0">
                  <a:solidFill>
                    <a:schemeClr val="tx1"/>
                  </a:solidFill>
                  <a:effectLst/>
                </a:rPr>
                <a:t>Please review and complete the 3 tabs.</a:t>
              </a:r>
            </a:p>
            <a:p>
              <a:pPr marL="1257300" lvl="2" fontAlgn="base">
                <a:buFont typeface="Wingdings" panose="05000000000000000000" pitchFamily="2" charset="2"/>
                <a:buChar char="ü"/>
              </a:pPr>
              <a:r>
                <a:rPr lang="en-GB" sz="2400" b="0" i="0" dirty="0">
                  <a:solidFill>
                    <a:schemeClr val="tx1"/>
                  </a:solidFill>
                  <a:effectLst/>
                </a:rPr>
                <a:t>GENERAL - Make sure to complete the tab and include the best contacts.</a:t>
              </a:r>
            </a:p>
            <a:p>
              <a:pPr marL="1257300" lvl="2" fontAlgn="base">
                <a:buFont typeface="Wingdings" panose="05000000000000000000" pitchFamily="2" charset="2"/>
                <a:buChar char="ü"/>
              </a:pPr>
              <a:r>
                <a:rPr lang="en-GB" sz="2400" b="0" i="0" dirty="0">
                  <a:solidFill>
                    <a:schemeClr val="tx1"/>
                  </a:solidFill>
                  <a:effectLst/>
                </a:rPr>
                <a:t>PRACTICE SITES</a:t>
              </a:r>
              <a:r>
                <a:rPr lang="en-GB" sz="2400" dirty="0">
                  <a:solidFill>
                    <a:schemeClr val="tx1"/>
                  </a:solidFill>
                </a:rPr>
                <a:t> -</a:t>
              </a:r>
              <a:r>
                <a:rPr lang="en-GB" sz="2400" b="0" i="0" dirty="0">
                  <a:solidFill>
                    <a:schemeClr val="tx1"/>
                  </a:solidFill>
                  <a:effectLst/>
                </a:rPr>
                <a:t> all Medicaid Enrolled within the Region 2 counties. </a:t>
              </a:r>
            </a:p>
            <a:p>
              <a:pPr marL="1257300" lvl="2" fontAlgn="base">
                <a:buFont typeface="Wingdings" panose="05000000000000000000" pitchFamily="2" charset="2"/>
                <a:buChar char="ü"/>
              </a:pPr>
              <a:r>
                <a:rPr lang="en-GB" sz="2400" b="0" i="0" dirty="0">
                  <a:solidFill>
                    <a:schemeClr val="tx1"/>
                  </a:solidFill>
                  <a:effectLst/>
                </a:rPr>
                <a:t>PRACTITIONERS - medical care providers</a:t>
              </a:r>
              <a:r>
                <a:rPr lang="en-GB" sz="2400" dirty="0">
                  <a:solidFill>
                    <a:schemeClr val="tx1"/>
                  </a:solidFill>
                </a:rPr>
                <a:t> within the Practice Sites.</a:t>
              </a:r>
            </a:p>
            <a:p>
              <a:pPr marL="914400" lvl="2" indent="0" fontAlgn="base">
                <a:buNone/>
              </a:pPr>
              <a:endParaRPr lang="en-GB" sz="2800" b="0" i="0" dirty="0">
                <a:solidFill>
                  <a:schemeClr val="tx1"/>
                </a:solidFill>
                <a:effectLst/>
              </a:endParaRPr>
            </a:p>
            <a:p>
              <a:pPr fontAlgn="base"/>
              <a:r>
                <a:rPr lang="en-GB" sz="2800" b="0" i="0" dirty="0">
                  <a:solidFill>
                    <a:schemeClr val="tx1"/>
                  </a:solidFill>
                  <a:effectLst/>
                </a:rPr>
                <a:t>W-9 Form </a:t>
              </a:r>
            </a:p>
            <a:p>
              <a:pPr algn="l" rtl="0" fontAlgn="base"/>
              <a:endParaRPr lang="en-GB" sz="2800" b="0" i="0" dirty="0">
                <a:solidFill>
                  <a:schemeClr val="tx1"/>
                </a:solidFill>
                <a:effectLst/>
              </a:endParaRPr>
            </a:p>
            <a:p>
              <a:pPr algn="ctr" rtl="0" fontAlgn="base"/>
              <a:r>
                <a:rPr lang="en-GB" sz="2800" b="0" i="0" dirty="0">
                  <a:solidFill>
                    <a:schemeClr val="tx1"/>
                  </a:solidFill>
                  <a:effectLst/>
                </a:rPr>
                <a:t>You can find the templates to the documents in </a:t>
              </a:r>
            </a:p>
            <a:p>
              <a:pPr algn="ctr" rtl="0" fontAlgn="base"/>
              <a:r>
                <a:rPr lang="en-GB" sz="2800" b="0" i="0" dirty="0">
                  <a:solidFill>
                    <a:schemeClr val="tx1"/>
                  </a:solidFill>
                  <a:effectLst/>
                </a:rPr>
                <a:t>our dedicated </a:t>
              </a:r>
              <a:r>
                <a:rPr lang="en-GB" sz="2800" b="0" i="0" dirty="0">
                  <a:solidFill>
                    <a:schemeClr val="tx1"/>
                  </a:solidFill>
                  <a:effectLst/>
                  <a:hlinkClick r:id="rId3" tooltip="https://nhprae2.org/">
                    <a:extLst>
                      <a:ext uri="{A12FA001-AC4F-418D-AE19-62706E023703}">
                        <ahyp:hlinkClr xmlns:ahyp="http://schemas.microsoft.com/office/drawing/2018/hyperlinkcolor" val="tx"/>
                      </a:ext>
                    </a:extLst>
                  </a:hlinkClick>
                </a:rPr>
                <a:t>PCMP Contracting Website</a:t>
              </a:r>
              <a:r>
                <a:rPr lang="en-GB" sz="2800" b="0" i="0" dirty="0">
                  <a:solidFill>
                    <a:schemeClr val="tx1"/>
                  </a:solidFill>
                  <a:effectLst/>
                </a:rPr>
                <a:t>. </a:t>
              </a:r>
            </a:p>
            <a:p>
              <a:pPr marL="342900" lvl="0" indent="-342900" algn="l" defTabSz="889000">
                <a:lnSpc>
                  <a:spcPct val="90000"/>
                </a:lnSpc>
                <a:spcBef>
                  <a:spcPct val="0"/>
                </a:spcBef>
                <a:spcAft>
                  <a:spcPct val="35000"/>
                </a:spcAft>
                <a:buFont typeface="Arial" panose="020B0604020202020204" pitchFamily="34" charset="0"/>
                <a:buChar char="•"/>
              </a:pPr>
              <a:endParaRPr lang="en-US" sz="2800" kern="1200" dirty="0">
                <a:solidFill>
                  <a:schemeClr val="accent4">
                    <a:lumMod val="20000"/>
                    <a:lumOff val="80000"/>
                  </a:schemeClr>
                </a:solidFill>
              </a:endParaRPr>
            </a:p>
            <a:p>
              <a:pPr lvl="0" algn="l" defTabSz="889000">
                <a:lnSpc>
                  <a:spcPct val="90000"/>
                </a:lnSpc>
                <a:spcBef>
                  <a:spcPct val="0"/>
                </a:spcBef>
                <a:spcAft>
                  <a:spcPct val="35000"/>
                </a:spcAft>
              </a:pPr>
              <a:endParaRPr lang="en-US" sz="2800" kern="1200" dirty="0">
                <a:solidFill>
                  <a:schemeClr val="accent4">
                    <a:lumMod val="20000"/>
                    <a:lumOff val="80000"/>
                  </a:schemeClr>
                </a:solidFill>
              </a:endParaRPr>
            </a:p>
          </p:txBody>
        </p:sp>
      </p:grpSp>
      <p:pic>
        <p:nvPicPr>
          <p:cNvPr id="2" name="Picture 1" descr="A blue and green logo with a leaf&#10;&#10;AI-generated content may be incorrect.">
            <a:extLst>
              <a:ext uri="{FF2B5EF4-FFF2-40B4-BE49-F238E27FC236}">
                <a16:creationId xmlns:a16="http://schemas.microsoft.com/office/drawing/2014/main" id="{AC40B6F9-B1BA-3AFB-29C9-BFB8134FAFFB}"/>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00228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0E58-BE89-5284-7BA0-8775358AF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C1938-6962-36FF-E894-F62ADAC90A99}"/>
              </a:ext>
            </a:extLst>
          </p:cNvPr>
          <p:cNvSpPr>
            <a:spLocks noGrp="1"/>
          </p:cNvSpPr>
          <p:nvPr>
            <p:ph type="title"/>
          </p:nvPr>
        </p:nvSpPr>
        <p:spPr>
          <a:xfrm>
            <a:off x="485775" y="647700"/>
            <a:ext cx="3680395" cy="1403343"/>
          </a:xfrm>
        </p:spPr>
        <p:txBody>
          <a:bodyPr anchor="ctr">
            <a:normAutofit/>
          </a:bodyPr>
          <a:lstStyle/>
          <a:p>
            <a:pPr>
              <a:lnSpc>
                <a:spcPct val="90000"/>
              </a:lnSpc>
            </a:pPr>
            <a:r>
              <a:rPr lang="en-GB" sz="3100" b="1" kern="100" dirty="0">
                <a:solidFill>
                  <a:schemeClr val="tx1"/>
                </a:solidFill>
                <a:effectLst/>
              </a:rPr>
              <a:t>Supporting Documents </a:t>
            </a:r>
            <a:br>
              <a:rPr lang="en-GB" sz="3100" b="1" kern="100" dirty="0">
                <a:solidFill>
                  <a:schemeClr val="tx1"/>
                </a:solidFill>
                <a:effectLst/>
              </a:rPr>
            </a:br>
            <a:r>
              <a:rPr lang="en-GB" sz="3100" b="1" kern="100" dirty="0">
                <a:solidFill>
                  <a:schemeClr val="tx1"/>
                </a:solidFill>
                <a:effectLst/>
              </a:rPr>
              <a:t>Tiers 2 &amp; 3</a:t>
            </a:r>
            <a:endParaRPr lang="en-GB" sz="3100" dirty="0">
              <a:solidFill>
                <a:schemeClr val="tx1"/>
              </a:solidFill>
            </a:endParaRPr>
          </a:p>
        </p:txBody>
      </p:sp>
      <p:sp>
        <p:nvSpPr>
          <p:cNvPr id="3" name="Content Placeholder 2">
            <a:extLst>
              <a:ext uri="{FF2B5EF4-FFF2-40B4-BE49-F238E27FC236}">
                <a16:creationId xmlns:a16="http://schemas.microsoft.com/office/drawing/2014/main" id="{5113389F-E188-8729-3D65-DEDAD803B24F}"/>
              </a:ext>
            </a:extLst>
          </p:cNvPr>
          <p:cNvSpPr>
            <a:spLocks noGrp="1"/>
          </p:cNvSpPr>
          <p:nvPr>
            <p:ph idx="1"/>
          </p:nvPr>
        </p:nvSpPr>
        <p:spPr>
          <a:xfrm>
            <a:off x="144966" y="2388358"/>
            <a:ext cx="4304371" cy="4053385"/>
          </a:xfrm>
        </p:spPr>
        <p:txBody>
          <a:bodyPr>
            <a:normAutofit/>
          </a:bodyPr>
          <a:lstStyle/>
          <a:p>
            <a:pPr marL="0" indent="0" algn="l" rtl="0" fontAlgn="base">
              <a:lnSpc>
                <a:spcPct val="110000"/>
              </a:lnSpc>
              <a:buNone/>
            </a:pPr>
            <a:r>
              <a:rPr lang="en-GB" dirty="0">
                <a:solidFill>
                  <a:schemeClr val="tx1"/>
                </a:solidFill>
              </a:rPr>
              <a:t>S</a:t>
            </a:r>
            <a:r>
              <a:rPr lang="en-GB" b="0" i="0" dirty="0">
                <a:solidFill>
                  <a:schemeClr val="tx1"/>
                </a:solidFill>
                <a:effectLst/>
              </a:rPr>
              <a:t>ubmit additional documents:</a:t>
            </a:r>
          </a:p>
          <a:p>
            <a:pPr marL="342900" indent="-342900" algn="l" rtl="0" fontAlgn="base">
              <a:lnSpc>
                <a:spcPct val="110000"/>
              </a:lnSpc>
              <a:buFont typeface="Arial" panose="020B0604020202020204" pitchFamily="34" charset="0"/>
              <a:buChar char="•"/>
            </a:pPr>
            <a:r>
              <a:rPr lang="en-GB" b="0" i="0" dirty="0">
                <a:solidFill>
                  <a:schemeClr val="tx1"/>
                </a:solidFill>
                <a:effectLst/>
              </a:rPr>
              <a:t>BAA Form</a:t>
            </a:r>
          </a:p>
          <a:p>
            <a:pPr marL="342900" indent="-342900" algn="l" rtl="0" fontAlgn="base">
              <a:lnSpc>
                <a:spcPct val="110000"/>
              </a:lnSpc>
              <a:buFont typeface="Arial" panose="020B0604020202020204" pitchFamily="34" charset="0"/>
              <a:buChar char="•"/>
            </a:pPr>
            <a:r>
              <a:rPr lang="en-GB" b="0" i="0" dirty="0">
                <a:solidFill>
                  <a:schemeClr val="tx1"/>
                </a:solidFill>
                <a:effectLst/>
              </a:rPr>
              <a:t>IT Security Assessment</a:t>
            </a:r>
          </a:p>
          <a:p>
            <a:pPr marL="0" indent="0" algn="l" rtl="0" fontAlgn="base">
              <a:lnSpc>
                <a:spcPct val="110000"/>
              </a:lnSpc>
              <a:buNone/>
            </a:pPr>
            <a:endParaRPr lang="en-GB" sz="1600" dirty="0">
              <a:solidFill>
                <a:schemeClr val="tx1"/>
              </a:solidFill>
            </a:endParaRPr>
          </a:p>
          <a:p>
            <a:pPr marL="0" indent="0" algn="l" rtl="0" fontAlgn="base">
              <a:lnSpc>
                <a:spcPct val="110000"/>
              </a:lnSpc>
              <a:buNone/>
            </a:pPr>
            <a:r>
              <a:rPr lang="en-GB" sz="2000" dirty="0">
                <a:solidFill>
                  <a:schemeClr val="tx1"/>
                </a:solidFill>
              </a:rPr>
              <a:t>Once finalized, </a:t>
            </a:r>
            <a:r>
              <a:rPr lang="en-GB" sz="2000" b="0" i="0" dirty="0">
                <a:solidFill>
                  <a:schemeClr val="tx1"/>
                </a:solidFill>
                <a:effectLst/>
              </a:rPr>
              <a:t>the templates will be </a:t>
            </a:r>
            <a:r>
              <a:rPr lang="en-GB" sz="2000" dirty="0">
                <a:solidFill>
                  <a:schemeClr val="tx1"/>
                </a:solidFill>
              </a:rPr>
              <a:t>available </a:t>
            </a:r>
            <a:r>
              <a:rPr lang="en-GB" sz="2000" b="0" i="0" dirty="0">
                <a:solidFill>
                  <a:schemeClr val="tx1"/>
                </a:solidFill>
                <a:effectLst/>
              </a:rPr>
              <a:t>in our dedicated </a:t>
            </a:r>
            <a:r>
              <a:rPr lang="en-GB" sz="2000" b="0" i="0" dirty="0">
                <a:solidFill>
                  <a:schemeClr val="tx1"/>
                </a:solidFill>
                <a:effectLst/>
                <a:hlinkClick r:id="rId2" tooltip="https://nhprae2.org/">
                  <a:extLst>
                    <a:ext uri="{A12FA001-AC4F-418D-AE19-62706E023703}">
                      <ahyp:hlinkClr xmlns:ahyp="http://schemas.microsoft.com/office/drawing/2018/hyperlinkcolor" val="tx"/>
                    </a:ext>
                  </a:extLst>
                </a:hlinkClick>
              </a:rPr>
              <a:t>PCMP Contracting Website</a:t>
            </a:r>
            <a:r>
              <a:rPr lang="en-GB" sz="2000" b="0" i="0" dirty="0">
                <a:solidFill>
                  <a:schemeClr val="tx1"/>
                </a:solidFill>
                <a:effectLst/>
              </a:rPr>
              <a:t>. </a:t>
            </a:r>
          </a:p>
          <a:p>
            <a:pPr marL="0" indent="0" rtl="0" fontAlgn="base">
              <a:lnSpc>
                <a:spcPct val="110000"/>
              </a:lnSpc>
              <a:buNone/>
            </a:pPr>
            <a:endParaRPr lang="en-GB" sz="1900" b="0" i="0" u="sng" dirty="0">
              <a:solidFill>
                <a:schemeClr val="tx1"/>
              </a:solidFill>
              <a:effectLst/>
            </a:endParaRPr>
          </a:p>
        </p:txBody>
      </p:sp>
      <p:pic>
        <p:nvPicPr>
          <p:cNvPr id="7" name="Picture Placeholder 12">
            <a:extLst>
              <a:ext uri="{FF2B5EF4-FFF2-40B4-BE49-F238E27FC236}">
                <a16:creationId xmlns:a16="http://schemas.microsoft.com/office/drawing/2014/main" id="{3AB18345-6425-1F51-96EC-34D26C989E8B}"/>
              </a:ext>
            </a:extLst>
          </p:cNvPr>
          <p:cNvPicPr>
            <a:picLocks noChangeAspect="1"/>
          </p:cNvPicPr>
          <p:nvPr/>
        </p:nvPicPr>
        <p:blipFill>
          <a:blip r:embed="rId3"/>
          <a:srcRect l="15147" r="22378"/>
          <a:stretch/>
        </p:blipFill>
        <p:spPr>
          <a:xfrm>
            <a:off x="4575048" y="10"/>
            <a:ext cx="7616952" cy="6857990"/>
          </a:xfrm>
          <a:prstGeom prst="rect">
            <a:avLst/>
          </a:prstGeom>
          <a:noFill/>
        </p:spPr>
      </p:pic>
      <p:sp>
        <p:nvSpPr>
          <p:cNvPr id="6" name="Slide Number Placeholder 5">
            <a:extLst>
              <a:ext uri="{FF2B5EF4-FFF2-40B4-BE49-F238E27FC236}">
                <a16:creationId xmlns:a16="http://schemas.microsoft.com/office/drawing/2014/main" id="{0DC5B328-9C49-76E5-EC4C-4EFC904D614D}"/>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25</a:t>
            </a:fld>
            <a:endParaRPr lang="en-US"/>
          </a:p>
        </p:txBody>
      </p:sp>
      <p:pic>
        <p:nvPicPr>
          <p:cNvPr id="9" name="Picture 8" descr="A blue and green logo with a leaf&#10;&#10;AI-generated content may be incorrect.">
            <a:extLst>
              <a:ext uri="{FF2B5EF4-FFF2-40B4-BE49-F238E27FC236}">
                <a16:creationId xmlns:a16="http://schemas.microsoft.com/office/drawing/2014/main" id="{2C83CC76-B7C1-B57A-3FE9-A4B22FCEAFBC}"/>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82797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0C06-9546-FB0C-FAB5-E21AB0506D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DCAFB8-6F75-0987-FBEB-32699028A0D9}"/>
              </a:ext>
            </a:extLst>
          </p:cNvPr>
          <p:cNvSpPr>
            <a:spLocks noGrp="1"/>
          </p:cNvSpPr>
          <p:nvPr>
            <p:ph type="title"/>
          </p:nvPr>
        </p:nvSpPr>
        <p:spPr>
          <a:xfrm>
            <a:off x="838199" y="662427"/>
            <a:ext cx="10346474" cy="819738"/>
          </a:xfrm>
        </p:spPr>
        <p:txBody>
          <a:bodyPr>
            <a:normAutofit/>
          </a:bodyPr>
          <a:lstStyle/>
          <a:p>
            <a:r>
              <a:rPr lang="en-GB" sz="4000" b="1" kern="100" dirty="0">
                <a:solidFill>
                  <a:schemeClr val="tx2"/>
                </a:solidFill>
                <a:effectLst/>
                <a:ea typeface="Aptos" panose="020B0004020202020204" pitchFamily="34" charset="0"/>
                <a:cs typeface="Times New Roman" panose="02020603050405020304" pitchFamily="18" charset="0"/>
              </a:rPr>
              <a:t>Step 4: Execute Contract</a:t>
            </a:r>
            <a:endParaRPr lang="en-US" b="1" dirty="0">
              <a:solidFill>
                <a:schemeClr val="tx2"/>
              </a:solidFill>
            </a:endParaRPr>
          </a:p>
        </p:txBody>
      </p:sp>
      <p:pic>
        <p:nvPicPr>
          <p:cNvPr id="5" name="Picture 4" descr="A blue and green logo with a leaf&#10;&#10;AI-generated content may be incorrect.">
            <a:extLst>
              <a:ext uri="{FF2B5EF4-FFF2-40B4-BE49-F238E27FC236}">
                <a16:creationId xmlns:a16="http://schemas.microsoft.com/office/drawing/2014/main" id="{9E6E2A06-0AAA-9208-23ED-FC25D2E5F121}"/>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EE997258-28DC-D934-B3FD-70800E18FCAE}"/>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EB89FEE1-5DBA-74AE-81EA-9704EFFB99C0}"/>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endParaRPr>
            </a:p>
          </p:txBody>
        </p:sp>
        <p:sp>
          <p:nvSpPr>
            <p:cNvPr id="10" name="TextBox 9">
              <a:extLst>
                <a:ext uri="{FF2B5EF4-FFF2-40B4-BE49-F238E27FC236}">
                  <a16:creationId xmlns:a16="http://schemas.microsoft.com/office/drawing/2014/main" id="{77C1D649-73AF-DD4B-C34D-3DC0AAB5B4D6}"/>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defTabSz="889000">
                <a:lnSpc>
                  <a:spcPct val="90000"/>
                </a:lnSpc>
                <a:spcBef>
                  <a:spcPct val="0"/>
                </a:spcBef>
                <a:spcAft>
                  <a:spcPct val="35000"/>
                </a:spcAft>
              </a:pPr>
              <a:r>
                <a:rPr lang="en-US" sz="2800" dirty="0">
                  <a:solidFill>
                    <a:schemeClr val="tx1"/>
                  </a:solidFill>
                </a:rPr>
                <a:t>PCMP contracts is in final stages. </a:t>
              </a:r>
            </a:p>
            <a:p>
              <a:pPr marL="457200" indent="-457200" defTabSz="889000">
                <a:lnSpc>
                  <a:spcPct val="90000"/>
                </a:lnSpc>
                <a:spcBef>
                  <a:spcPct val="0"/>
                </a:spcBef>
                <a:spcAft>
                  <a:spcPct val="35000"/>
                </a:spcAft>
                <a:buFont typeface="Arial" panose="020B0604020202020204" pitchFamily="34" charset="0"/>
                <a:buChar char="•"/>
              </a:pPr>
              <a:r>
                <a:rPr lang="en-US" sz="2800" dirty="0">
                  <a:solidFill>
                    <a:schemeClr val="tx1"/>
                  </a:solidFill>
                </a:rPr>
                <a:t>Will issue via </a:t>
              </a:r>
              <a:r>
                <a:rPr lang="en-US" sz="2800" dirty="0" err="1">
                  <a:solidFill>
                    <a:schemeClr val="tx1"/>
                  </a:solidFill>
                </a:rPr>
                <a:t>Docusign</a:t>
              </a:r>
              <a:r>
                <a:rPr lang="en-US" sz="2800" dirty="0">
                  <a:solidFill>
                    <a:schemeClr val="tx1"/>
                  </a:solidFill>
                </a:rPr>
                <a:t> to person authorized to sign.</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kern="1200" dirty="0">
                  <a:solidFill>
                    <a:schemeClr val="tx1"/>
                  </a:solidFill>
                </a:rPr>
                <a:t>PMPM amounts are sti</a:t>
              </a:r>
              <a:r>
                <a:rPr lang="en-US" sz="2800" dirty="0">
                  <a:solidFill>
                    <a:schemeClr val="tx1"/>
                  </a:solidFill>
                </a:rPr>
                <a:t>ll being determined by the state.</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dirty="0">
                  <a:solidFill>
                    <a:schemeClr val="tx1"/>
                  </a:solidFill>
                </a:rPr>
                <a:t>NHP will release PMPM framework  after final budget.</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tx1"/>
                </a:solidFill>
              </a:endParaRPr>
            </a:p>
            <a:p>
              <a:pPr lvl="0" algn="l" defTabSz="889000">
                <a:lnSpc>
                  <a:spcPct val="90000"/>
                </a:lnSpc>
                <a:spcBef>
                  <a:spcPct val="0"/>
                </a:spcBef>
                <a:spcAft>
                  <a:spcPct val="35000"/>
                </a:spcAft>
              </a:pPr>
              <a:r>
                <a:rPr lang="en-US" sz="2800" dirty="0">
                  <a:solidFill>
                    <a:schemeClr val="tx1"/>
                  </a:solidFill>
                </a:rPr>
                <a:t>PMPM rate will be made based on the Practice Site tier level from Practice Assessments.</a:t>
              </a: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tx1"/>
                </a:solidFill>
              </a:endParaRPr>
            </a:p>
            <a:p>
              <a:pPr lvl="0" algn="l" defTabSz="889000">
                <a:lnSpc>
                  <a:spcPct val="90000"/>
                </a:lnSpc>
                <a:spcBef>
                  <a:spcPct val="0"/>
                </a:spcBef>
                <a:spcAft>
                  <a:spcPct val="35000"/>
                </a:spcAft>
              </a:pPr>
              <a:endParaRPr lang="en-US" sz="2800" kern="1200" dirty="0">
                <a:solidFill>
                  <a:schemeClr val="tx1"/>
                </a:solidFill>
              </a:endParaRPr>
            </a:p>
          </p:txBody>
        </p:sp>
      </p:grpSp>
    </p:spTree>
    <p:extLst>
      <p:ext uri="{BB962C8B-B14F-4D97-AF65-F5344CB8AC3E}">
        <p14:creationId xmlns:p14="http://schemas.microsoft.com/office/powerpoint/2010/main" val="389140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F6FD9-21BE-F845-C994-CFFCA2096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BF47C-6FD3-AF80-6E70-C28ACD6BAAA4}"/>
              </a:ext>
            </a:extLst>
          </p:cNvPr>
          <p:cNvSpPr>
            <a:spLocks noGrp="1"/>
          </p:cNvSpPr>
          <p:nvPr>
            <p:ph type="ctrTitle"/>
          </p:nvPr>
        </p:nvSpPr>
        <p:spPr/>
        <p:txBody>
          <a:bodyPr>
            <a:normAutofit/>
          </a:bodyPr>
          <a:lstStyle/>
          <a:p>
            <a:r>
              <a:rPr lang="en-US" b="1" dirty="0">
                <a:solidFill>
                  <a:schemeClr val="tx1">
                    <a:alpha val="75000"/>
                  </a:schemeClr>
                </a:solidFill>
              </a:rPr>
              <a:t>Member At</a:t>
            </a:r>
            <a:r>
              <a:rPr lang="en-US" b="1" dirty="0">
                <a:solidFill>
                  <a:schemeClr val="tx1">
                    <a:lumMod val="95000"/>
                    <a:alpha val="75000"/>
                  </a:schemeClr>
                </a:solidFill>
              </a:rPr>
              <a:t>t</a:t>
            </a:r>
            <a:r>
              <a:rPr lang="en-US" b="1" dirty="0">
                <a:solidFill>
                  <a:schemeClr val="tx1">
                    <a:alpha val="75000"/>
                  </a:schemeClr>
                </a:solidFill>
              </a:rPr>
              <a:t>ribution</a:t>
            </a:r>
          </a:p>
        </p:txBody>
      </p:sp>
      <p:pic>
        <p:nvPicPr>
          <p:cNvPr id="6" name="Picture Placeholder 5">
            <a:extLst>
              <a:ext uri="{FF2B5EF4-FFF2-40B4-BE49-F238E27FC236}">
                <a16:creationId xmlns:a16="http://schemas.microsoft.com/office/drawing/2014/main" id="{0267D081-5132-C593-3EBC-9CBB07A39500}"/>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A851A403-37CB-6E32-1910-BAD4EB0A1971}"/>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83483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43AB2-0424-11E7-A195-B0BF26D82C1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92E6B8-B815-DF27-BE04-78916C409F71}"/>
              </a:ext>
            </a:extLst>
          </p:cNvPr>
          <p:cNvSpPr txBox="1"/>
          <p:nvPr/>
        </p:nvSpPr>
        <p:spPr>
          <a:xfrm>
            <a:off x="5440681" y="1744981"/>
            <a:ext cx="6035040" cy="4655820"/>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b="1" u="sng" kern="1200" dirty="0">
                <a:solidFill>
                  <a:schemeClr val="bg1"/>
                </a:solidFill>
              </a:rPr>
              <a:t>Phase III Attribution</a:t>
            </a:r>
          </a:p>
          <a:p>
            <a:pPr marL="342900" indent="-342900" defTabSz="889000">
              <a:lnSpc>
                <a:spcPct val="90000"/>
              </a:lnSpc>
              <a:spcBef>
                <a:spcPct val="0"/>
              </a:spcBef>
              <a:spcAft>
                <a:spcPct val="35000"/>
              </a:spcAft>
              <a:buFont typeface="Arial" panose="020B0604020202020204" pitchFamily="34" charset="0"/>
              <a:buChar char="•"/>
            </a:pPr>
            <a:r>
              <a:rPr lang="en-US" sz="2400" b="1" kern="1200" dirty="0">
                <a:solidFill>
                  <a:schemeClr val="bg1"/>
                </a:solidFill>
              </a:rPr>
              <a:t>Assigns members to clinics based on claims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NO </a:t>
            </a:r>
            <a:r>
              <a:rPr lang="en-US" sz="2400" dirty="0">
                <a:solidFill>
                  <a:schemeClr val="bg1"/>
                </a:solidFill>
              </a:rPr>
              <a:t>geographical attribution to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NO family utilization assessment</a:t>
            </a:r>
            <a:endParaRPr lang="en-US" sz="2400" dirty="0">
              <a:solidFill>
                <a:schemeClr val="bg1"/>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bg1"/>
                </a:solidFill>
              </a:rPr>
              <a:t>If the member has no claims, they will not be assigned a PCMP.  The RAE will be responsible for assigning a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Performance measures are clinic-specific and are not dependent on </a:t>
            </a:r>
            <a:r>
              <a:rPr lang="en-US" sz="2400" dirty="0">
                <a:solidFill>
                  <a:schemeClr val="bg1"/>
                </a:solidFill>
              </a:rPr>
              <a:t>regional performance</a:t>
            </a:r>
            <a:endParaRPr lang="en-US" sz="2400" kern="1200" dirty="0">
              <a:solidFill>
                <a:schemeClr val="bg1"/>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accent4">
                  <a:lumMod val="20000"/>
                  <a:lumOff val="80000"/>
                </a:schemeClr>
              </a:solidFill>
            </a:endParaRPr>
          </a:p>
        </p:txBody>
      </p:sp>
      <p:sp>
        <p:nvSpPr>
          <p:cNvPr id="4" name="Title 3">
            <a:extLst>
              <a:ext uri="{FF2B5EF4-FFF2-40B4-BE49-F238E27FC236}">
                <a16:creationId xmlns:a16="http://schemas.microsoft.com/office/drawing/2014/main" id="{C6F44894-2BF1-9D96-B009-473DA9F78F6D}"/>
              </a:ext>
            </a:extLst>
          </p:cNvPr>
          <p:cNvSpPr>
            <a:spLocks noGrp="1"/>
          </p:cNvSpPr>
          <p:nvPr>
            <p:ph type="title"/>
          </p:nvPr>
        </p:nvSpPr>
        <p:spPr>
          <a:xfrm>
            <a:off x="838199" y="662427"/>
            <a:ext cx="10510521" cy="819738"/>
          </a:xfrm>
        </p:spPr>
        <p:txBody>
          <a:bodyPr>
            <a:normAutofit fontScale="90000"/>
          </a:bodyPr>
          <a:lstStyle/>
          <a:p>
            <a:r>
              <a:rPr lang="en-US" b="1" dirty="0">
                <a:solidFill>
                  <a:schemeClr val="tx1">
                    <a:alpha val="75000"/>
                  </a:schemeClr>
                </a:solidFill>
              </a:rPr>
              <a:t>Physical Health Attribution &amp; Performance Measures</a:t>
            </a:r>
          </a:p>
        </p:txBody>
      </p:sp>
      <p:pic>
        <p:nvPicPr>
          <p:cNvPr id="5" name="Picture 4" descr="A blue and green logo with a leaf&#10;&#10;AI-generated content may be incorrect.">
            <a:extLst>
              <a:ext uri="{FF2B5EF4-FFF2-40B4-BE49-F238E27FC236}">
                <a16:creationId xmlns:a16="http://schemas.microsoft.com/office/drawing/2014/main" id="{F9852845-EFB9-FE1C-808D-AF09B065BD40}"/>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3949D00F-E81A-DA6A-86E9-CEA64B15FF5B}"/>
              </a:ext>
            </a:extLst>
          </p:cNvPr>
          <p:cNvGrpSpPr/>
          <p:nvPr/>
        </p:nvGrpSpPr>
        <p:grpSpPr>
          <a:xfrm>
            <a:off x="533400" y="1918855"/>
            <a:ext cx="5003334" cy="1629690"/>
            <a:chOff x="-153349" y="2449297"/>
            <a:chExt cx="2601510" cy="940214"/>
          </a:xfrm>
        </p:grpSpPr>
        <p:sp>
          <p:nvSpPr>
            <p:cNvPr id="9" name="Rectangle 8">
              <a:extLst>
                <a:ext uri="{FF2B5EF4-FFF2-40B4-BE49-F238E27FC236}">
                  <a16:creationId xmlns:a16="http://schemas.microsoft.com/office/drawing/2014/main" id="{74512A20-BB6E-7D49-E6D0-EE9CB0C1F633}"/>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10" name="TextBox 9">
              <a:extLst>
                <a:ext uri="{FF2B5EF4-FFF2-40B4-BE49-F238E27FC236}">
                  <a16:creationId xmlns:a16="http://schemas.microsoft.com/office/drawing/2014/main" id="{6B5E60A5-3739-D6AB-F839-2B3916CF48D1}"/>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b="1" u="sng" kern="1200" dirty="0">
                  <a:solidFill>
                    <a:schemeClr val="accent4">
                      <a:lumMod val="20000"/>
                      <a:lumOff val="80000"/>
                    </a:schemeClr>
                  </a:solidFill>
                </a:rPr>
                <a:t>Phase 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Based</a:t>
              </a:r>
              <a:r>
                <a:rPr lang="en-US" sz="2400" dirty="0">
                  <a:solidFill>
                    <a:schemeClr val="accent4">
                      <a:lumMod val="20000"/>
                      <a:lumOff val="80000"/>
                    </a:schemeClr>
                  </a:solidFill>
                </a:rPr>
                <a:t> on geography</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Uses a family</a:t>
              </a:r>
              <a:r>
                <a:rPr lang="en-US" sz="2400" dirty="0">
                  <a:solidFill>
                    <a:schemeClr val="accent4">
                      <a:lumMod val="20000"/>
                      <a:lumOff val="80000"/>
                    </a:schemeClr>
                  </a:solidFill>
                </a:rPr>
                <a:t>-centric model</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Assigns members to clinics</a:t>
              </a: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accent4">
                      <a:lumMod val="20000"/>
                      <a:lumOff val="80000"/>
                    </a:schemeClr>
                  </a:solidFill>
                </a:rPr>
                <a:t>PCMPs are responsible for all assigned members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Performance incentives are RAE-specific and depend on </a:t>
              </a:r>
              <a:r>
                <a:rPr lang="en-US" sz="2400" dirty="0">
                  <a:solidFill>
                    <a:schemeClr val="accent4">
                      <a:lumMod val="20000"/>
                      <a:lumOff val="80000"/>
                    </a:schemeClr>
                  </a:solidFill>
                </a:rPr>
                <a:t>regional performance</a:t>
              </a:r>
              <a:endParaRPr lang="en-US" sz="2400" kern="1200" dirty="0">
                <a:solidFill>
                  <a:schemeClr val="accent4">
                    <a:lumMod val="20000"/>
                    <a:lumOff val="80000"/>
                  </a:schemeClr>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tx1"/>
                </a:solidFill>
              </a:endParaRPr>
            </a:p>
          </p:txBody>
        </p:sp>
      </p:grpSp>
    </p:spTree>
    <p:extLst>
      <p:ext uri="{BB962C8B-B14F-4D97-AF65-F5344CB8AC3E}">
        <p14:creationId xmlns:p14="http://schemas.microsoft.com/office/powerpoint/2010/main" val="188586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AFB6-9B9F-487F-8C7E-1116B72D836A}"/>
              </a:ext>
            </a:extLst>
          </p:cNvPr>
          <p:cNvSpPr>
            <a:spLocks noGrp="1"/>
          </p:cNvSpPr>
          <p:nvPr>
            <p:ph type="title"/>
          </p:nvPr>
        </p:nvSpPr>
        <p:spPr/>
        <p:txBody>
          <a:bodyPr/>
          <a:lstStyle/>
          <a:p>
            <a:r>
              <a:rPr lang="en-GB" dirty="0">
                <a:solidFill>
                  <a:schemeClr val="tx1">
                    <a:alpha val="75000"/>
                  </a:schemeClr>
                </a:solidFill>
              </a:rPr>
              <a:t>PCMP Key Dates for Contracting and Attribution</a:t>
            </a:r>
          </a:p>
        </p:txBody>
      </p:sp>
      <p:graphicFrame>
        <p:nvGraphicFramePr>
          <p:cNvPr id="7" name="Content Placeholder 6">
            <a:extLst>
              <a:ext uri="{FF2B5EF4-FFF2-40B4-BE49-F238E27FC236}">
                <a16:creationId xmlns:a16="http://schemas.microsoft.com/office/drawing/2014/main" id="{DA64D1B1-020F-DB1F-0368-D66B49F78E85}"/>
              </a:ext>
            </a:extLst>
          </p:cNvPr>
          <p:cNvGraphicFramePr>
            <a:graphicFrameLocks noGrp="1"/>
          </p:cNvGraphicFramePr>
          <p:nvPr>
            <p:ph idx="1"/>
            <p:extLst>
              <p:ext uri="{D42A27DB-BD31-4B8C-83A1-F6EECF244321}">
                <p14:modId xmlns:p14="http://schemas.microsoft.com/office/powerpoint/2010/main" val="3824801300"/>
              </p:ext>
            </p:extLst>
          </p:nvPr>
        </p:nvGraphicFramePr>
        <p:xfrm>
          <a:off x="838200" y="1479550"/>
          <a:ext cx="10515600" cy="4715035"/>
        </p:xfrm>
        <a:graphic>
          <a:graphicData uri="http://schemas.openxmlformats.org/drawingml/2006/table">
            <a:tbl>
              <a:tblPr firstRow="1" bandRow="1">
                <a:tableStyleId>{B301B821-A1FF-4177-AEE7-76D212191A09}</a:tableStyleId>
              </a:tblPr>
              <a:tblGrid>
                <a:gridCol w="7166020">
                  <a:extLst>
                    <a:ext uri="{9D8B030D-6E8A-4147-A177-3AD203B41FA5}">
                      <a16:colId xmlns:a16="http://schemas.microsoft.com/office/drawing/2014/main" val="599344272"/>
                    </a:ext>
                  </a:extLst>
                </a:gridCol>
                <a:gridCol w="3349580">
                  <a:extLst>
                    <a:ext uri="{9D8B030D-6E8A-4147-A177-3AD203B41FA5}">
                      <a16:colId xmlns:a16="http://schemas.microsoft.com/office/drawing/2014/main" val="1517289411"/>
                    </a:ext>
                  </a:extLst>
                </a:gridCol>
              </a:tblGrid>
              <a:tr h="52589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2553949"/>
                  </a:ext>
                </a:extLst>
              </a:tr>
              <a:tr h="384929">
                <a:tc>
                  <a:txBody>
                    <a:bodyPr/>
                    <a:lstStyle/>
                    <a:p>
                      <a:r>
                        <a:rPr lang="en-GB" dirty="0"/>
                        <a:t>NHP Conducts Provider Meet and Greets</a:t>
                      </a:r>
                    </a:p>
                  </a:txBody>
                  <a:tcPr/>
                </a:tc>
                <a:tc>
                  <a:txBody>
                    <a:bodyPr/>
                    <a:lstStyle/>
                    <a:p>
                      <a:r>
                        <a:rPr lang="en-GB" dirty="0">
                          <a:solidFill>
                            <a:schemeClr val="bg1"/>
                          </a:solidFill>
                        </a:rPr>
                        <a:t>January – </a:t>
                      </a:r>
                      <a:r>
                        <a:rPr lang="en-GB" dirty="0"/>
                        <a:t>June 2025</a:t>
                      </a:r>
                    </a:p>
                  </a:txBody>
                  <a:tcPr/>
                </a:tc>
                <a:extLst>
                  <a:ext uri="{0D108BD9-81ED-4DB2-BD59-A6C34878D82A}">
                    <a16:rowId xmlns:a16="http://schemas.microsoft.com/office/drawing/2014/main" val="2806752977"/>
                  </a:ext>
                </a:extLst>
              </a:tr>
              <a:tr h="370840">
                <a:tc>
                  <a:txBody>
                    <a:bodyPr/>
                    <a:lstStyle/>
                    <a:p>
                      <a:r>
                        <a:rPr lang="en-GB" dirty="0"/>
                        <a:t>NHP initiates individual PCMP Outreach</a:t>
                      </a:r>
                    </a:p>
                  </a:txBody>
                  <a:tcPr/>
                </a:tc>
                <a:tc>
                  <a:txBody>
                    <a:bodyPr/>
                    <a:lstStyle/>
                    <a:p>
                      <a:r>
                        <a:rPr lang="en-GB" dirty="0"/>
                        <a:t>February 10, 2025</a:t>
                      </a:r>
                    </a:p>
                  </a:txBody>
                  <a:tcPr/>
                </a:tc>
                <a:extLst>
                  <a:ext uri="{0D108BD9-81ED-4DB2-BD59-A6C34878D82A}">
                    <a16:rowId xmlns:a16="http://schemas.microsoft.com/office/drawing/2014/main" val="1414348240"/>
                  </a:ext>
                </a:extLst>
              </a:tr>
              <a:tr h="370840">
                <a:tc>
                  <a:txBody>
                    <a:bodyPr/>
                    <a:lstStyle/>
                    <a:p>
                      <a:r>
                        <a:rPr lang="en-GB" b="0" dirty="0"/>
                        <a:t>PCMP Practice Sites Complete Practice Assessment </a:t>
                      </a:r>
                    </a:p>
                    <a:p>
                      <a:r>
                        <a:rPr lang="en-GB" b="0" i="1" dirty="0"/>
                        <a:t>Note: must be completed prior to progressing to contracting</a:t>
                      </a:r>
                    </a:p>
                  </a:txBody>
                  <a:tcPr/>
                </a:tc>
                <a:tc>
                  <a:txBody>
                    <a:bodyPr/>
                    <a:lstStyle/>
                    <a:p>
                      <a:r>
                        <a:rPr lang="en-GB" b="0" dirty="0"/>
                        <a:t>March 4, 2025</a:t>
                      </a:r>
                    </a:p>
                    <a:p>
                      <a:r>
                        <a:rPr lang="en-GB" b="0" dirty="0"/>
                        <a:t>Extension to March 14, 2025</a:t>
                      </a:r>
                    </a:p>
                  </a:txBody>
                  <a:tcPr/>
                </a:tc>
                <a:extLst>
                  <a:ext uri="{0D108BD9-81ED-4DB2-BD59-A6C34878D82A}">
                    <a16:rowId xmlns:a16="http://schemas.microsoft.com/office/drawing/2014/main" val="2390284597"/>
                  </a:ext>
                </a:extLst>
              </a:tr>
              <a:tr h="43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PCMP Submits Practice Demographics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March 5 - April 7, 2025</a:t>
                      </a:r>
                    </a:p>
                  </a:txBody>
                  <a:tcPr/>
                </a:tc>
                <a:extLst>
                  <a:ext uri="{0D108BD9-81ED-4DB2-BD59-A6C34878D82A}">
                    <a16:rowId xmlns:a16="http://schemas.microsoft.com/office/drawing/2014/main" val="1688444093"/>
                  </a:ext>
                </a:extLst>
              </a:tr>
              <a:tr h="432476">
                <a:tc>
                  <a:txBody>
                    <a:bodyPr/>
                    <a:lstStyle/>
                    <a:p>
                      <a:r>
                        <a:rPr lang="en-GB" dirty="0"/>
                        <a:t>PCMP submits completed supporting documents (i.e. W9, BAA)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March 5 – May 15, 2025</a:t>
                      </a:r>
                    </a:p>
                  </a:txBody>
                  <a:tcPr/>
                </a:tc>
                <a:extLst>
                  <a:ext uri="{0D108BD9-81ED-4DB2-BD59-A6C34878D82A}">
                    <a16:rowId xmlns:a16="http://schemas.microsoft.com/office/drawing/2014/main" val="936041968"/>
                  </a:ext>
                </a:extLst>
              </a:tr>
              <a:tr h="444979">
                <a:tc>
                  <a:txBody>
                    <a:bodyPr/>
                    <a:lstStyle/>
                    <a:p>
                      <a:r>
                        <a:rPr lang="en-GB" b="1" dirty="0"/>
                        <a:t>NHP Submit Final List of Contracted PCMP to HCPF</a:t>
                      </a:r>
                    </a:p>
                  </a:txBody>
                  <a:tcPr/>
                </a:tc>
                <a:tc>
                  <a:txBody>
                    <a:bodyPr/>
                    <a:lstStyle/>
                    <a:p>
                      <a:r>
                        <a:rPr lang="en-GB" b="1" dirty="0"/>
                        <a:t>April 7, 2025 (change from 4/30)</a:t>
                      </a:r>
                    </a:p>
                  </a:txBody>
                  <a:tcPr/>
                </a:tc>
                <a:extLst>
                  <a:ext uri="{0D108BD9-81ED-4DB2-BD59-A6C34878D82A}">
                    <a16:rowId xmlns:a16="http://schemas.microsoft.com/office/drawing/2014/main" val="1487125186"/>
                  </a:ext>
                </a:extLst>
              </a:tr>
              <a:tr h="370840">
                <a:tc>
                  <a:txBody>
                    <a:bodyPr/>
                    <a:lstStyle/>
                    <a:p>
                      <a:r>
                        <a:rPr lang="en-GB" b="1" dirty="0"/>
                        <a:t>Execute Provider Agreements</a:t>
                      </a:r>
                    </a:p>
                  </a:txBody>
                  <a:tcPr/>
                </a:tc>
                <a:tc>
                  <a:txBody>
                    <a:bodyPr/>
                    <a:lstStyle/>
                    <a:p>
                      <a:r>
                        <a:rPr lang="en-GB" b="1" dirty="0"/>
                        <a:t>April 2 – May 15, 2025</a:t>
                      </a:r>
                    </a:p>
                  </a:txBody>
                  <a:tcPr/>
                </a:tc>
                <a:extLst>
                  <a:ext uri="{0D108BD9-81ED-4DB2-BD59-A6C34878D82A}">
                    <a16:rowId xmlns:a16="http://schemas.microsoft.com/office/drawing/2014/main" val="1877594041"/>
                  </a:ext>
                </a:extLst>
              </a:tr>
              <a:tr h="370840">
                <a:tc>
                  <a:txBody>
                    <a:bodyPr/>
                    <a:lstStyle/>
                    <a:p>
                      <a:r>
                        <a:rPr lang="en-GB" b="1" dirty="0"/>
                        <a:t>HCPF begins  member attribution process </a:t>
                      </a:r>
                    </a:p>
                  </a:txBody>
                  <a:tcPr/>
                </a:tc>
                <a:tc>
                  <a:txBody>
                    <a:bodyPr/>
                    <a:lstStyle/>
                    <a:p>
                      <a:r>
                        <a:rPr lang="en-GB" b="1" dirty="0"/>
                        <a:t>May 1, 2025</a:t>
                      </a:r>
                    </a:p>
                  </a:txBody>
                  <a:tcPr/>
                </a:tc>
                <a:extLst>
                  <a:ext uri="{0D108BD9-81ED-4DB2-BD59-A6C34878D82A}">
                    <a16:rowId xmlns:a16="http://schemas.microsoft.com/office/drawing/2014/main" val="841588197"/>
                  </a:ext>
                </a:extLst>
              </a:tr>
              <a:tr h="370840">
                <a:tc>
                  <a:txBody>
                    <a:bodyPr/>
                    <a:lstStyle/>
                    <a:p>
                      <a:r>
                        <a:rPr lang="en-GB" b="1" dirty="0"/>
                        <a:t>HCPF begins member noticing of ACC Phase 3</a:t>
                      </a:r>
                    </a:p>
                  </a:txBody>
                  <a:tcPr/>
                </a:tc>
                <a:tc>
                  <a:txBody>
                    <a:bodyPr/>
                    <a:lstStyle/>
                    <a:p>
                      <a:r>
                        <a:rPr lang="en-GB" b="1" dirty="0"/>
                        <a:t>May 15, 2025</a:t>
                      </a:r>
                    </a:p>
                  </a:txBody>
                  <a:tcPr/>
                </a:tc>
                <a:extLst>
                  <a:ext uri="{0D108BD9-81ED-4DB2-BD59-A6C34878D82A}">
                    <a16:rowId xmlns:a16="http://schemas.microsoft.com/office/drawing/2014/main" val="3914870318"/>
                  </a:ext>
                </a:extLst>
              </a:tr>
              <a:tr h="370840">
                <a:tc>
                  <a:txBody>
                    <a:bodyPr/>
                    <a:lstStyle/>
                    <a:p>
                      <a:r>
                        <a:rPr lang="en-GB" b="1" dirty="0"/>
                        <a:t>ACC Phase III Program Launch Date</a:t>
                      </a:r>
                    </a:p>
                  </a:txBody>
                  <a:tcPr/>
                </a:tc>
                <a:tc>
                  <a:txBody>
                    <a:bodyPr/>
                    <a:lstStyle/>
                    <a:p>
                      <a:r>
                        <a:rPr lang="en-GB" b="1" dirty="0"/>
                        <a:t>July 1, 2025</a:t>
                      </a:r>
                    </a:p>
                  </a:txBody>
                  <a:tcPr/>
                </a:tc>
                <a:extLst>
                  <a:ext uri="{0D108BD9-81ED-4DB2-BD59-A6C34878D82A}">
                    <a16:rowId xmlns:a16="http://schemas.microsoft.com/office/drawing/2014/main" val="3631444502"/>
                  </a:ext>
                </a:extLst>
              </a:tr>
            </a:tbl>
          </a:graphicData>
        </a:graphic>
      </p:graphicFrame>
      <p:sp>
        <p:nvSpPr>
          <p:cNvPr id="6" name="Slide Number Placeholder 5">
            <a:extLst>
              <a:ext uri="{FF2B5EF4-FFF2-40B4-BE49-F238E27FC236}">
                <a16:creationId xmlns:a16="http://schemas.microsoft.com/office/drawing/2014/main" id="{1301F708-5103-9062-6E55-C6C0AC7BE16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C1FDFF72-98A3-5425-C1C7-0554F5038FF4}"/>
              </a:ext>
            </a:extLst>
          </p:cNvPr>
          <p:cNvPicPr>
            <a:picLocks noChangeAspect="1"/>
          </p:cNvPicPr>
          <p:nvPr/>
        </p:nvPicPr>
        <p:blipFill>
          <a:blip r:embed="rId3"/>
          <a:stretch>
            <a:fillRect/>
          </a:stretch>
        </p:blipFill>
        <p:spPr>
          <a:xfrm>
            <a:off x="0" y="6302868"/>
            <a:ext cx="1290320" cy="510967"/>
          </a:xfrm>
          <a:prstGeom prst="rect">
            <a:avLst/>
          </a:prstGeom>
        </p:spPr>
      </p:pic>
    </p:spTree>
    <p:extLst>
      <p:ext uri="{BB962C8B-B14F-4D97-AF65-F5344CB8AC3E}">
        <p14:creationId xmlns:p14="http://schemas.microsoft.com/office/powerpoint/2010/main" val="224259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E2E5-11AE-B102-BA25-CAE4BE26C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20C6A-3FCF-D6E3-16AF-A91B2BCF4923}"/>
              </a:ext>
            </a:extLst>
          </p:cNvPr>
          <p:cNvSpPr>
            <a:spLocks noGrp="1"/>
          </p:cNvSpPr>
          <p:nvPr>
            <p:ph type="ctrTitle"/>
          </p:nvPr>
        </p:nvSpPr>
        <p:spPr/>
        <p:txBody>
          <a:bodyPr>
            <a:normAutofit/>
          </a:bodyPr>
          <a:lstStyle/>
          <a:p>
            <a:r>
              <a:rPr lang="en-US" b="1" dirty="0">
                <a:solidFill>
                  <a:schemeClr val="tx1">
                    <a:alpha val="75000"/>
                  </a:schemeClr>
                </a:solidFill>
              </a:rPr>
              <a:t>PMPM Payment Structure</a:t>
            </a:r>
          </a:p>
        </p:txBody>
      </p:sp>
      <p:pic>
        <p:nvPicPr>
          <p:cNvPr id="6" name="Picture Placeholder 5">
            <a:extLst>
              <a:ext uri="{FF2B5EF4-FFF2-40B4-BE49-F238E27FC236}">
                <a16:creationId xmlns:a16="http://schemas.microsoft.com/office/drawing/2014/main" id="{960D6090-7E7F-3D0D-72B5-766FFEBB7D69}"/>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BDA010AE-4FCA-26AF-FCB0-33A67BED592F}"/>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313042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9122-F381-43A0-5BB9-CEABA7281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702A5-4437-A5CB-26AE-A0322D7E2298}"/>
              </a:ext>
            </a:extLst>
          </p:cNvPr>
          <p:cNvSpPr>
            <a:spLocks noGrp="1"/>
          </p:cNvSpPr>
          <p:nvPr>
            <p:ph type="title"/>
          </p:nvPr>
        </p:nvSpPr>
        <p:spPr>
          <a:xfrm>
            <a:off x="838199" y="662427"/>
            <a:ext cx="10510521" cy="819738"/>
          </a:xfrm>
        </p:spPr>
        <p:txBody>
          <a:bodyPr>
            <a:normAutofit/>
          </a:bodyPr>
          <a:lstStyle/>
          <a:p>
            <a:r>
              <a:rPr lang="en-US" b="1" dirty="0">
                <a:solidFill>
                  <a:schemeClr val="tx1">
                    <a:alpha val="75000"/>
                  </a:schemeClr>
                </a:solidFill>
              </a:rPr>
              <a:t>PMPM Maximum Payment Structure</a:t>
            </a:r>
          </a:p>
        </p:txBody>
      </p:sp>
      <p:pic>
        <p:nvPicPr>
          <p:cNvPr id="5" name="Picture 4" descr="A blue and green logo with a leaf&#10;&#10;AI-generated content may be incorrect.">
            <a:extLst>
              <a:ext uri="{FF2B5EF4-FFF2-40B4-BE49-F238E27FC236}">
                <a16:creationId xmlns:a16="http://schemas.microsoft.com/office/drawing/2014/main" id="{D44E8512-2B4A-041F-D9B8-1AB088080F0B}"/>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4ECBE6B0-5E33-00BC-02E3-CF67F37BE9F6}"/>
              </a:ext>
            </a:extLst>
          </p:cNvPr>
          <p:cNvSpPr/>
          <p:nvPr/>
        </p:nvSpPr>
        <p:spPr>
          <a:xfrm>
            <a:off x="838199" y="1977530"/>
            <a:ext cx="11038115" cy="15710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7" name="Table 6">
            <a:extLst>
              <a:ext uri="{FF2B5EF4-FFF2-40B4-BE49-F238E27FC236}">
                <a16:creationId xmlns:a16="http://schemas.microsoft.com/office/drawing/2014/main" id="{3C7BE9A8-4D4C-664A-A53C-DA2C0EC8EB7A}"/>
              </a:ext>
            </a:extLst>
          </p:cNvPr>
          <p:cNvGraphicFramePr>
            <a:graphicFrameLocks noGrp="1"/>
          </p:cNvGraphicFramePr>
          <p:nvPr>
            <p:extLst>
              <p:ext uri="{D42A27DB-BD31-4B8C-83A1-F6EECF244321}">
                <p14:modId xmlns:p14="http://schemas.microsoft.com/office/powerpoint/2010/main" val="3053448040"/>
              </p:ext>
            </p:extLst>
          </p:nvPr>
        </p:nvGraphicFramePr>
        <p:xfrm>
          <a:off x="631188" y="1874822"/>
          <a:ext cx="11038114" cy="4097716"/>
        </p:xfrm>
        <a:graphic>
          <a:graphicData uri="http://schemas.openxmlformats.org/drawingml/2006/table">
            <a:tbl>
              <a:tblPr firstRow="1" bandRow="1">
                <a:tableStyleId>{5C22544A-7EE6-4342-B048-85BDC9FD1C3A}</a:tableStyleId>
              </a:tblPr>
              <a:tblGrid>
                <a:gridCol w="3157318">
                  <a:extLst>
                    <a:ext uri="{9D8B030D-6E8A-4147-A177-3AD203B41FA5}">
                      <a16:colId xmlns:a16="http://schemas.microsoft.com/office/drawing/2014/main" val="3723742329"/>
                    </a:ext>
                  </a:extLst>
                </a:gridCol>
                <a:gridCol w="2361740">
                  <a:extLst>
                    <a:ext uri="{9D8B030D-6E8A-4147-A177-3AD203B41FA5}">
                      <a16:colId xmlns:a16="http://schemas.microsoft.com/office/drawing/2014/main" val="1474536303"/>
                    </a:ext>
                  </a:extLst>
                </a:gridCol>
                <a:gridCol w="2759528">
                  <a:extLst>
                    <a:ext uri="{9D8B030D-6E8A-4147-A177-3AD203B41FA5}">
                      <a16:colId xmlns:a16="http://schemas.microsoft.com/office/drawing/2014/main" val="955151490"/>
                    </a:ext>
                  </a:extLst>
                </a:gridCol>
                <a:gridCol w="2759528">
                  <a:extLst>
                    <a:ext uri="{9D8B030D-6E8A-4147-A177-3AD203B41FA5}">
                      <a16:colId xmlns:a16="http://schemas.microsoft.com/office/drawing/2014/main" val="1213898077"/>
                    </a:ext>
                  </a:extLst>
                </a:gridCol>
              </a:tblGrid>
              <a:tr h="532712">
                <a:tc>
                  <a:txBody>
                    <a:bodyPr/>
                    <a:lstStyle/>
                    <a:p>
                      <a:endParaRPr lang="en-GB" sz="2800" dirty="0"/>
                    </a:p>
                  </a:txBody>
                  <a:tcPr/>
                </a:tc>
                <a:tc>
                  <a:txBody>
                    <a:bodyPr/>
                    <a:lstStyle/>
                    <a:p>
                      <a:pPr algn="ctr"/>
                      <a:r>
                        <a:rPr lang="en-GB" sz="2800" dirty="0"/>
                        <a:t>Tier 1</a:t>
                      </a:r>
                    </a:p>
                  </a:txBody>
                  <a:tcPr anchor="ctr"/>
                </a:tc>
                <a:tc>
                  <a:txBody>
                    <a:bodyPr/>
                    <a:lstStyle/>
                    <a:p>
                      <a:pPr algn="ctr"/>
                      <a:r>
                        <a:rPr lang="en-GB" sz="2800" dirty="0"/>
                        <a:t>Tier 2</a:t>
                      </a:r>
                    </a:p>
                  </a:txBody>
                  <a:tcPr anchor="ctr"/>
                </a:tc>
                <a:tc>
                  <a:txBody>
                    <a:bodyPr/>
                    <a:lstStyle/>
                    <a:p>
                      <a:pPr algn="ctr"/>
                      <a:r>
                        <a:rPr lang="en-GB" sz="2800" dirty="0"/>
                        <a:t>Tier 3</a:t>
                      </a:r>
                    </a:p>
                  </a:txBody>
                  <a:tcPr anchor="ctr"/>
                </a:tc>
                <a:extLst>
                  <a:ext uri="{0D108BD9-81ED-4DB2-BD59-A6C34878D82A}">
                    <a16:rowId xmlns:a16="http://schemas.microsoft.com/office/drawing/2014/main" val="2274359013"/>
                  </a:ext>
                </a:extLst>
              </a:tr>
              <a:tr h="740780">
                <a:tc>
                  <a:txBody>
                    <a:bodyPr/>
                    <a:lstStyle/>
                    <a:p>
                      <a:r>
                        <a:rPr lang="en-GB" sz="2800" dirty="0"/>
                        <a:t>PMPM Max (up to)</a:t>
                      </a:r>
                    </a:p>
                  </a:txBody>
                  <a:tcPr anchor="ctr"/>
                </a:tc>
                <a:tc>
                  <a:txBody>
                    <a:bodyPr/>
                    <a:lstStyle/>
                    <a:p>
                      <a:pPr algn="ctr"/>
                      <a:r>
                        <a:rPr lang="en-GB" sz="2800" dirty="0"/>
                        <a:t>$2.00</a:t>
                      </a:r>
                    </a:p>
                  </a:txBody>
                  <a:tcPr anchor="ctr"/>
                </a:tc>
                <a:tc>
                  <a:txBody>
                    <a:bodyPr/>
                    <a:lstStyle/>
                    <a:p>
                      <a:pPr algn="ctr"/>
                      <a:r>
                        <a:rPr lang="en-GB" sz="2800" dirty="0"/>
                        <a:t>$4.50</a:t>
                      </a:r>
                    </a:p>
                  </a:txBody>
                  <a:tcPr anchor="ctr"/>
                </a:tc>
                <a:tc>
                  <a:txBody>
                    <a:bodyPr/>
                    <a:lstStyle/>
                    <a:p>
                      <a:pPr algn="ctr"/>
                      <a:r>
                        <a:rPr lang="en-GB" sz="2800" dirty="0"/>
                        <a:t>$10.00</a:t>
                      </a:r>
                    </a:p>
                  </a:txBody>
                  <a:tcPr anchor="ctr"/>
                </a:tc>
                <a:extLst>
                  <a:ext uri="{0D108BD9-81ED-4DB2-BD59-A6C34878D82A}">
                    <a16:rowId xmlns:a16="http://schemas.microsoft.com/office/drawing/2014/main" val="1325846135"/>
                  </a:ext>
                </a:extLst>
              </a:tr>
              <a:tr h="706056">
                <a:tc>
                  <a:txBody>
                    <a:bodyPr/>
                    <a:lstStyle/>
                    <a:p>
                      <a:r>
                        <a:rPr lang="en-US" sz="1800" i="1" dirty="0"/>
                        <a:t>Practice Assessment (7%)</a:t>
                      </a:r>
                    </a:p>
                  </a:txBody>
                  <a:tcPr anchor="ctr"/>
                </a:tc>
                <a:tc>
                  <a:txBody>
                    <a:bodyPr/>
                    <a:lstStyle/>
                    <a:p>
                      <a:pPr algn="ctr" fontAlgn="b"/>
                      <a:r>
                        <a:rPr lang="en-US" sz="1800" b="0" i="1" u="none" strike="noStrike" dirty="0">
                          <a:solidFill>
                            <a:srgbClr val="000000"/>
                          </a:solidFill>
                          <a:effectLst/>
                          <a:latin typeface="+mn-lt"/>
                        </a:rPr>
                        <a:t>$0.14 (7% of $2.00)</a:t>
                      </a:r>
                    </a:p>
                  </a:txBody>
                  <a:tcPr marL="7620" marR="7620" marT="7620" marB="0" anchor="ctr"/>
                </a:tc>
                <a:tc>
                  <a:txBody>
                    <a:bodyPr/>
                    <a:lstStyle/>
                    <a:p>
                      <a:pPr algn="ctr" fontAlgn="b"/>
                      <a:r>
                        <a:rPr lang="en-US" sz="1800" b="0" i="1" u="none" strike="noStrike" dirty="0">
                          <a:solidFill>
                            <a:srgbClr val="000000"/>
                          </a:solidFill>
                          <a:effectLst/>
                          <a:latin typeface="+mn-lt"/>
                        </a:rPr>
                        <a:t>$0.32 (7% of $4.50)</a:t>
                      </a:r>
                    </a:p>
                  </a:txBody>
                  <a:tcPr marL="7620" marR="7620" marT="7620" marB="0" anchor="ctr"/>
                </a:tc>
                <a:tc>
                  <a:txBody>
                    <a:bodyPr/>
                    <a:lstStyle/>
                    <a:p>
                      <a:pPr algn="ctr" fontAlgn="b"/>
                      <a:r>
                        <a:rPr lang="en-US" sz="1800" b="0" i="1" u="none" strike="noStrike" dirty="0">
                          <a:solidFill>
                            <a:srgbClr val="000000"/>
                          </a:solidFill>
                          <a:effectLst/>
                          <a:latin typeface="+mn-lt"/>
                        </a:rPr>
                        <a:t>$0.70 (7% of $10.00)</a:t>
                      </a:r>
                    </a:p>
                  </a:txBody>
                  <a:tcPr marL="7620" marR="7620" marT="7620" marB="0" anchor="ctr"/>
                </a:tc>
                <a:extLst>
                  <a:ext uri="{0D108BD9-81ED-4DB2-BD59-A6C34878D82A}">
                    <a16:rowId xmlns:a16="http://schemas.microsoft.com/office/drawing/2014/main" val="10656310"/>
                  </a:ext>
                </a:extLst>
              </a:tr>
              <a:tr h="706056">
                <a:tc>
                  <a:txBody>
                    <a:bodyPr/>
                    <a:lstStyle/>
                    <a:p>
                      <a:r>
                        <a:rPr lang="en-US" sz="1800" i="1" dirty="0"/>
                        <a:t>CC and Acuity (70%)</a:t>
                      </a:r>
                    </a:p>
                  </a:txBody>
                  <a:tcPr anchor="ctr"/>
                </a:tc>
                <a:tc>
                  <a:txBody>
                    <a:bodyPr/>
                    <a:lstStyle/>
                    <a:p>
                      <a:pPr algn="ctr" fontAlgn="b"/>
                      <a:r>
                        <a:rPr lang="en-US" sz="1800" b="0" i="1" u="none" strike="noStrike" dirty="0">
                          <a:solidFill>
                            <a:srgbClr val="000000"/>
                          </a:solidFill>
                          <a:effectLst/>
                          <a:latin typeface="+mn-lt"/>
                        </a:rPr>
                        <a:t> $1.40 (70% of $2.00)</a:t>
                      </a:r>
                    </a:p>
                  </a:txBody>
                  <a:tcPr marL="7620" marR="7620" marT="7620" marB="0" anchor="ctr"/>
                </a:tc>
                <a:tc>
                  <a:txBody>
                    <a:bodyPr/>
                    <a:lstStyle/>
                    <a:p>
                      <a:pPr algn="ctr" fontAlgn="b"/>
                      <a:r>
                        <a:rPr lang="en-US" sz="1800" b="0" i="1" u="none" strike="noStrike" dirty="0">
                          <a:solidFill>
                            <a:srgbClr val="000000"/>
                          </a:solidFill>
                          <a:effectLst/>
                          <a:latin typeface="+mn-lt"/>
                        </a:rPr>
                        <a:t>$3.15 (70% of $4.50)</a:t>
                      </a:r>
                    </a:p>
                  </a:txBody>
                  <a:tcPr marL="7620" marR="7620" marT="7620" marB="0" anchor="ctr"/>
                </a:tc>
                <a:tc>
                  <a:txBody>
                    <a:bodyPr/>
                    <a:lstStyle/>
                    <a:p>
                      <a:pPr algn="ctr" fontAlgn="b"/>
                      <a:r>
                        <a:rPr lang="en-US" sz="1800" b="0" i="1" u="none" strike="noStrike" dirty="0">
                          <a:solidFill>
                            <a:srgbClr val="000000"/>
                          </a:solidFill>
                          <a:effectLst/>
                          <a:latin typeface="+mn-lt"/>
                        </a:rPr>
                        <a:t>$7.00 (70% of $10.00)</a:t>
                      </a:r>
                    </a:p>
                  </a:txBody>
                  <a:tcPr marL="7620" marR="7620" marT="7620" marB="0" anchor="ctr"/>
                </a:tc>
                <a:extLst>
                  <a:ext uri="{0D108BD9-81ED-4DB2-BD59-A6C34878D82A}">
                    <a16:rowId xmlns:a16="http://schemas.microsoft.com/office/drawing/2014/main" val="2352435777"/>
                  </a:ext>
                </a:extLst>
              </a:tr>
              <a:tr h="706056">
                <a:tc>
                  <a:txBody>
                    <a:bodyPr/>
                    <a:lstStyle/>
                    <a:p>
                      <a:r>
                        <a:rPr lang="en-US" sz="1800" i="1" dirty="0"/>
                        <a:t>Integrated BH (7%)</a:t>
                      </a:r>
                    </a:p>
                  </a:txBody>
                  <a:tcPr anchor="ctr"/>
                </a:tc>
                <a:tc>
                  <a:txBody>
                    <a:bodyPr/>
                    <a:lstStyle/>
                    <a:p>
                      <a:pPr algn="ctr" fontAlgn="b"/>
                      <a:r>
                        <a:rPr lang="en-US" sz="1800" b="0" i="1" u="none" strike="noStrike" dirty="0">
                          <a:solidFill>
                            <a:srgbClr val="000000"/>
                          </a:solidFill>
                          <a:effectLst/>
                          <a:latin typeface="+mn-lt"/>
                        </a:rPr>
                        <a:t>$0.14 (7% of $2.00)</a:t>
                      </a:r>
                    </a:p>
                  </a:txBody>
                  <a:tcPr marL="7620" marR="7620" marT="7620" marB="0" anchor="ctr"/>
                </a:tc>
                <a:tc>
                  <a:txBody>
                    <a:bodyPr/>
                    <a:lstStyle/>
                    <a:p>
                      <a:pPr algn="ctr" fontAlgn="b"/>
                      <a:r>
                        <a:rPr lang="en-US" sz="1800" b="0" i="1" u="none" strike="noStrike" dirty="0">
                          <a:solidFill>
                            <a:srgbClr val="000000"/>
                          </a:solidFill>
                          <a:effectLst/>
                          <a:latin typeface="+mn-lt"/>
                        </a:rPr>
                        <a:t>$0.32 (7% of $4.50)</a:t>
                      </a:r>
                    </a:p>
                  </a:txBody>
                  <a:tcPr marL="7620" marR="7620" marT="7620" marB="0" anchor="ctr"/>
                </a:tc>
                <a:tc>
                  <a:txBody>
                    <a:bodyPr/>
                    <a:lstStyle/>
                    <a:p>
                      <a:pPr algn="ctr" fontAlgn="b"/>
                      <a:r>
                        <a:rPr lang="en-US" sz="1800" b="0" i="1" u="none" strike="noStrike" dirty="0">
                          <a:solidFill>
                            <a:srgbClr val="000000"/>
                          </a:solidFill>
                          <a:effectLst/>
                          <a:latin typeface="+mn-lt"/>
                        </a:rPr>
                        <a:t>$0.70 (7% of $10.00)</a:t>
                      </a:r>
                    </a:p>
                  </a:txBody>
                  <a:tcPr marL="7620" marR="7620" marT="7620" marB="0" anchor="ctr"/>
                </a:tc>
                <a:extLst>
                  <a:ext uri="{0D108BD9-81ED-4DB2-BD59-A6C34878D82A}">
                    <a16:rowId xmlns:a16="http://schemas.microsoft.com/office/drawing/2014/main" val="2600024931"/>
                  </a:ext>
                </a:extLst>
              </a:tr>
              <a:tr h="706056">
                <a:tc>
                  <a:txBody>
                    <a:bodyPr/>
                    <a:lstStyle/>
                    <a:p>
                      <a:r>
                        <a:rPr lang="en-US" sz="1800" i="1" dirty="0"/>
                        <a:t>Special Programs (16%)</a:t>
                      </a:r>
                    </a:p>
                  </a:txBody>
                  <a:tcPr anchor="ctr"/>
                </a:tc>
                <a:tc>
                  <a:txBody>
                    <a:bodyPr/>
                    <a:lstStyle/>
                    <a:p>
                      <a:pPr algn="ctr" fontAlgn="b"/>
                      <a:r>
                        <a:rPr lang="en-US" sz="1800" b="0" i="1" u="none" strike="noStrike" dirty="0">
                          <a:solidFill>
                            <a:srgbClr val="000000"/>
                          </a:solidFill>
                          <a:effectLst/>
                          <a:latin typeface="+mn-lt"/>
                        </a:rPr>
                        <a:t>$0.32 (16% of $2.00)</a:t>
                      </a:r>
                    </a:p>
                  </a:txBody>
                  <a:tcPr marL="7620" marR="7620" marT="7620" marB="0" anchor="ctr"/>
                </a:tc>
                <a:tc>
                  <a:txBody>
                    <a:bodyPr/>
                    <a:lstStyle/>
                    <a:p>
                      <a:pPr algn="ctr" fontAlgn="b"/>
                      <a:r>
                        <a:rPr lang="en-US" sz="1800" b="0" i="1" u="none" strike="noStrike" dirty="0">
                          <a:solidFill>
                            <a:srgbClr val="000000"/>
                          </a:solidFill>
                          <a:effectLst/>
                          <a:latin typeface="+mn-lt"/>
                        </a:rPr>
                        <a:t>$0.72 (16% of $4.50)</a:t>
                      </a:r>
                    </a:p>
                  </a:txBody>
                  <a:tcPr marL="7620" marR="7620" marT="7620" marB="0" anchor="ctr"/>
                </a:tc>
                <a:tc>
                  <a:txBody>
                    <a:bodyPr/>
                    <a:lstStyle/>
                    <a:p>
                      <a:pPr algn="ctr" fontAlgn="b"/>
                      <a:r>
                        <a:rPr lang="en-US" sz="1800" b="0" i="1" u="none" strike="noStrike" dirty="0">
                          <a:solidFill>
                            <a:srgbClr val="000000"/>
                          </a:solidFill>
                          <a:effectLst/>
                          <a:latin typeface="+mn-lt"/>
                        </a:rPr>
                        <a:t>$1.60 (16% of $10.00)</a:t>
                      </a:r>
                    </a:p>
                  </a:txBody>
                  <a:tcPr marL="7620" marR="7620" marT="7620" marB="0" anchor="ctr"/>
                </a:tc>
                <a:extLst>
                  <a:ext uri="{0D108BD9-81ED-4DB2-BD59-A6C34878D82A}">
                    <a16:rowId xmlns:a16="http://schemas.microsoft.com/office/drawing/2014/main" val="2666346530"/>
                  </a:ext>
                </a:extLst>
              </a:tr>
            </a:tbl>
          </a:graphicData>
        </a:graphic>
      </p:graphicFrame>
    </p:spTree>
    <p:extLst>
      <p:ext uri="{BB962C8B-B14F-4D97-AF65-F5344CB8AC3E}">
        <p14:creationId xmlns:p14="http://schemas.microsoft.com/office/powerpoint/2010/main" val="15203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4F7CA2-89D8-9CCC-CA64-2C7C9A85B4A5}"/>
              </a:ext>
            </a:extLst>
          </p:cNvPr>
          <p:cNvSpPr>
            <a:spLocks noGrp="1"/>
          </p:cNvSpPr>
          <p:nvPr>
            <p:ph type="title"/>
          </p:nvPr>
        </p:nvSpPr>
        <p:spPr>
          <a:xfrm>
            <a:off x="839788" y="665629"/>
            <a:ext cx="10515600" cy="818995"/>
          </a:xfrm>
        </p:spPr>
        <p:txBody>
          <a:bodyPr>
            <a:normAutofit/>
          </a:bodyPr>
          <a:lstStyle/>
          <a:p>
            <a:r>
              <a:rPr lang="en-US" b="1" dirty="0">
                <a:solidFill>
                  <a:schemeClr val="tx1">
                    <a:alpha val="75000"/>
                  </a:schemeClr>
                </a:solidFill>
              </a:rPr>
              <a:t>Key Components of the PMPM</a:t>
            </a:r>
            <a:endParaRPr lang="en-US" dirty="0">
              <a:solidFill>
                <a:schemeClr val="tx1"/>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838B00E2-8467-F0CB-56CE-DB146D391E9C}"/>
              </a:ext>
            </a:extLst>
          </p:cNvPr>
          <p:cNvPicPr>
            <a:picLocks noChangeAspect="1"/>
          </p:cNvPicPr>
          <p:nvPr/>
        </p:nvPicPr>
        <p:blipFill>
          <a:blip r:embed="rId3"/>
          <a:srcRect l="7491" r="7491"/>
          <a:stretch/>
        </p:blipFill>
        <p:spPr>
          <a:xfrm>
            <a:off x="1054379" y="2044853"/>
            <a:ext cx="4422889" cy="3525367"/>
          </a:xfrm>
          <a:prstGeom prst="rect">
            <a:avLst/>
          </a:prstGeom>
          <a:noFill/>
        </p:spPr>
      </p:pic>
      <p:sp>
        <p:nvSpPr>
          <p:cNvPr id="18" name="Content Placeholder 5">
            <a:extLst>
              <a:ext uri="{FF2B5EF4-FFF2-40B4-BE49-F238E27FC236}">
                <a16:creationId xmlns:a16="http://schemas.microsoft.com/office/drawing/2014/main" id="{4E1E24F2-A066-E6F1-DAD1-B2249037116C}"/>
              </a:ext>
            </a:extLst>
          </p:cNvPr>
          <p:cNvSpPr>
            <a:spLocks noGrp="1"/>
          </p:cNvSpPr>
          <p:nvPr>
            <p:ph sz="quarter" idx="4"/>
          </p:nvPr>
        </p:nvSpPr>
        <p:spPr>
          <a:xfrm>
            <a:off x="5745480" y="1962615"/>
            <a:ext cx="5760720" cy="4179241"/>
          </a:xfrm>
        </p:spPr>
        <p:txBody>
          <a:bodyPr>
            <a:normAutofit/>
          </a:bodyPr>
          <a:lstStyle/>
          <a:p>
            <a:pPr marL="0" lvl="0" indent="0" algn="l">
              <a:lnSpc>
                <a:spcPct val="115000"/>
              </a:lnSpc>
              <a:buNone/>
            </a:pPr>
            <a:r>
              <a:rPr lang="en-US" sz="2800" dirty="0">
                <a:solidFill>
                  <a:schemeClr val="tx1">
                    <a:alpha val="85000"/>
                  </a:schemeClr>
                </a:solidFill>
                <a:effectLst/>
                <a:ea typeface="Times New Roman" panose="02020603050405020304" pitchFamily="18" charset="0"/>
                <a:cs typeface="Times New Roman" panose="02020603050405020304" pitchFamily="18" charset="0"/>
              </a:rPr>
              <a:t>PMPM payments covers the following components:</a:t>
            </a:r>
            <a:endParaRPr lang="en-GB" sz="2800" dirty="0">
              <a:solidFill>
                <a:schemeClr val="tx1">
                  <a:alpha val="85000"/>
                </a:schemeClr>
              </a:solidFill>
              <a:effectLst/>
              <a:ea typeface="Times New Roman" panose="02020603050405020304" pitchFamily="18" charset="0"/>
              <a:cs typeface="Times New Roman" panose="02020603050405020304" pitchFamily="18" charset="0"/>
            </a:endParaRPr>
          </a:p>
          <a:p>
            <a:pPr marL="742950" lvl="1" indent="-285750" algn="l">
              <a:lnSpc>
                <a:spcPct val="115000"/>
              </a:lnSpc>
              <a:buFont typeface="+mj-lt"/>
              <a:buAutoNum type="arabicPeriod"/>
            </a:pPr>
            <a:r>
              <a:rPr lang="en-US" sz="2800" dirty="0">
                <a:solidFill>
                  <a:schemeClr val="tx1">
                    <a:alpha val="85000"/>
                  </a:schemeClr>
                </a:solidFill>
                <a:effectLst/>
                <a:ea typeface="Times New Roman" panose="02020603050405020304" pitchFamily="18" charset="0"/>
                <a:cs typeface="Times New Roman" panose="02020603050405020304" pitchFamily="18" charset="0"/>
              </a:rPr>
              <a:t>Practice Assessment Completion</a:t>
            </a:r>
            <a:endParaRPr lang="en-GB" sz="2800" dirty="0">
              <a:solidFill>
                <a:schemeClr val="tx1">
                  <a:alpha val="85000"/>
                </a:schemeClr>
              </a:solidFill>
              <a:effectLst/>
              <a:ea typeface="Times New Roman" panose="02020603050405020304" pitchFamily="18" charset="0"/>
              <a:cs typeface="Times New Roman" panose="02020603050405020304" pitchFamily="18" charset="0"/>
            </a:endParaRPr>
          </a:p>
          <a:p>
            <a:pPr marL="742950" lvl="1" indent="-285750" algn="l">
              <a:lnSpc>
                <a:spcPct val="115000"/>
              </a:lnSpc>
              <a:buFont typeface="+mj-lt"/>
              <a:buAutoNum type="arabicPeriod"/>
            </a:pPr>
            <a:r>
              <a:rPr lang="en-US" sz="2800" dirty="0">
                <a:solidFill>
                  <a:schemeClr val="tx1">
                    <a:alpha val="85000"/>
                  </a:schemeClr>
                </a:solidFill>
                <a:effectLst/>
                <a:ea typeface="Times New Roman" panose="02020603050405020304" pitchFamily="18" charset="0"/>
                <a:cs typeface="Times New Roman" panose="02020603050405020304" pitchFamily="18" charset="0"/>
              </a:rPr>
              <a:t>Care Coordination and Acuity Payments</a:t>
            </a:r>
            <a:endParaRPr lang="en-GB" sz="2800" dirty="0">
              <a:solidFill>
                <a:schemeClr val="tx1">
                  <a:alpha val="85000"/>
                </a:schemeClr>
              </a:solidFill>
              <a:effectLst/>
              <a:ea typeface="Times New Roman" panose="02020603050405020304" pitchFamily="18" charset="0"/>
              <a:cs typeface="Times New Roman" panose="02020603050405020304" pitchFamily="18" charset="0"/>
            </a:endParaRPr>
          </a:p>
          <a:p>
            <a:pPr marL="742950" lvl="1" indent="-285750" algn="l">
              <a:lnSpc>
                <a:spcPct val="115000"/>
              </a:lnSpc>
              <a:buFont typeface="+mj-lt"/>
              <a:buAutoNum type="arabicPeriod"/>
            </a:pPr>
            <a:r>
              <a:rPr lang="en-US" sz="2800" dirty="0">
                <a:solidFill>
                  <a:schemeClr val="tx1">
                    <a:alpha val="85000"/>
                  </a:schemeClr>
                </a:solidFill>
                <a:effectLst/>
                <a:ea typeface="Times New Roman" panose="02020603050405020304" pitchFamily="18" charset="0"/>
                <a:cs typeface="Times New Roman" panose="02020603050405020304" pitchFamily="18" charset="0"/>
              </a:rPr>
              <a:t>Other Programs</a:t>
            </a:r>
            <a:endParaRPr lang="en-GB" sz="2800" dirty="0">
              <a:solidFill>
                <a:schemeClr val="tx1">
                  <a:alpha val="85000"/>
                </a:schemeClr>
              </a:solidFill>
              <a:effectLst/>
              <a:ea typeface="Times New Roman" panose="02020603050405020304" pitchFamily="18" charset="0"/>
              <a:cs typeface="Times New Roman" panose="02020603050405020304" pitchFamily="18" charset="0"/>
            </a:endParaRPr>
          </a:p>
          <a:p>
            <a:pPr marL="742950" lvl="1" indent="-285750" algn="l">
              <a:lnSpc>
                <a:spcPct val="115000"/>
              </a:lnSpc>
              <a:buFont typeface="+mj-lt"/>
              <a:buAutoNum type="arabicPeriod"/>
            </a:pPr>
            <a:r>
              <a:rPr lang="en-US" sz="2800" dirty="0">
                <a:solidFill>
                  <a:schemeClr val="tx1">
                    <a:alpha val="85000"/>
                  </a:schemeClr>
                </a:solidFill>
                <a:effectLst/>
                <a:ea typeface="Times New Roman" panose="02020603050405020304" pitchFamily="18" charset="0"/>
                <a:cs typeface="Times New Roman" panose="02020603050405020304" pitchFamily="18" charset="0"/>
              </a:rPr>
              <a:t>Integrated Behavioral Health</a:t>
            </a:r>
            <a:endParaRPr lang="en-GB" sz="2800" dirty="0">
              <a:solidFill>
                <a:schemeClr val="tx1">
                  <a:alpha val="85000"/>
                </a:schemeClr>
              </a:solidFill>
              <a:effectLst/>
              <a:ea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D79E8E3-B143-3ACC-35F2-F3CDAEFC1642}"/>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8</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0E2112F5-54BC-98CF-2634-9EC94346FF5A}"/>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89778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8389-B880-EE2C-BF93-21E747FBC6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566113-6599-04A5-14B8-DE58195BAD04}"/>
              </a:ext>
            </a:extLst>
          </p:cNvPr>
          <p:cNvSpPr>
            <a:spLocks noGrp="1"/>
          </p:cNvSpPr>
          <p:nvPr>
            <p:ph type="title"/>
          </p:nvPr>
        </p:nvSpPr>
        <p:spPr>
          <a:xfrm>
            <a:off x="838199" y="662427"/>
            <a:ext cx="10510521" cy="819738"/>
          </a:xfrm>
        </p:spPr>
        <p:txBody>
          <a:bodyPr>
            <a:normAutofit/>
          </a:bodyPr>
          <a:lstStyle/>
          <a:p>
            <a:r>
              <a:rPr lang="en-US" b="1" dirty="0">
                <a:solidFill>
                  <a:schemeClr val="tx1">
                    <a:alpha val="75000"/>
                  </a:schemeClr>
                </a:solidFill>
              </a:rPr>
              <a:t>Practice Assessment (PA) Scoring Methodology</a:t>
            </a:r>
            <a:endParaRPr lang="en-US"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009B6118-7DD5-6B27-AB27-305D00815771}"/>
              </a:ext>
            </a:extLst>
          </p:cNvPr>
          <p:cNvPicPr>
            <a:picLocks noChangeAspect="1"/>
          </p:cNvPicPr>
          <p:nvPr/>
        </p:nvPicPr>
        <p:blipFill>
          <a:blip r:embed="rId3"/>
          <a:stretch>
            <a:fillRect/>
          </a:stretch>
        </p:blipFill>
        <p:spPr>
          <a:xfrm>
            <a:off x="0" y="6217920"/>
            <a:ext cx="1504836" cy="595915"/>
          </a:xfrm>
          <a:prstGeom prst="rect">
            <a:avLst/>
          </a:prstGeom>
        </p:spPr>
      </p:pic>
      <p:graphicFrame>
        <p:nvGraphicFramePr>
          <p:cNvPr id="2" name="Table 1">
            <a:extLst>
              <a:ext uri="{FF2B5EF4-FFF2-40B4-BE49-F238E27FC236}">
                <a16:creationId xmlns:a16="http://schemas.microsoft.com/office/drawing/2014/main" id="{C563F8D5-A428-4F60-DFC4-BF15A59F7AE2}"/>
              </a:ext>
            </a:extLst>
          </p:cNvPr>
          <p:cNvGraphicFramePr>
            <a:graphicFrameLocks noGrp="1"/>
          </p:cNvGraphicFramePr>
          <p:nvPr>
            <p:extLst>
              <p:ext uri="{D42A27DB-BD31-4B8C-83A1-F6EECF244321}">
                <p14:modId xmlns:p14="http://schemas.microsoft.com/office/powerpoint/2010/main" val="2084708648"/>
              </p:ext>
            </p:extLst>
          </p:nvPr>
        </p:nvGraphicFramePr>
        <p:xfrm>
          <a:off x="1348081" y="1777394"/>
          <a:ext cx="9327540" cy="1648587"/>
        </p:xfrm>
        <a:graphic>
          <a:graphicData uri="http://schemas.openxmlformats.org/drawingml/2006/table">
            <a:tbl>
              <a:tblPr firstRow="1" firstCol="1" bandRow="1">
                <a:tableStyleId>{16D9F66E-5EB9-4882-86FB-DCBF35E3C3E4}</a:tableStyleId>
              </a:tblPr>
              <a:tblGrid>
                <a:gridCol w="1518595">
                  <a:extLst>
                    <a:ext uri="{9D8B030D-6E8A-4147-A177-3AD203B41FA5}">
                      <a16:colId xmlns:a16="http://schemas.microsoft.com/office/drawing/2014/main" val="3036576866"/>
                    </a:ext>
                  </a:extLst>
                </a:gridCol>
                <a:gridCol w="7808945">
                  <a:extLst>
                    <a:ext uri="{9D8B030D-6E8A-4147-A177-3AD203B41FA5}">
                      <a16:colId xmlns:a16="http://schemas.microsoft.com/office/drawing/2014/main" val="1558401755"/>
                    </a:ext>
                  </a:extLst>
                </a:gridCol>
              </a:tblGrid>
              <a:tr h="481260">
                <a:tc>
                  <a:txBody>
                    <a:bodyPr/>
                    <a:lstStyle/>
                    <a:p>
                      <a:pPr marL="457200" algn="just">
                        <a:lnSpc>
                          <a:spcPct val="115000"/>
                        </a:lnSpc>
                        <a:buNone/>
                      </a:pPr>
                      <a:r>
                        <a:rPr lang="en-US" sz="2000" b="1">
                          <a:effectLst/>
                        </a:rPr>
                        <a:t>Tier 1</a:t>
                      </a:r>
                      <a:endParaRPr lang="en-GB"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0-33 points </a:t>
                      </a:r>
                      <a:r>
                        <a:rPr lang="en-US" sz="1600" b="0" u="sng" dirty="0">
                          <a:effectLst/>
                        </a:rPr>
                        <a:t>or</a:t>
                      </a:r>
                      <a:r>
                        <a:rPr lang="en-US" sz="1600" b="0" dirty="0">
                          <a:effectLst/>
                        </a:rPr>
                        <a:t> </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34-100 points and one or more ¨Must Pass¨ criteria were not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3231608"/>
                  </a:ext>
                </a:extLst>
              </a:tr>
              <a:tr h="498585">
                <a:tc>
                  <a:txBody>
                    <a:bodyPr/>
                    <a:lstStyle/>
                    <a:p>
                      <a:pPr marL="457200" algn="just">
                        <a:lnSpc>
                          <a:spcPct val="115000"/>
                        </a:lnSpc>
                        <a:buNone/>
                      </a:pPr>
                      <a:r>
                        <a:rPr lang="en-US" sz="2000" b="1">
                          <a:effectLst/>
                        </a:rPr>
                        <a:t>Tier 2</a:t>
                      </a:r>
                      <a:endParaRPr lang="en-GB"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34-66 points and all ¨Must Pass¨ criteria met </a:t>
                      </a:r>
                      <a:r>
                        <a:rPr lang="en-US" sz="1600" b="0" u="sng" dirty="0">
                          <a:effectLst/>
                        </a:rPr>
                        <a:t>or</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Practice has NCQA PCMH or AAAHC and one or more ¨Must Pass¨ criteria were not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7847209"/>
                  </a:ext>
                </a:extLst>
              </a:tr>
              <a:tr h="481260">
                <a:tc>
                  <a:txBody>
                    <a:bodyPr/>
                    <a:lstStyle/>
                    <a:p>
                      <a:pPr marL="457200" algn="just">
                        <a:lnSpc>
                          <a:spcPct val="115000"/>
                        </a:lnSpc>
                        <a:buNone/>
                      </a:pPr>
                      <a:r>
                        <a:rPr lang="en-US" sz="2000" b="1" dirty="0">
                          <a:effectLst/>
                        </a:rPr>
                        <a:t>Tier 3</a:t>
                      </a:r>
                      <a:endParaRPr lang="en-GB"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67-100 points and all ¨Must Pass¨ criteria met </a:t>
                      </a:r>
                      <a:r>
                        <a:rPr lang="en-US" sz="1600" b="0" u="sng" dirty="0">
                          <a:effectLst/>
                        </a:rPr>
                        <a:t>or</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NCQA PCMH or AAAHC and all ¨Must Pass¨ criteria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4409539"/>
                  </a:ext>
                </a:extLst>
              </a:tr>
            </a:tbl>
          </a:graphicData>
        </a:graphic>
      </p:graphicFrame>
      <p:sp>
        <p:nvSpPr>
          <p:cNvPr id="6" name="TextBox 5">
            <a:extLst>
              <a:ext uri="{FF2B5EF4-FFF2-40B4-BE49-F238E27FC236}">
                <a16:creationId xmlns:a16="http://schemas.microsoft.com/office/drawing/2014/main" id="{73D883E4-655F-F631-C313-4F091A1365AB}"/>
              </a:ext>
            </a:extLst>
          </p:cNvPr>
          <p:cNvSpPr txBox="1"/>
          <p:nvPr/>
        </p:nvSpPr>
        <p:spPr>
          <a:xfrm>
            <a:off x="752418" y="3505174"/>
            <a:ext cx="10814742" cy="2862322"/>
          </a:xfrm>
          <a:prstGeom prst="rect">
            <a:avLst/>
          </a:prstGeom>
          <a:noFill/>
        </p:spPr>
        <p:txBody>
          <a:bodyPr wrap="square" rtlCol="0">
            <a:spAutoFit/>
          </a:bodyPr>
          <a:lstStyle/>
          <a:p>
            <a:r>
              <a:rPr lang="en-US" sz="2000" dirty="0">
                <a:effectLst/>
                <a:latin typeface="+mj-lt"/>
                <a:ea typeface="Aptos" panose="020B0004020202020204" pitchFamily="34" charset="0"/>
                <a:cs typeface="Arial" panose="020B0604020202020204" pitchFamily="34" charset="0"/>
              </a:rPr>
              <a:t>The Practice Assessment will identify the highest tier level for which a PCMP Practice Site qualifies. </a:t>
            </a:r>
          </a:p>
          <a:p>
            <a:r>
              <a:rPr lang="en-US" sz="2000" dirty="0">
                <a:latin typeface="+mj-lt"/>
                <a:ea typeface="Aptos" panose="020B0004020202020204" pitchFamily="34" charset="0"/>
                <a:cs typeface="Arial" panose="020B0604020202020204" pitchFamily="34" charset="0"/>
              </a:rPr>
              <a:t>	</a:t>
            </a:r>
            <a:r>
              <a:rPr lang="en-US" sz="2000" dirty="0">
                <a:effectLst/>
                <a:latin typeface="+mj-lt"/>
                <a:ea typeface="Aptos" panose="020B0004020202020204" pitchFamily="34" charset="0"/>
                <a:cs typeface="Arial" panose="020B0604020202020204" pitchFamily="34" charset="0"/>
              </a:rPr>
              <a:t>The Practice Assessment is </a:t>
            </a:r>
            <a:r>
              <a:rPr lang="en-US" sz="2000" dirty="0">
                <a:latin typeface="+mj-lt"/>
                <a:ea typeface="Aptos" panose="020B0004020202020204" pitchFamily="34" charset="0"/>
                <a:cs typeface="Arial" panose="020B0604020202020204" pitchFamily="34" charset="0"/>
              </a:rPr>
              <a:t>one </a:t>
            </a:r>
            <a:r>
              <a:rPr lang="en-US" sz="2000" dirty="0">
                <a:effectLst/>
                <a:latin typeface="+mj-lt"/>
                <a:ea typeface="Aptos" panose="020B0004020202020204" pitchFamily="34" charset="0"/>
                <a:cs typeface="Arial" panose="020B0604020202020204" pitchFamily="34" charset="0"/>
              </a:rPr>
              <a:t>component of the Tiering process. </a:t>
            </a:r>
          </a:p>
          <a:p>
            <a:r>
              <a:rPr lang="en-US" sz="2000" dirty="0">
                <a:latin typeface="+mj-lt"/>
                <a:ea typeface="Aptos" panose="020B0004020202020204" pitchFamily="34" charset="0"/>
                <a:cs typeface="Arial" panose="020B0604020202020204" pitchFamily="34" charset="0"/>
              </a:rPr>
              <a:t>	</a:t>
            </a:r>
            <a:r>
              <a:rPr lang="en-US" sz="2000" dirty="0">
                <a:effectLst/>
                <a:latin typeface="+mj-lt"/>
                <a:ea typeface="Aptos" panose="020B0004020202020204" pitchFamily="34" charset="0"/>
                <a:cs typeface="Arial" panose="020B0604020202020204" pitchFamily="34" charset="0"/>
              </a:rPr>
              <a:t>There are added requirements for providers, specifically around care coordination.</a:t>
            </a:r>
          </a:p>
          <a:p>
            <a:endParaRPr lang="en-US" sz="2000" dirty="0">
              <a:effectLst/>
              <a:latin typeface="+mj-lt"/>
              <a:ea typeface="Times New Roman" panose="02020603050405020304" pitchFamily="18" charset="0"/>
              <a:cs typeface="Times New Roman" panose="02020603050405020304" pitchFamily="18" charset="0"/>
            </a:endParaRPr>
          </a:p>
          <a:p>
            <a:r>
              <a:rPr lang="en-US" sz="2000" dirty="0">
                <a:effectLst/>
                <a:latin typeface="+mj-lt"/>
                <a:ea typeface="Times New Roman" panose="02020603050405020304" pitchFamily="18" charset="0"/>
                <a:cs typeface="Times New Roman" panose="02020603050405020304" pitchFamily="18" charset="0"/>
              </a:rPr>
              <a:t>The PCMP Practice Sites have the option to participate at the highest tier for which they qualify, or they can opt to participate at a lower tier. </a:t>
            </a:r>
          </a:p>
          <a:p>
            <a:endParaRPr lang="en-US" sz="2000" dirty="0">
              <a:effectLst/>
              <a:latin typeface="+mj-lt"/>
              <a:ea typeface="Times New Roman" panose="02020603050405020304" pitchFamily="18" charset="0"/>
            </a:endParaRPr>
          </a:p>
          <a:p>
            <a:pPr>
              <a:buNone/>
            </a:pPr>
            <a:r>
              <a:rPr lang="en-US" sz="2000" dirty="0">
                <a:effectLst/>
                <a:latin typeface="+mj-lt"/>
                <a:ea typeface="Times New Roman" panose="02020603050405020304" pitchFamily="18" charset="0"/>
              </a:rPr>
              <a:t>PCMP Practice Sites also may opt to identify a higher tier and work towards achieving that tier. NHP will provide tools and resources to support their advance across tier levels.</a:t>
            </a:r>
            <a:endParaRPr lang="en-GB" sz="4400" dirty="0">
              <a:latin typeface="+mj-lt"/>
            </a:endParaRPr>
          </a:p>
        </p:txBody>
      </p:sp>
    </p:spTree>
    <p:extLst>
      <p:ext uri="{BB962C8B-B14F-4D97-AF65-F5344CB8AC3E}">
        <p14:creationId xmlns:p14="http://schemas.microsoft.com/office/powerpoint/2010/main" val="1035812381"/>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8D8E4FFDE38D4D98C302ABE95C7919" ma:contentTypeVersion="22" ma:contentTypeDescription="Create a new document." ma:contentTypeScope="" ma:versionID="7d702823be44ea3b4300c36ed2f3e6c4">
  <xsd:schema xmlns:xsd="http://www.w3.org/2001/XMLSchema" xmlns:xs="http://www.w3.org/2001/XMLSchema" xmlns:p="http://schemas.microsoft.com/office/2006/metadata/properties" xmlns:ns1="http://schemas.microsoft.com/sharepoint/v3" xmlns:ns2="84b400ec-987b-4f5a-9683-719d2398fb9d" xmlns:ns3="8ace0bee-1e7d-49ae-9b3d-38b80faed0b6" targetNamespace="http://schemas.microsoft.com/office/2006/metadata/properties" ma:root="true" ma:fieldsID="ab743d765f22cb22ee0c84f4e0f5567c" ns1:_="" ns2:_="" ns3:_="">
    <xsd:import namespace="http://schemas.microsoft.com/sharepoint/v3"/>
    <xsd:import namespace="84b400ec-987b-4f5a-9683-719d2398fb9d"/>
    <xsd:import namespace="8ace0bee-1e7d-49ae-9b3d-38b80faed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dt"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400ec-987b-4f5a-9683-719d2398f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t" ma:index="23" nillable="true" ma:displayName="dt" ma:format="DateOnly" ma:internalName="dt">
      <xsd:simpleType>
        <xsd:restriction base="dms:DateTim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11a9efa-3e27-403f-a1c2-cfa70c564e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ce0bee-1e7d-49ae-9b3d-38b80faed0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cb75772-62ac-42de-b10a-1f9d7c1918e6}" ma:internalName="TaxCatchAll" ma:showField="CatchAllData" ma:web="8ace0bee-1e7d-49ae-9b3d-38b80faed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ace0bee-1e7d-49ae-9b3d-38b80faed0b6" xsi:nil="true"/>
    <MediaServiceKeyPoints xmlns="84b400ec-987b-4f5a-9683-719d2398fb9d" xsi:nil="true"/>
    <dt xmlns="84b400ec-987b-4f5a-9683-719d2398fb9d" xsi:nil="true"/>
    <lcf76f155ced4ddcb4097134ff3c332f xmlns="84b400ec-987b-4f5a-9683-719d2398fb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0CC34A-D535-41BC-8B48-A0E1EA32D7E8}">
  <ds:schemaRefs>
    <ds:schemaRef ds:uri="http://schemas.microsoft.com/sharepoint/v3/contenttype/forms"/>
  </ds:schemaRefs>
</ds:datastoreItem>
</file>

<file path=customXml/itemProps2.xml><?xml version="1.0" encoding="utf-8"?>
<ds:datastoreItem xmlns:ds="http://schemas.openxmlformats.org/officeDocument/2006/customXml" ds:itemID="{7E9F1CCF-A278-40B2-BB2A-84F8755F303C}">
  <ds:schemaRefs>
    <ds:schemaRef ds:uri="84b400ec-987b-4f5a-9683-719d2398fb9d"/>
    <ds:schemaRef ds:uri="8ace0bee-1e7d-49ae-9b3d-38b80faed0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506F55-A469-454B-8FCA-6F8BCF9DAA6B}">
  <ds:schemaRefs>
    <ds:schemaRef ds:uri="http://purl.org/dc/terms/"/>
    <ds:schemaRef ds:uri="http://schemas.microsoft.com/office/2006/metadata/properties"/>
    <ds:schemaRef ds:uri="http://schemas.microsoft.com/office/2006/documentManagement/types"/>
    <ds:schemaRef ds:uri="8ace0bee-1e7d-49ae-9b3d-38b80faed0b6"/>
    <ds:schemaRef ds:uri="http://www.w3.org/XML/1998/namespace"/>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84b400ec-987b-4f5a-9683-719d2398fb9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3870</TotalTime>
  <Words>2572</Words>
  <Application>Microsoft Office PowerPoint</Application>
  <PresentationFormat>Widescreen</PresentationFormat>
  <Paragraphs>287</Paragraphs>
  <Slides>26</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Aptos</vt:lpstr>
      <vt:lpstr>Arial</vt:lpstr>
      <vt:lpstr>Arial </vt:lpstr>
      <vt:lpstr>Calibri</vt:lpstr>
      <vt:lpstr>Calibri,Sans-Serif</vt:lpstr>
      <vt:lpstr>Dante</vt:lpstr>
      <vt:lpstr>Symbol</vt:lpstr>
      <vt:lpstr>Times New Roman</vt:lpstr>
      <vt:lpstr>Wingdings</vt:lpstr>
      <vt:lpstr>PineVTI</vt:lpstr>
      <vt:lpstr>PowerPoint Presentation</vt:lpstr>
      <vt:lpstr>Introductions</vt:lpstr>
      <vt:lpstr>Member Attribution</vt:lpstr>
      <vt:lpstr>Physical Health Attribution &amp; Performance Measures</vt:lpstr>
      <vt:lpstr>PCMP Key Dates for Contracting and Attribution</vt:lpstr>
      <vt:lpstr>PMPM Payment Structure</vt:lpstr>
      <vt:lpstr>PMPM Maximum Payment Structure</vt:lpstr>
      <vt:lpstr>Key Components of the PMPM</vt:lpstr>
      <vt:lpstr>Practice Assessment (PA) Scoring Methodology</vt:lpstr>
      <vt:lpstr>PCMP Tier Levels: Responsibilities &amp; Expectations</vt:lpstr>
      <vt:lpstr>Requirements for ALL PCMP Practice Sites</vt:lpstr>
      <vt:lpstr>PowerPoint Presentation</vt:lpstr>
      <vt:lpstr>NHP System-Wide Coordination &amp; Oversight</vt:lpstr>
      <vt:lpstr>Call to Action</vt:lpstr>
      <vt:lpstr>Open Forum</vt:lpstr>
      <vt:lpstr>PowerPoint Presentation</vt:lpstr>
      <vt:lpstr>Thank you!</vt:lpstr>
      <vt:lpstr>Supplemental Information: PCMP Contracting Process</vt:lpstr>
      <vt:lpstr>Key steps in the contracting process</vt:lpstr>
      <vt:lpstr>Step 1: Medicaid Enrolled</vt:lpstr>
      <vt:lpstr>Step 2: Practice Assessment</vt:lpstr>
      <vt:lpstr>Practice Assessment Scoring</vt:lpstr>
      <vt:lpstr>Practice Assessment Audit</vt:lpstr>
      <vt:lpstr>Step 3: Supporting Documents</vt:lpstr>
      <vt:lpstr>Supporting Documents  Tiers 2 &amp; 3</vt:lpstr>
      <vt:lpstr>Step 4: Execute Contract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Raina Ali</dc:creator>
  <cp:lastModifiedBy>Alma Mejorado</cp:lastModifiedBy>
  <cp:revision>12</cp:revision>
  <dcterms:created xsi:type="dcterms:W3CDTF">2025-01-26T20:23:29Z</dcterms:created>
  <dcterms:modified xsi:type="dcterms:W3CDTF">2025-04-09T16:33:19Z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0x0101009D8D8E4FFDE38D4D98C302ABE95C7919</vt:lpwstr>
  </property>
  <property fmtid="{D5CDD505-2E9C-101B-9397-08002B2CF9AE}" pid="3" name="MediaServiceImageTags">
    <vt:lpwstr/>
  </property>
</Properties>
</file>