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9" r:id="rId5"/>
    <p:sldId id="2147474782" r:id="rId6"/>
    <p:sldId id="2147474765" r:id="rId7"/>
    <p:sldId id="2147474778" r:id="rId8"/>
    <p:sldId id="2147474781" r:id="rId9"/>
    <p:sldId id="2147474767" r:id="rId10"/>
    <p:sldId id="2147474772" r:id="rId11"/>
    <p:sldId id="2147474779" r:id="rId12"/>
    <p:sldId id="2147474768" r:id="rId13"/>
    <p:sldId id="2147474775" r:id="rId14"/>
    <p:sldId id="2147474780" r:id="rId15"/>
    <p:sldId id="2147474771" r:id="rId16"/>
    <p:sldId id="2147474755" r:id="rId17"/>
    <p:sldId id="283" r:id="rId18"/>
    <p:sldId id="270" r:id="rId19"/>
    <p:sldId id="21474747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1A27C-2D51-45DD-8C0F-CE4F71D75C10}" v="5" dt="2025-03-07T18:44:26.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638" autoAdjust="0"/>
  </p:normalViewPr>
  <p:slideViewPr>
    <p:cSldViewPr snapToGrid="0">
      <p:cViewPr varScale="1">
        <p:scale>
          <a:sx n="88" d="100"/>
          <a:sy n="88" d="100"/>
        </p:scale>
        <p:origin x="228" y="57"/>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a Mejorado" userId="a8d55b42-488f-46e6-a785-499d6efbab38" providerId="ADAL" clId="{F3A1A27C-2D51-45DD-8C0F-CE4F71D75C10}"/>
    <pc:docChg chg="undo custSel addSld delSld modSld sldOrd">
      <pc:chgData name="Alma Mejorado" userId="a8d55b42-488f-46e6-a785-499d6efbab38" providerId="ADAL" clId="{F3A1A27C-2D51-45DD-8C0F-CE4F71D75C10}" dt="2025-03-12T18:04:29.817" v="567" actId="47"/>
      <pc:docMkLst>
        <pc:docMk/>
      </pc:docMkLst>
      <pc:sldChg chg="del">
        <pc:chgData name="Alma Mejorado" userId="a8d55b42-488f-46e6-a785-499d6efbab38" providerId="ADAL" clId="{F3A1A27C-2D51-45DD-8C0F-CE4F71D75C10}" dt="2025-03-12T18:04:27.417" v="566" actId="47"/>
        <pc:sldMkLst>
          <pc:docMk/>
          <pc:sldMk cId="1573938648" sldId="264"/>
        </pc:sldMkLst>
      </pc:sldChg>
      <pc:sldChg chg="del">
        <pc:chgData name="Alma Mejorado" userId="a8d55b42-488f-46e6-a785-499d6efbab38" providerId="ADAL" clId="{F3A1A27C-2D51-45DD-8C0F-CE4F71D75C10}" dt="2025-03-12T18:04:27.417" v="566" actId="47"/>
        <pc:sldMkLst>
          <pc:docMk/>
          <pc:sldMk cId="1309919285" sldId="271"/>
        </pc:sldMkLst>
      </pc:sldChg>
      <pc:sldChg chg="del">
        <pc:chgData name="Alma Mejorado" userId="a8d55b42-488f-46e6-a785-499d6efbab38" providerId="ADAL" clId="{F3A1A27C-2D51-45DD-8C0F-CE4F71D75C10}" dt="2025-03-12T18:04:20.583" v="565" actId="47"/>
        <pc:sldMkLst>
          <pc:docMk/>
          <pc:sldMk cId="299877690" sldId="281"/>
        </pc:sldMkLst>
      </pc:sldChg>
      <pc:sldChg chg="modSp mod">
        <pc:chgData name="Alma Mejorado" userId="a8d55b42-488f-46e6-a785-499d6efbab38" providerId="ADAL" clId="{F3A1A27C-2D51-45DD-8C0F-CE4F71D75C10}" dt="2025-03-12T16:39:46.597" v="550" actId="207"/>
        <pc:sldMkLst>
          <pc:docMk/>
          <pc:sldMk cId="3008116433" sldId="283"/>
        </pc:sldMkLst>
        <pc:spChg chg="mod">
          <ac:chgData name="Alma Mejorado" userId="a8d55b42-488f-46e6-a785-499d6efbab38" providerId="ADAL" clId="{F3A1A27C-2D51-45DD-8C0F-CE4F71D75C10}" dt="2025-03-12T16:39:46.597" v="550" actId="207"/>
          <ac:spMkLst>
            <pc:docMk/>
            <pc:sldMk cId="3008116433" sldId="283"/>
            <ac:spMk id="2" creationId="{C72BBF0B-5FBB-BDBB-E290-5391616A0EC2}"/>
          </ac:spMkLst>
        </pc:spChg>
        <pc:spChg chg="mod">
          <ac:chgData name="Alma Mejorado" userId="a8d55b42-488f-46e6-a785-499d6efbab38" providerId="ADAL" clId="{F3A1A27C-2D51-45DD-8C0F-CE4F71D75C10}" dt="2025-03-12T16:39:46.597" v="550" actId="207"/>
          <ac:spMkLst>
            <pc:docMk/>
            <pc:sldMk cId="3008116433" sldId="283"/>
            <ac:spMk id="3" creationId="{1ECD9E37-CB8D-D03D-0AEE-A0342EE38050}"/>
          </ac:spMkLst>
        </pc:spChg>
      </pc:sldChg>
      <pc:sldChg chg="del">
        <pc:chgData name="Alma Mejorado" userId="a8d55b42-488f-46e6-a785-499d6efbab38" providerId="ADAL" clId="{F3A1A27C-2D51-45DD-8C0F-CE4F71D75C10}" dt="2025-03-12T18:04:19.268" v="563" actId="47"/>
        <pc:sldMkLst>
          <pc:docMk/>
          <pc:sldMk cId="1680929560" sldId="289"/>
        </pc:sldMkLst>
      </pc:sldChg>
      <pc:sldChg chg="del">
        <pc:chgData name="Alma Mejorado" userId="a8d55b42-488f-46e6-a785-499d6efbab38" providerId="ADAL" clId="{F3A1A27C-2D51-45DD-8C0F-CE4F71D75C10}" dt="2025-03-12T18:04:19.864" v="564" actId="47"/>
        <pc:sldMkLst>
          <pc:docMk/>
          <pc:sldMk cId="3655740709" sldId="291"/>
        </pc:sldMkLst>
      </pc:sldChg>
      <pc:sldChg chg="del">
        <pc:chgData name="Alma Mejorado" userId="a8d55b42-488f-46e6-a785-499d6efbab38" providerId="ADAL" clId="{F3A1A27C-2D51-45DD-8C0F-CE4F71D75C10}" dt="2025-03-12T18:04:29.817" v="567" actId="47"/>
        <pc:sldMkLst>
          <pc:docMk/>
          <pc:sldMk cId="2728369424" sldId="301"/>
        </pc:sldMkLst>
      </pc:sldChg>
      <pc:sldChg chg="del">
        <pc:chgData name="Alma Mejorado" userId="a8d55b42-488f-46e6-a785-499d6efbab38" providerId="ADAL" clId="{F3A1A27C-2D51-45DD-8C0F-CE4F71D75C10}" dt="2025-03-12T18:04:27.417" v="566" actId="47"/>
        <pc:sldMkLst>
          <pc:docMk/>
          <pc:sldMk cId="1537322538" sldId="2147474764"/>
        </pc:sldMkLst>
      </pc:sldChg>
      <pc:sldChg chg="modSp mod">
        <pc:chgData name="Alma Mejorado" userId="a8d55b42-488f-46e6-a785-499d6efbab38" providerId="ADAL" clId="{F3A1A27C-2D51-45DD-8C0F-CE4F71D75C10}" dt="2025-03-12T16:38:41.651" v="539" actId="207"/>
        <pc:sldMkLst>
          <pc:docMk/>
          <pc:sldMk cId="1206335417" sldId="2147474765"/>
        </pc:sldMkLst>
        <pc:spChg chg="mod">
          <ac:chgData name="Alma Mejorado" userId="a8d55b42-488f-46e6-a785-499d6efbab38" providerId="ADAL" clId="{F3A1A27C-2D51-45DD-8C0F-CE4F71D75C10}" dt="2025-03-12T16:38:41.651" v="539" actId="207"/>
          <ac:spMkLst>
            <pc:docMk/>
            <pc:sldMk cId="1206335417" sldId="2147474765"/>
            <ac:spMk id="2" creationId="{386BD9B0-7FB9-C45C-D90B-533A85891F81}"/>
          </ac:spMkLst>
        </pc:spChg>
      </pc:sldChg>
      <pc:sldChg chg="ord">
        <pc:chgData name="Alma Mejorado" userId="a8d55b42-488f-46e6-a785-499d6efbab38" providerId="ADAL" clId="{F3A1A27C-2D51-45DD-8C0F-CE4F71D75C10}" dt="2025-03-12T18:04:17.103" v="562"/>
        <pc:sldMkLst>
          <pc:docMk/>
          <pc:sldMk cId="152034920" sldId="2147474766"/>
        </pc:sldMkLst>
      </pc:sldChg>
      <pc:sldChg chg="modSp mod">
        <pc:chgData name="Alma Mejorado" userId="a8d55b42-488f-46e6-a785-499d6efbab38" providerId="ADAL" clId="{F3A1A27C-2D51-45DD-8C0F-CE4F71D75C10}" dt="2025-03-12T16:39:02.309" v="543" actId="207"/>
        <pc:sldMkLst>
          <pc:docMk/>
          <pc:sldMk cId="3434503700" sldId="2147474767"/>
        </pc:sldMkLst>
        <pc:spChg chg="mod">
          <ac:chgData name="Alma Mejorado" userId="a8d55b42-488f-46e6-a785-499d6efbab38" providerId="ADAL" clId="{F3A1A27C-2D51-45DD-8C0F-CE4F71D75C10}" dt="2025-03-12T16:39:02.309" v="543" actId="207"/>
          <ac:spMkLst>
            <pc:docMk/>
            <pc:sldMk cId="3434503700" sldId="2147474767"/>
            <ac:spMk id="4" creationId="{8EC7A1A5-FB48-5620-B2C2-BFDB96671794}"/>
          </ac:spMkLst>
        </pc:spChg>
        <pc:spChg chg="mod">
          <ac:chgData name="Alma Mejorado" userId="a8d55b42-488f-46e6-a785-499d6efbab38" providerId="ADAL" clId="{F3A1A27C-2D51-45DD-8C0F-CE4F71D75C10}" dt="2025-03-12T16:38:15.497" v="536" actId="20577"/>
          <ac:spMkLst>
            <pc:docMk/>
            <pc:sldMk cId="3434503700" sldId="2147474767"/>
            <ac:spMk id="10" creationId="{1304FEA4-7FC2-7F87-41CA-887D102C88CA}"/>
          </ac:spMkLst>
        </pc:spChg>
      </pc:sldChg>
      <pc:sldChg chg="modSp mod">
        <pc:chgData name="Alma Mejorado" userId="a8d55b42-488f-46e6-a785-499d6efbab38" providerId="ADAL" clId="{F3A1A27C-2D51-45DD-8C0F-CE4F71D75C10}" dt="2025-03-12T16:40:25.296" v="552" actId="207"/>
        <pc:sldMkLst>
          <pc:docMk/>
          <pc:sldMk cId="3002284600" sldId="2147474768"/>
        </pc:sldMkLst>
        <pc:spChg chg="mod">
          <ac:chgData name="Alma Mejorado" userId="a8d55b42-488f-46e6-a785-499d6efbab38" providerId="ADAL" clId="{F3A1A27C-2D51-45DD-8C0F-CE4F71D75C10}" dt="2025-03-12T16:40:25.296" v="552" actId="207"/>
          <ac:spMkLst>
            <pc:docMk/>
            <pc:sldMk cId="3002284600" sldId="2147474768"/>
            <ac:spMk id="4" creationId="{B1B21A90-BA5E-AA42-954A-9FAA7751BB9F}"/>
          </ac:spMkLst>
        </pc:spChg>
      </pc:sldChg>
      <pc:sldChg chg="del">
        <pc:chgData name="Alma Mejorado" userId="a8d55b42-488f-46e6-a785-499d6efbab38" providerId="ADAL" clId="{F3A1A27C-2D51-45DD-8C0F-CE4F71D75C10}" dt="2025-03-12T18:04:29.817" v="567" actId="47"/>
        <pc:sldMkLst>
          <pc:docMk/>
          <pc:sldMk cId="2251438738" sldId="2147474769"/>
        </pc:sldMkLst>
      </pc:sldChg>
      <pc:sldChg chg="modSp mod">
        <pc:chgData name="Alma Mejorado" userId="a8d55b42-488f-46e6-a785-499d6efbab38" providerId="ADAL" clId="{F3A1A27C-2D51-45DD-8C0F-CE4F71D75C10}" dt="2025-03-12T16:39:33.268" v="549" actId="207"/>
        <pc:sldMkLst>
          <pc:docMk/>
          <pc:sldMk cId="2242599879" sldId="2147474771"/>
        </pc:sldMkLst>
        <pc:spChg chg="mod">
          <ac:chgData name="Alma Mejorado" userId="a8d55b42-488f-46e6-a785-499d6efbab38" providerId="ADAL" clId="{F3A1A27C-2D51-45DD-8C0F-CE4F71D75C10}" dt="2025-03-12T16:39:33.268" v="549" actId="207"/>
          <ac:spMkLst>
            <pc:docMk/>
            <pc:sldMk cId="2242599879" sldId="2147474771"/>
            <ac:spMk id="2" creationId="{011DAFB6-9B9F-487F-8C7E-1116B72D836A}"/>
          </ac:spMkLst>
        </pc:spChg>
      </pc:sldChg>
      <pc:sldChg chg="modSp mod">
        <pc:chgData name="Alma Mejorado" userId="a8d55b42-488f-46e6-a785-499d6efbab38" providerId="ADAL" clId="{F3A1A27C-2D51-45DD-8C0F-CE4F71D75C10}" dt="2025-03-12T16:40:14.943" v="551" actId="207"/>
        <pc:sldMkLst>
          <pc:docMk/>
          <pc:sldMk cId="2666632775" sldId="2147474772"/>
        </pc:sldMkLst>
        <pc:spChg chg="mod">
          <ac:chgData name="Alma Mejorado" userId="a8d55b42-488f-46e6-a785-499d6efbab38" providerId="ADAL" clId="{F3A1A27C-2D51-45DD-8C0F-CE4F71D75C10}" dt="2025-03-12T16:40:14.943" v="551" actId="207"/>
          <ac:spMkLst>
            <pc:docMk/>
            <pc:sldMk cId="2666632775" sldId="2147474772"/>
            <ac:spMk id="2" creationId="{5ED4BC3F-B458-084F-0CFC-9D7009EAFE16}"/>
          </ac:spMkLst>
        </pc:spChg>
        <pc:spChg chg="mod">
          <ac:chgData name="Alma Mejorado" userId="a8d55b42-488f-46e6-a785-499d6efbab38" providerId="ADAL" clId="{F3A1A27C-2D51-45DD-8C0F-CE4F71D75C10}" dt="2025-03-12T16:40:14.943" v="551" actId="207"/>
          <ac:spMkLst>
            <pc:docMk/>
            <pc:sldMk cId="2666632775" sldId="2147474772"/>
            <ac:spMk id="3" creationId="{CD8CD960-B241-29FF-8961-239E939350DC}"/>
          </ac:spMkLst>
        </pc:spChg>
      </pc:sldChg>
      <pc:sldChg chg="modSp mod">
        <pc:chgData name="Alma Mejorado" userId="a8d55b42-488f-46e6-a785-499d6efbab38" providerId="ADAL" clId="{F3A1A27C-2D51-45DD-8C0F-CE4F71D75C10}" dt="2025-03-12T16:39:21.627" v="546" actId="207"/>
        <pc:sldMkLst>
          <pc:docMk/>
          <pc:sldMk cId="3827974277" sldId="2147474775"/>
        </pc:sldMkLst>
        <pc:spChg chg="mod">
          <ac:chgData name="Alma Mejorado" userId="a8d55b42-488f-46e6-a785-499d6efbab38" providerId="ADAL" clId="{F3A1A27C-2D51-45DD-8C0F-CE4F71D75C10}" dt="2025-03-12T16:39:21.627" v="546" actId="207"/>
          <ac:spMkLst>
            <pc:docMk/>
            <pc:sldMk cId="3827974277" sldId="2147474775"/>
            <ac:spMk id="2" creationId="{413C1938-6962-36FF-E894-F62ADAC90A99}"/>
          </ac:spMkLst>
        </pc:spChg>
        <pc:spChg chg="mod">
          <ac:chgData name="Alma Mejorado" userId="a8d55b42-488f-46e6-a785-499d6efbab38" providerId="ADAL" clId="{F3A1A27C-2D51-45DD-8C0F-CE4F71D75C10}" dt="2025-03-12T16:39:21.627" v="546" actId="207"/>
          <ac:spMkLst>
            <pc:docMk/>
            <pc:sldMk cId="3827974277" sldId="2147474775"/>
            <ac:spMk id="3" creationId="{5113389F-E188-8729-3D65-DEDAD803B24F}"/>
          </ac:spMkLst>
        </pc:spChg>
      </pc:sldChg>
      <pc:sldChg chg="modSp mod">
        <pc:chgData name="Alma Mejorado" userId="a8d55b42-488f-46e6-a785-499d6efbab38" providerId="ADAL" clId="{F3A1A27C-2D51-45DD-8C0F-CE4F71D75C10}" dt="2025-03-12T16:38:46.994" v="540" actId="207"/>
        <pc:sldMkLst>
          <pc:docMk/>
          <pc:sldMk cId="897780686" sldId="2147474778"/>
        </pc:sldMkLst>
        <pc:spChg chg="mod">
          <ac:chgData name="Alma Mejorado" userId="a8d55b42-488f-46e6-a785-499d6efbab38" providerId="ADAL" clId="{F3A1A27C-2D51-45DD-8C0F-CE4F71D75C10}" dt="2025-03-12T16:38:46.994" v="540" actId="207"/>
          <ac:spMkLst>
            <pc:docMk/>
            <pc:sldMk cId="897780686" sldId="2147474778"/>
            <ac:spMk id="12" creationId="{214F7CA2-89D8-9CCC-CA64-2C7C9A85B4A5}"/>
          </ac:spMkLst>
        </pc:spChg>
        <pc:spChg chg="mod">
          <ac:chgData name="Alma Mejorado" userId="a8d55b42-488f-46e6-a785-499d6efbab38" providerId="ADAL" clId="{F3A1A27C-2D51-45DD-8C0F-CE4F71D75C10}" dt="2025-03-12T16:38:46.994" v="540" actId="207"/>
          <ac:spMkLst>
            <pc:docMk/>
            <pc:sldMk cId="897780686" sldId="2147474778"/>
            <ac:spMk id="18" creationId="{4E1E24F2-A066-E6F1-DAD1-B2249037116C}"/>
          </ac:spMkLst>
        </pc:spChg>
      </pc:sldChg>
      <pc:sldChg chg="modSp mod">
        <pc:chgData name="Alma Mejorado" userId="a8d55b42-488f-46e6-a785-499d6efbab38" providerId="ADAL" clId="{F3A1A27C-2D51-45DD-8C0F-CE4F71D75C10}" dt="2025-03-12T16:39:08.195" v="544" actId="207"/>
        <pc:sldMkLst>
          <pc:docMk/>
          <pc:sldMk cId="3012302573" sldId="2147474779"/>
        </pc:sldMkLst>
        <pc:spChg chg="mod">
          <ac:chgData name="Alma Mejorado" userId="a8d55b42-488f-46e6-a785-499d6efbab38" providerId="ADAL" clId="{F3A1A27C-2D51-45DD-8C0F-CE4F71D75C10}" dt="2025-03-12T16:39:08.195" v="544" actId="207"/>
          <ac:spMkLst>
            <pc:docMk/>
            <pc:sldMk cId="3012302573" sldId="2147474779"/>
            <ac:spMk id="12" creationId="{CB4E7802-945D-CB1E-D133-F49CF646DD2B}"/>
          </ac:spMkLst>
        </pc:spChg>
        <pc:spChg chg="mod">
          <ac:chgData name="Alma Mejorado" userId="a8d55b42-488f-46e6-a785-499d6efbab38" providerId="ADAL" clId="{F3A1A27C-2D51-45DD-8C0F-CE4F71D75C10}" dt="2025-03-12T16:39:08.195" v="544" actId="207"/>
          <ac:spMkLst>
            <pc:docMk/>
            <pc:sldMk cId="3012302573" sldId="2147474779"/>
            <ac:spMk id="18" creationId="{860F10F4-4BDE-8012-EBEC-CC90A9F7AA93}"/>
          </ac:spMkLst>
        </pc:spChg>
      </pc:sldChg>
      <pc:sldChg chg="modSp mod">
        <pc:chgData name="Alma Mejorado" userId="a8d55b42-488f-46e6-a785-499d6efbab38" providerId="ADAL" clId="{F3A1A27C-2D51-45DD-8C0F-CE4F71D75C10}" dt="2025-03-12T16:41:01.027" v="560" actId="20577"/>
        <pc:sldMkLst>
          <pc:docMk/>
          <pc:sldMk cId="3891401426" sldId="2147474780"/>
        </pc:sldMkLst>
        <pc:spChg chg="mod">
          <ac:chgData name="Alma Mejorado" userId="a8d55b42-488f-46e6-a785-499d6efbab38" providerId="ADAL" clId="{F3A1A27C-2D51-45DD-8C0F-CE4F71D75C10}" dt="2025-03-12T16:39:27.132" v="547" actId="207"/>
          <ac:spMkLst>
            <pc:docMk/>
            <pc:sldMk cId="3891401426" sldId="2147474780"/>
            <ac:spMk id="4" creationId="{72DCAFB8-6F75-0987-FBEB-32699028A0D9}"/>
          </ac:spMkLst>
        </pc:spChg>
        <pc:spChg chg="mod">
          <ac:chgData name="Alma Mejorado" userId="a8d55b42-488f-46e6-a785-499d6efbab38" providerId="ADAL" clId="{F3A1A27C-2D51-45DD-8C0F-CE4F71D75C10}" dt="2025-03-12T16:39:27.132" v="547" actId="207"/>
          <ac:spMkLst>
            <pc:docMk/>
            <pc:sldMk cId="3891401426" sldId="2147474780"/>
            <ac:spMk id="9" creationId="{EB89FEE1-5DBA-74AE-81EA-9704EFFB99C0}"/>
          </ac:spMkLst>
        </pc:spChg>
        <pc:spChg chg="mod">
          <ac:chgData name="Alma Mejorado" userId="a8d55b42-488f-46e6-a785-499d6efbab38" providerId="ADAL" clId="{F3A1A27C-2D51-45DD-8C0F-CE4F71D75C10}" dt="2025-03-12T16:41:01.027" v="560" actId="20577"/>
          <ac:spMkLst>
            <pc:docMk/>
            <pc:sldMk cId="3891401426" sldId="2147474780"/>
            <ac:spMk id="10" creationId="{77C1D649-73AF-DD4B-C34D-3DC0AAB5B4D6}"/>
          </ac:spMkLst>
        </pc:spChg>
      </pc:sldChg>
      <pc:sldChg chg="modSp new mod ord">
        <pc:chgData name="Alma Mejorado" userId="a8d55b42-488f-46e6-a785-499d6efbab38" providerId="ADAL" clId="{F3A1A27C-2D51-45DD-8C0F-CE4F71D75C10}" dt="2025-03-12T16:38:52.471" v="541" actId="207"/>
        <pc:sldMkLst>
          <pc:docMk/>
          <pc:sldMk cId="4265551433" sldId="2147474781"/>
        </pc:sldMkLst>
        <pc:spChg chg="mod">
          <ac:chgData name="Alma Mejorado" userId="a8d55b42-488f-46e6-a785-499d6efbab38" providerId="ADAL" clId="{F3A1A27C-2D51-45DD-8C0F-CE4F71D75C10}" dt="2025-03-12T16:38:52.471" v="541" actId="207"/>
          <ac:spMkLst>
            <pc:docMk/>
            <pc:sldMk cId="4265551433" sldId="2147474781"/>
            <ac:spMk id="2" creationId="{9297F773-8830-5A9B-E419-317DF44BF057}"/>
          </ac:spMkLst>
        </pc:spChg>
        <pc:spChg chg="mod">
          <ac:chgData name="Alma Mejorado" userId="a8d55b42-488f-46e6-a785-499d6efbab38" providerId="ADAL" clId="{F3A1A27C-2D51-45DD-8C0F-CE4F71D75C10}" dt="2025-03-12T16:38:52.471" v="541" actId="207"/>
          <ac:spMkLst>
            <pc:docMk/>
            <pc:sldMk cId="4265551433" sldId="2147474781"/>
            <ac:spMk id="3" creationId="{5AE6D010-83D8-F1E8-356C-7452B3ACD266}"/>
          </ac:spMkLst>
        </pc:spChg>
        <pc:spChg chg="mod">
          <ac:chgData name="Alma Mejorado" userId="a8d55b42-488f-46e6-a785-499d6efbab38" providerId="ADAL" clId="{F3A1A27C-2D51-45DD-8C0F-CE4F71D75C10}" dt="2025-03-12T16:38:52.471" v="541" actId="207"/>
          <ac:spMkLst>
            <pc:docMk/>
            <pc:sldMk cId="4265551433" sldId="2147474781"/>
            <ac:spMk id="4" creationId="{238BE196-285A-DE56-26CA-70DB8673442B}"/>
          </ac:spMkLst>
        </pc:spChg>
      </pc:sldChg>
      <pc:sldChg chg="new del">
        <pc:chgData name="Alma Mejorado" userId="a8d55b42-488f-46e6-a785-499d6efbab38" providerId="ADAL" clId="{F3A1A27C-2D51-45DD-8C0F-CE4F71D75C10}" dt="2025-03-12T16:35:40.072" v="518" actId="680"/>
        <pc:sldMkLst>
          <pc:docMk/>
          <pc:sldMk cId="1498658962" sldId="2147474782"/>
        </pc:sldMkLst>
      </pc:sldChg>
      <pc:sldChg chg="modSp add mod ord">
        <pc:chgData name="Alma Mejorado" userId="a8d55b42-488f-46e6-a785-499d6efbab38" providerId="ADAL" clId="{F3A1A27C-2D51-45DD-8C0F-CE4F71D75C10}" dt="2025-03-12T16:35:52.597" v="534" actId="20577"/>
        <pc:sldMkLst>
          <pc:docMk/>
          <pc:sldMk cId="1523635319" sldId="2147474782"/>
        </pc:sldMkLst>
        <pc:spChg chg="mod">
          <ac:chgData name="Alma Mejorado" userId="a8d55b42-488f-46e6-a785-499d6efbab38" providerId="ADAL" clId="{F3A1A27C-2D51-45DD-8C0F-CE4F71D75C10}" dt="2025-03-12T16:35:52.597" v="534" actId="20577"/>
          <ac:spMkLst>
            <pc:docMk/>
            <pc:sldMk cId="1523635319" sldId="2147474782"/>
            <ac:spMk id="2" creationId="{0305DA0F-E510-D5E9-7022-2E6BBD7E93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E8CD-3A2D-0E69-FD97-17014207E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56E0F-21BC-5829-8D48-F29E61CD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69AE6-0DDF-892C-271C-16530991DBE6}"/>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449928A2-5B4E-AB70-7131-B3260A105F46}"/>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665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6BB5-8934-D8D0-0BFC-53DC13E42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ABD20-7DB3-DFDC-7F22-28A098C06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71527-C857-CFAC-D7AB-ABA61016FF09}"/>
              </a:ext>
            </a:extLst>
          </p:cNvPr>
          <p:cNvSpPr>
            <a:spLocks noGrp="1"/>
          </p:cNvSpPr>
          <p:nvPr>
            <p:ph type="body" idx="1"/>
          </p:nvPr>
        </p:nvSpPr>
        <p:spPr/>
        <p:txBody>
          <a:bodyPr/>
          <a:lstStyle/>
          <a:p>
            <a:r>
              <a:rPr lang="en-US" dirty="0"/>
              <a:t>HCPF, or the department, is highly involved in Phase 3 in the PCMP model. </a:t>
            </a:r>
          </a:p>
          <a:p>
            <a:endParaRPr lang="en-US" dirty="0"/>
          </a:p>
          <a:p>
            <a:r>
              <a:rPr lang="en-US" dirty="0"/>
              <a:t>As directed by HCPF, Phase 3 will include 3 different PCMP tiers based on the individual practice capabilities and engagement.</a:t>
            </a:r>
          </a:p>
          <a:p>
            <a:endParaRPr lang="en-US" dirty="0"/>
          </a:p>
          <a:p>
            <a:r>
              <a:rPr lang="en-US" dirty="0"/>
              <a:t>Also, HCPF created a Practice Assessment used by all RAEs to determine these capabilities and engagement across 9 sections. Examples of these are visible in the right side of the screen. </a:t>
            </a:r>
          </a:p>
          <a:p>
            <a:endParaRPr lang="en-US" dirty="0"/>
          </a:p>
          <a:p>
            <a:r>
              <a:rPr lang="en-US" dirty="0"/>
              <a:t>Each of your practices will need to complete a Practice Assessment before contracting. We currently are asking all PCMPs to complete the assessment by March 4</a:t>
            </a:r>
            <a:r>
              <a:rPr lang="en-US" baseline="30000" dirty="0"/>
              <a:t>th</a:t>
            </a:r>
            <a:r>
              <a:rPr lang="en-US" dirty="0"/>
              <a:t>. </a:t>
            </a:r>
          </a:p>
          <a:p>
            <a:endParaRPr lang="en-US" dirty="0"/>
          </a:p>
          <a:p>
            <a:r>
              <a:rPr lang="en-US" dirty="0"/>
              <a:t>The deadline is a little tight because we want to make sure we meet all the HCPF deadlines and ensure that we contract with all practices in our region and we can submit the final report to HCPF by April 30</a:t>
            </a:r>
            <a:r>
              <a:rPr lang="en-US" baseline="30000" dirty="0"/>
              <a:t>th</a:t>
            </a:r>
            <a:r>
              <a:rPr lang="en-US" dirty="0"/>
              <a:t>. </a:t>
            </a:r>
          </a:p>
          <a:p>
            <a:endParaRPr lang="en-US" dirty="0"/>
          </a:p>
          <a:p>
            <a:r>
              <a:rPr lang="en-US" dirty="0"/>
              <a:t>If you need more time or have questions about the tool, please contact me. We want to work with you to successfully complete it.</a:t>
            </a:r>
          </a:p>
          <a:p>
            <a:endParaRPr lang="en-US" dirty="0"/>
          </a:p>
          <a:p>
            <a:r>
              <a:rPr lang="en-US" dirty="0"/>
              <a:t>If  you have not received the Practice Assessment template, please contact me directly and I´ll forward to you. </a:t>
            </a:r>
          </a:p>
          <a:p>
            <a:endParaRPr lang="en-US" dirty="0"/>
          </a:p>
          <a:p>
            <a:r>
              <a:rPr lang="en-US" dirty="0"/>
              <a:t>Any questions about this information?</a:t>
            </a:r>
          </a:p>
        </p:txBody>
      </p:sp>
      <p:sp>
        <p:nvSpPr>
          <p:cNvPr id="4" name="Slide Number Placeholder 3">
            <a:extLst>
              <a:ext uri="{FF2B5EF4-FFF2-40B4-BE49-F238E27FC236}">
                <a16:creationId xmlns:a16="http://schemas.microsoft.com/office/drawing/2014/main" id="{462C9FE8-7372-12E7-65D7-5EF87F03F166}"/>
              </a:ext>
            </a:extLst>
          </p:cNvPr>
          <p:cNvSpPr>
            <a:spLocks noGrp="1"/>
          </p:cNvSpPr>
          <p:nvPr>
            <p:ph type="sldNum" sz="quarter" idx="5"/>
          </p:nvPr>
        </p:nvSpPr>
        <p:spPr/>
        <p:txBody>
          <a:bodyPr/>
          <a:lstStyle/>
          <a:p>
            <a:fld id="{5E485773-E831-40C3-B08E-FE9BDAA69383}" type="slidenum">
              <a:rPr lang="en-US" smtClean="0"/>
              <a:t>6</a:t>
            </a:fld>
            <a:endParaRPr lang="en-US"/>
          </a:p>
        </p:txBody>
      </p:sp>
    </p:spTree>
    <p:extLst>
      <p:ext uri="{BB962C8B-B14F-4D97-AF65-F5344CB8AC3E}">
        <p14:creationId xmlns:p14="http://schemas.microsoft.com/office/powerpoint/2010/main" val="219720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7</a:t>
            </a:fld>
            <a:endParaRPr lang="en-US"/>
          </a:p>
        </p:txBody>
      </p:sp>
    </p:spTree>
    <p:extLst>
      <p:ext uri="{BB962C8B-B14F-4D97-AF65-F5344CB8AC3E}">
        <p14:creationId xmlns:p14="http://schemas.microsoft.com/office/powerpoint/2010/main" val="174403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9</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C5EA-E42D-E888-86D4-2A8674AF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F6823-682D-14EB-2C50-2DB9F8B44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7AACA-5216-9A6A-C707-EE1A01784AFE}"/>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4753C0A0-8BD8-503D-2625-F5A808784692}"/>
              </a:ext>
            </a:extLst>
          </p:cNvPr>
          <p:cNvSpPr>
            <a:spLocks noGrp="1"/>
          </p:cNvSpPr>
          <p:nvPr>
            <p:ph type="sldNum" sz="quarter" idx="5"/>
          </p:nvPr>
        </p:nvSpPr>
        <p:spPr/>
        <p:txBody>
          <a:bodyPr/>
          <a:lstStyle/>
          <a:p>
            <a:fld id="{5E485773-E831-40C3-B08E-FE9BDAA69383}" type="slidenum">
              <a:rPr lang="en-US" smtClean="0"/>
              <a:t>11</a:t>
            </a:fld>
            <a:endParaRPr lang="en-US"/>
          </a:p>
        </p:txBody>
      </p:sp>
    </p:spTree>
    <p:extLst>
      <p:ext uri="{BB962C8B-B14F-4D97-AF65-F5344CB8AC3E}">
        <p14:creationId xmlns:p14="http://schemas.microsoft.com/office/powerpoint/2010/main" val="406949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key dates of the PCMP Contracting and attribution. </a:t>
            </a:r>
          </a:p>
          <a:p>
            <a:endParaRPr lang="en-GB" dirty="0"/>
          </a:p>
          <a:p>
            <a:r>
              <a:rPr lang="en-GB" dirty="0"/>
              <a:t>As you can see, there is a lot of work that goes behind the launch date of ACC Phase 3 on July 1</a:t>
            </a:r>
            <a:r>
              <a:rPr lang="en-GB" baseline="30000" dirty="0"/>
              <a:t>st</a:t>
            </a:r>
            <a:r>
              <a:rPr lang="en-GB" dirty="0"/>
              <a:t>. </a:t>
            </a:r>
          </a:p>
          <a:p>
            <a:endParaRPr lang="en-GB" dirty="0"/>
          </a:p>
          <a:p>
            <a:r>
              <a:rPr lang="en-GB" dirty="0"/>
              <a:t>All RAEs must submit final list of contracted PCMPs to HCPF on April 30</a:t>
            </a:r>
            <a:r>
              <a:rPr lang="en-GB" baseline="30000" dirty="0"/>
              <a:t>th</a:t>
            </a:r>
            <a:r>
              <a:rPr lang="en-GB" dirty="0"/>
              <a:t>. HCPF will begin the member attribution process on May 1</a:t>
            </a:r>
            <a:r>
              <a:rPr lang="en-GB" baseline="30000" dirty="0"/>
              <a:t>st</a:t>
            </a:r>
            <a:r>
              <a:rPr lang="en-GB" dirty="0"/>
              <a:t> and begin member noticing on May 15</a:t>
            </a:r>
            <a:r>
              <a:rPr lang="en-GB" baseline="30000" dirty="0"/>
              <a:t>th</a:t>
            </a:r>
            <a:r>
              <a:rPr lang="en-GB" dirty="0"/>
              <a:t>. </a:t>
            </a:r>
          </a:p>
          <a:p>
            <a:endParaRPr lang="en-GB" dirty="0"/>
          </a:p>
          <a:p>
            <a:r>
              <a:rPr lang="en-GB" dirty="0"/>
              <a:t>Your cooperation with completing the Practice Assessment and any supporting documents is crucial to the success of this implementation.</a:t>
            </a:r>
          </a:p>
          <a:p>
            <a:endParaRPr lang="en-GB" dirty="0"/>
          </a:p>
          <a:p>
            <a:r>
              <a:rPr lang="en-US" dirty="0"/>
              <a:t>Again, if you need more time or have questions about the tool, please contact me. We want to work with you to successfully contract with us before the HCPF deadline.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questions about this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we will be scheduling PCMP specific webinars – something like office hours – in the week March 10</a:t>
            </a:r>
            <a:r>
              <a:rPr lang="en-US" baseline="30000" dirty="0"/>
              <a:t>th</a:t>
            </a:r>
            <a:r>
              <a:rPr lang="en-US" dirty="0"/>
              <a:t> to go into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Dorothy Burke from ???</a:t>
            </a:r>
            <a:endParaRPr lang="en-US" b="1" dirty="0"/>
          </a:p>
          <a:p>
            <a:endParaRPr lang="en-US" dirty="0"/>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12</a:t>
            </a:fld>
            <a:endParaRPr lang="en-US"/>
          </a:p>
        </p:txBody>
      </p:sp>
    </p:spTree>
    <p:extLst>
      <p:ext uri="{BB962C8B-B14F-4D97-AF65-F5344CB8AC3E}">
        <p14:creationId xmlns:p14="http://schemas.microsoft.com/office/powerpoint/2010/main" val="84500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My name is Alma Mejorado and I´m NHPs Provider Network Contractor. I am the key contact person for all Primary Care Providers to contract with NHP to receive member attribution under ACC Phase 3 starting July 1</a:t>
            </a:r>
            <a:r>
              <a:rPr lang="en-US" baseline="30000" dirty="0"/>
              <a:t>st</a:t>
            </a:r>
            <a:r>
              <a:rPr lang="en-US" dirty="0"/>
              <a:t>. </a:t>
            </a:r>
          </a:p>
          <a:p>
            <a:endParaRPr lang="en-US" dirty="0"/>
          </a:p>
          <a:p>
            <a:r>
              <a:rPr lang="en-US" dirty="0"/>
              <a:t>I´ve </a:t>
            </a:r>
            <a:r>
              <a:rPr lang="en-GB" sz="1800" dirty="0">
                <a:effectLst/>
                <a:latin typeface="Aptos" panose="020B0004020202020204" pitchFamily="34" charset="0"/>
                <a:ea typeface="Aptos" panose="020B0004020202020204" pitchFamily="34" charset="0"/>
                <a:cs typeface="Times New Roman" panose="02020603050405020304" pitchFamily="18" charset="0"/>
              </a:rPr>
              <a:t>worked with NHP since its foundation in 2018 and is now delighted to be an official member of the NHP team. </a:t>
            </a:r>
            <a:endParaRPr lang="en-US" dirty="0"/>
          </a:p>
          <a:p>
            <a:endParaRPr lang="en-US" dirty="0"/>
          </a:p>
          <a:p>
            <a:r>
              <a:rPr lang="en-US" dirty="0"/>
              <a:t>ACC Phase 3 will have important changes from the current process under Phase 2. As they are outlined here. Compared to Phase 2, Phase 3 attribution will </a:t>
            </a:r>
          </a:p>
          <a:p>
            <a:endParaRPr lang="en-US" dirty="0"/>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No </a:t>
            </a:r>
            <a:r>
              <a:rPr lang="en-US" sz="1200" dirty="0">
                <a:solidFill>
                  <a:schemeClr val="accent4">
                    <a:lumMod val="20000"/>
                    <a:lumOff val="80000"/>
                  </a:schemeClr>
                </a:solidFill>
              </a:rPr>
              <a:t>geographical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Does not assess family utilization</a:t>
            </a:r>
            <a:endParaRPr lang="en-US" sz="12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Assigns members to clinics based on claims</a:t>
            </a:r>
          </a:p>
          <a:p>
            <a:pPr marL="0" lvl="0" indent="0" algn="l" defTabSz="889000">
              <a:lnSpc>
                <a:spcPct val="90000"/>
              </a:lnSpc>
              <a:spcBef>
                <a:spcPct val="0"/>
              </a:spcBef>
              <a:spcAft>
                <a:spcPct val="35000"/>
              </a:spcAft>
              <a:buFont typeface="Arial" panose="020B0604020202020204" pitchFamily="34" charset="0"/>
              <a:buNone/>
            </a:pPr>
            <a:r>
              <a:rPr lang="en-US" sz="1200" kern="1200" dirty="0">
                <a:solidFill>
                  <a:schemeClr val="accent4">
                    <a:lumMod val="20000"/>
                    <a:lumOff val="80000"/>
                  </a:schemeClr>
                </a:solidFill>
              </a:rPr>
              <a:t>That means that</a:t>
            </a:r>
          </a:p>
          <a:p>
            <a:pPr marL="342900" lvl="0" indent="-342900" algn="l" defTabSz="889000">
              <a:lnSpc>
                <a:spcPct val="90000"/>
              </a:lnSpc>
              <a:spcBef>
                <a:spcPct val="0"/>
              </a:spcBef>
              <a:spcAft>
                <a:spcPct val="35000"/>
              </a:spcAft>
              <a:buFont typeface="Arial" panose="020B0604020202020204" pitchFamily="34" charset="0"/>
              <a:buChar char="•"/>
            </a:pPr>
            <a:r>
              <a:rPr lang="en-US" sz="1200" dirty="0">
                <a:solidFill>
                  <a:schemeClr val="accent4">
                    <a:lumMod val="20000"/>
                    <a:lumOff val="80000"/>
                  </a:schemeClr>
                </a:solidFill>
              </a:rPr>
              <a:t>If the member has no claims, they will not be assigned a PCMP.  The RAE will be responsible for assigning a PCMP.</a:t>
            </a:r>
          </a:p>
          <a:p>
            <a:pPr marL="0" lvl="0" indent="0" algn="l" defTabSz="889000">
              <a:lnSpc>
                <a:spcPct val="90000"/>
              </a:lnSpc>
              <a:spcBef>
                <a:spcPct val="0"/>
              </a:spcBef>
              <a:spcAft>
                <a:spcPct val="35000"/>
              </a:spcAft>
              <a:buFont typeface="Arial" panose="020B0604020202020204" pitchFamily="34" charset="0"/>
              <a:buNone/>
            </a:pPr>
            <a:r>
              <a:rPr lang="en-US" sz="1200" dirty="0">
                <a:solidFill>
                  <a:schemeClr val="accent4">
                    <a:lumMod val="20000"/>
                    <a:lumOff val="80000"/>
                  </a:schemeClr>
                </a:solidFill>
              </a:rPr>
              <a:t>Also,</a:t>
            </a:r>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Performance measures are clinic-specific and are not dependent on </a:t>
            </a:r>
            <a:r>
              <a:rPr lang="en-US" sz="1200" dirty="0">
                <a:solidFill>
                  <a:schemeClr val="accent4">
                    <a:lumMod val="20000"/>
                    <a:lumOff val="80000"/>
                  </a:schemeClr>
                </a:solidFill>
              </a:rPr>
              <a:t>regional performance</a:t>
            </a:r>
            <a:endParaRPr lang="en-US" sz="1200" kern="1200" dirty="0">
              <a:solidFill>
                <a:schemeClr val="accent4">
                  <a:lumMod val="20000"/>
                  <a:lumOff val="80000"/>
                </a:schemeClr>
              </a:solidFill>
            </a:endParaRPr>
          </a:p>
          <a:p>
            <a:endParaRPr lang="en-US" dirty="0"/>
          </a:p>
          <a:p>
            <a:r>
              <a:rPr lang="en-US" dirty="0"/>
              <a:t>Any questions about this information?</a:t>
            </a:r>
          </a:p>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16</a:t>
            </a:fld>
            <a:endParaRPr lang="en-US"/>
          </a:p>
        </p:txBody>
      </p:sp>
    </p:spTree>
    <p:extLst>
      <p:ext uri="{BB962C8B-B14F-4D97-AF65-F5344CB8AC3E}">
        <p14:creationId xmlns:p14="http://schemas.microsoft.com/office/powerpoint/2010/main" val="14171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nhprae2.org/"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alma@nhpllc.org" TargetMode="External"/><Relationship Id="rId7" Type="http://schemas.openxmlformats.org/officeDocument/2006/relationships/image" Target="../media/image5.jpeg"/><Relationship Id="rId2" Type="http://schemas.openxmlformats.org/officeDocument/2006/relationships/hyperlink" Target="https://nhprae2.org/" TargetMode="External"/><Relationship Id="rId1" Type="http://schemas.openxmlformats.org/officeDocument/2006/relationships/slideLayout" Target="../slideLayouts/slideLayout2.xml"/><Relationship Id="rId6" Type="http://schemas.openxmlformats.org/officeDocument/2006/relationships/hyperlink" Target="mailto:Christopher_Miller@uhc.com" TargetMode="External"/><Relationship Id="rId11" Type="http://schemas.openxmlformats.org/officeDocument/2006/relationships/image" Target="../media/image1.png"/><Relationship Id="rId5" Type="http://schemas.openxmlformats.org/officeDocument/2006/relationships/hyperlink" Target="mailto:NHPrae_bh_pr@uhc.com" TargetMode="External"/><Relationship Id="rId10" Type="http://schemas.openxmlformats.org/officeDocument/2006/relationships/image" Target="../media/image3.jpeg"/><Relationship Id="rId4" Type="http://schemas.openxmlformats.org/officeDocument/2006/relationships/hyperlink" Target="mailto:raina@nhpllc.org" TargetMode="External"/><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hcpf.colorado.gov/provider-enrollment"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hyperlink" Target="https://nhprae2.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nhprae2.or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2"/>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dirty="0">
                <a:solidFill>
                  <a:schemeClr val="tx2"/>
                </a:solidFill>
              </a:rPr>
              <a:t>Northeast Health Partners</a:t>
            </a:r>
          </a:p>
        </p:txBody>
      </p:sp>
      <p:sp>
        <p:nvSpPr>
          <p:cNvPr id="12" name="TextBox 11">
            <a:extLst>
              <a:ext uri="{FF2B5EF4-FFF2-40B4-BE49-F238E27FC236}">
                <a16:creationId xmlns:a16="http://schemas.microsoft.com/office/drawing/2014/main" id="{E7299C24-F6D5-6A79-990A-AA20CD937460}"/>
              </a:ext>
            </a:extLst>
          </p:cNvPr>
          <p:cNvSpPr txBox="1"/>
          <p:nvPr/>
        </p:nvSpPr>
        <p:spPr>
          <a:xfrm>
            <a:off x="5094913" y="3719421"/>
            <a:ext cx="2002173" cy="769441"/>
          </a:xfrm>
          <a:prstGeom prst="rect">
            <a:avLst/>
          </a:prstGeom>
          <a:noFill/>
        </p:spPr>
        <p:txBody>
          <a:bodyPr wrap="square" rtlCol="0">
            <a:spAutoFit/>
          </a:bodyPr>
          <a:lstStyle/>
          <a:p>
            <a:r>
              <a:rPr lang="en-US" sz="4400">
                <a:solidFill>
                  <a:schemeClr val="tx2"/>
                </a:solidFill>
              </a:rPr>
              <a:t>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2"/>
                </a:solidFill>
              </a:rPr>
              <a:t>March 12, 2025</a:t>
            </a:r>
            <a:endParaRPr lang="en-US" sz="2500" b="1" i="1" spc="65" dirty="0">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E58-BE89-5284-7BA0-8775358AF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1938-6962-36FF-E894-F62ADAC90A99}"/>
              </a:ext>
            </a:extLst>
          </p:cNvPr>
          <p:cNvSpPr>
            <a:spLocks noGrp="1"/>
          </p:cNvSpPr>
          <p:nvPr>
            <p:ph type="title"/>
          </p:nvPr>
        </p:nvSpPr>
        <p:spPr>
          <a:xfrm>
            <a:off x="485775" y="647700"/>
            <a:ext cx="3680395" cy="1403343"/>
          </a:xfrm>
        </p:spPr>
        <p:txBody>
          <a:bodyPr anchor="ctr">
            <a:normAutofit/>
          </a:bodyPr>
          <a:lstStyle/>
          <a:p>
            <a:pPr>
              <a:lnSpc>
                <a:spcPct val="90000"/>
              </a:lnSpc>
            </a:pPr>
            <a:r>
              <a:rPr lang="en-GB" sz="3100" b="1" kern="100" dirty="0">
                <a:solidFill>
                  <a:schemeClr val="tx1"/>
                </a:solidFill>
                <a:effectLst/>
              </a:rPr>
              <a:t>Supporting Documents </a:t>
            </a:r>
            <a:br>
              <a:rPr lang="en-GB" sz="3100" b="1" kern="100" dirty="0">
                <a:solidFill>
                  <a:schemeClr val="tx1"/>
                </a:solidFill>
                <a:effectLst/>
              </a:rPr>
            </a:br>
            <a:r>
              <a:rPr lang="en-GB" sz="3100" b="1" kern="100" dirty="0">
                <a:solidFill>
                  <a:schemeClr val="tx1"/>
                </a:solidFill>
                <a:effectLst/>
              </a:rPr>
              <a:t>Tiers 2 &amp; 3</a:t>
            </a:r>
            <a:endParaRPr lang="en-GB" sz="3100" dirty="0">
              <a:solidFill>
                <a:schemeClr val="tx1"/>
              </a:solidFill>
            </a:endParaRPr>
          </a:p>
        </p:txBody>
      </p:sp>
      <p:sp>
        <p:nvSpPr>
          <p:cNvPr id="3" name="Content Placeholder 2">
            <a:extLst>
              <a:ext uri="{FF2B5EF4-FFF2-40B4-BE49-F238E27FC236}">
                <a16:creationId xmlns:a16="http://schemas.microsoft.com/office/drawing/2014/main" id="{5113389F-E188-8729-3D65-DEDAD803B24F}"/>
              </a:ext>
            </a:extLst>
          </p:cNvPr>
          <p:cNvSpPr>
            <a:spLocks noGrp="1"/>
          </p:cNvSpPr>
          <p:nvPr>
            <p:ph idx="1"/>
          </p:nvPr>
        </p:nvSpPr>
        <p:spPr>
          <a:xfrm>
            <a:off x="144966" y="2388358"/>
            <a:ext cx="4304371" cy="4053385"/>
          </a:xfrm>
        </p:spPr>
        <p:txBody>
          <a:bodyPr>
            <a:normAutofit/>
          </a:bodyPr>
          <a:lstStyle/>
          <a:p>
            <a:pPr marL="0" indent="0" algn="l" rtl="0" fontAlgn="base">
              <a:lnSpc>
                <a:spcPct val="110000"/>
              </a:lnSpc>
              <a:buNone/>
            </a:pPr>
            <a:r>
              <a:rPr lang="en-GB" dirty="0">
                <a:solidFill>
                  <a:schemeClr val="tx1"/>
                </a:solidFill>
              </a:rPr>
              <a:t>S</a:t>
            </a:r>
            <a:r>
              <a:rPr lang="en-GB" b="0" i="0" dirty="0">
                <a:solidFill>
                  <a:schemeClr val="tx1"/>
                </a:solidFill>
                <a:effectLst/>
              </a:rPr>
              <a:t>ubmit additional documents:</a:t>
            </a:r>
          </a:p>
          <a:p>
            <a:pPr marL="342900" indent="-342900" algn="l" rtl="0" fontAlgn="base">
              <a:lnSpc>
                <a:spcPct val="110000"/>
              </a:lnSpc>
              <a:buFont typeface="Arial" panose="020B0604020202020204" pitchFamily="34" charset="0"/>
              <a:buChar char="•"/>
            </a:pPr>
            <a:r>
              <a:rPr lang="en-GB" b="0" i="0" dirty="0">
                <a:solidFill>
                  <a:schemeClr val="tx1"/>
                </a:solidFill>
                <a:effectLst/>
              </a:rPr>
              <a:t>BAA Form</a:t>
            </a:r>
          </a:p>
          <a:p>
            <a:pPr marL="342900" indent="-342900" algn="l" rtl="0" fontAlgn="base">
              <a:lnSpc>
                <a:spcPct val="110000"/>
              </a:lnSpc>
              <a:buFont typeface="Arial" panose="020B0604020202020204" pitchFamily="34" charset="0"/>
              <a:buChar char="•"/>
            </a:pPr>
            <a:r>
              <a:rPr lang="en-GB" b="0" i="0" dirty="0">
                <a:solidFill>
                  <a:schemeClr val="tx1"/>
                </a:solidFill>
                <a:effectLst/>
              </a:rPr>
              <a:t>IT Security Assessment</a:t>
            </a:r>
          </a:p>
          <a:p>
            <a:pPr marL="0" indent="0" algn="l" rtl="0" fontAlgn="base">
              <a:lnSpc>
                <a:spcPct val="110000"/>
              </a:lnSpc>
              <a:buNone/>
            </a:pPr>
            <a:endParaRPr lang="en-GB" sz="1600" dirty="0">
              <a:solidFill>
                <a:schemeClr val="tx1"/>
              </a:solidFill>
            </a:endParaRPr>
          </a:p>
          <a:p>
            <a:pPr marL="0" indent="0" algn="l" rtl="0" fontAlgn="base">
              <a:lnSpc>
                <a:spcPct val="110000"/>
              </a:lnSpc>
              <a:buNone/>
            </a:pPr>
            <a:r>
              <a:rPr lang="en-GB" sz="2000" dirty="0">
                <a:solidFill>
                  <a:schemeClr val="tx1"/>
                </a:solidFill>
              </a:rPr>
              <a:t>Once finalized, </a:t>
            </a:r>
            <a:r>
              <a:rPr lang="en-GB" sz="2000" b="0" i="0" dirty="0">
                <a:solidFill>
                  <a:schemeClr val="tx1"/>
                </a:solidFill>
                <a:effectLst/>
              </a:rPr>
              <a:t>the templates will be </a:t>
            </a:r>
            <a:r>
              <a:rPr lang="en-GB" sz="2000" dirty="0">
                <a:solidFill>
                  <a:schemeClr val="tx1"/>
                </a:solidFill>
              </a:rPr>
              <a:t>available </a:t>
            </a:r>
            <a:r>
              <a:rPr lang="en-GB" sz="2000" b="0" i="0" dirty="0">
                <a:solidFill>
                  <a:schemeClr val="tx1"/>
                </a:solidFill>
                <a:effectLst/>
              </a:rPr>
              <a:t>in our dedicated </a:t>
            </a:r>
            <a:r>
              <a:rPr lang="en-GB" sz="2000" b="0" i="0" dirty="0">
                <a:solidFill>
                  <a:schemeClr val="tx1"/>
                </a:solidFill>
                <a:effectLst/>
                <a:hlinkClick r:id="rId2" tooltip="https://nhprae2.org/">
                  <a:extLst>
                    <a:ext uri="{A12FA001-AC4F-418D-AE19-62706E023703}">
                      <ahyp:hlinkClr xmlns:ahyp="http://schemas.microsoft.com/office/drawing/2018/hyperlinkcolor" val="tx"/>
                    </a:ext>
                  </a:extLst>
                </a:hlinkClick>
              </a:rPr>
              <a:t>PCMP Contracting Website</a:t>
            </a:r>
            <a:r>
              <a:rPr lang="en-GB" sz="2000" b="0" i="0" dirty="0">
                <a:solidFill>
                  <a:schemeClr val="tx1"/>
                </a:solidFill>
                <a:effectLst/>
              </a:rPr>
              <a:t>. </a:t>
            </a:r>
          </a:p>
          <a:p>
            <a:pPr marL="0" indent="0" rtl="0" fontAlgn="base">
              <a:lnSpc>
                <a:spcPct val="110000"/>
              </a:lnSpc>
              <a:buNone/>
            </a:pPr>
            <a:endParaRPr lang="en-GB" sz="1900" b="0" i="0" u="sng" dirty="0">
              <a:solidFill>
                <a:schemeClr val="tx1"/>
              </a:solidFill>
              <a:effectLst/>
            </a:endParaRPr>
          </a:p>
        </p:txBody>
      </p:sp>
      <p:pic>
        <p:nvPicPr>
          <p:cNvPr id="7" name="Picture Placeholder 12">
            <a:extLst>
              <a:ext uri="{FF2B5EF4-FFF2-40B4-BE49-F238E27FC236}">
                <a16:creationId xmlns:a16="http://schemas.microsoft.com/office/drawing/2014/main" id="{3AB18345-6425-1F51-96EC-34D26C989E8B}"/>
              </a:ext>
            </a:extLst>
          </p:cNvPr>
          <p:cNvPicPr>
            <a:picLocks noChangeAspect="1"/>
          </p:cNvPicPr>
          <p:nvPr/>
        </p:nvPicPr>
        <p:blipFill>
          <a:blip r:embed="rId3"/>
          <a:srcRect l="15147" r="22378"/>
          <a:stretch/>
        </p:blipFill>
        <p:spPr>
          <a:xfrm>
            <a:off x="4575048" y="10"/>
            <a:ext cx="7616952" cy="6857990"/>
          </a:xfrm>
          <a:prstGeom prst="rect">
            <a:avLst/>
          </a:prstGeom>
          <a:noFill/>
        </p:spPr>
      </p:pic>
      <p:sp>
        <p:nvSpPr>
          <p:cNvPr id="6" name="Slide Number Placeholder 5">
            <a:extLst>
              <a:ext uri="{FF2B5EF4-FFF2-40B4-BE49-F238E27FC236}">
                <a16:creationId xmlns:a16="http://schemas.microsoft.com/office/drawing/2014/main" id="{0DC5B328-9C49-76E5-EC4C-4EFC904D614D}"/>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10</a:t>
            </a:fld>
            <a:endParaRPr lang="en-US"/>
          </a:p>
        </p:txBody>
      </p:sp>
      <p:pic>
        <p:nvPicPr>
          <p:cNvPr id="9" name="Picture 8" descr="A blue and green logo with a leaf&#10;&#10;AI-generated content may be incorrect.">
            <a:extLst>
              <a:ext uri="{FF2B5EF4-FFF2-40B4-BE49-F238E27FC236}">
                <a16:creationId xmlns:a16="http://schemas.microsoft.com/office/drawing/2014/main" id="{2C83CC76-B7C1-B57A-3FE9-A4B22FCEAFBC}"/>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82797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0C06-9546-FB0C-FAB5-E21AB0506D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DCAFB8-6F75-0987-FBEB-32699028A0D9}"/>
              </a:ext>
            </a:extLst>
          </p:cNvPr>
          <p:cNvSpPr>
            <a:spLocks noGrp="1"/>
          </p:cNvSpPr>
          <p:nvPr>
            <p:ph type="title"/>
          </p:nvPr>
        </p:nvSpPr>
        <p:spPr>
          <a:xfrm>
            <a:off x="838199" y="662427"/>
            <a:ext cx="10346474" cy="819738"/>
          </a:xfrm>
        </p:spPr>
        <p:txBody>
          <a:bodyPr>
            <a:normAutofit/>
          </a:bodyPr>
          <a:lstStyle/>
          <a:p>
            <a:r>
              <a:rPr lang="en-GB" sz="4000" b="1" kern="100" dirty="0">
                <a:solidFill>
                  <a:schemeClr val="tx1"/>
                </a:solidFill>
                <a:effectLst/>
                <a:ea typeface="Aptos" panose="020B0004020202020204" pitchFamily="34" charset="0"/>
                <a:cs typeface="Times New Roman" panose="02020603050405020304" pitchFamily="18" charset="0"/>
              </a:rPr>
              <a:t>Step 4: Execute Contract</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9E6E2A06-0AAA-9208-23ED-FC25D2E5F121}"/>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EE997258-28DC-D934-B3FD-70800E18FCAE}"/>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EB89FEE1-5DBA-74AE-81EA-9704EFFB99C0}"/>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endParaRPr>
            </a:p>
          </p:txBody>
        </p:sp>
        <p:sp>
          <p:nvSpPr>
            <p:cNvPr id="10" name="TextBox 9">
              <a:extLst>
                <a:ext uri="{FF2B5EF4-FFF2-40B4-BE49-F238E27FC236}">
                  <a16:creationId xmlns:a16="http://schemas.microsoft.com/office/drawing/2014/main" id="{77C1D649-73AF-DD4B-C34D-3DC0AAB5B4D6}"/>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defTabSz="889000">
                <a:lnSpc>
                  <a:spcPct val="90000"/>
                </a:lnSpc>
                <a:spcBef>
                  <a:spcPct val="0"/>
                </a:spcBef>
                <a:spcAft>
                  <a:spcPct val="35000"/>
                </a:spcAft>
              </a:pPr>
              <a:r>
                <a:rPr lang="en-US" sz="2800" dirty="0">
                  <a:solidFill>
                    <a:schemeClr val="tx1"/>
                  </a:solidFill>
                </a:rPr>
                <a:t>PCMP contracts is in final stages. </a:t>
              </a:r>
            </a:p>
            <a:p>
              <a:pPr marL="457200" indent="-457200" defTabSz="889000">
                <a:lnSpc>
                  <a:spcPct val="90000"/>
                </a:lnSpc>
                <a:spcBef>
                  <a:spcPct val="0"/>
                </a:spcBef>
                <a:spcAft>
                  <a:spcPct val="35000"/>
                </a:spcAft>
                <a:buFont typeface="Arial" panose="020B0604020202020204" pitchFamily="34" charset="0"/>
                <a:buChar char="•"/>
              </a:pPr>
              <a:r>
                <a:rPr lang="en-US" sz="2800" dirty="0">
                  <a:solidFill>
                    <a:schemeClr val="tx1"/>
                  </a:solidFill>
                </a:rPr>
                <a:t>Will issue via </a:t>
              </a:r>
              <a:r>
                <a:rPr lang="en-US" sz="2800" dirty="0" err="1">
                  <a:solidFill>
                    <a:schemeClr val="tx1"/>
                  </a:solidFill>
                </a:rPr>
                <a:t>Docusign</a:t>
              </a:r>
              <a:r>
                <a:rPr lang="en-US" sz="2800" dirty="0">
                  <a:solidFill>
                    <a:schemeClr val="tx1"/>
                  </a:solidFill>
                </a:rPr>
                <a:t> to person authorized to sign.</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kern="1200" dirty="0">
                  <a:solidFill>
                    <a:schemeClr val="tx1"/>
                  </a:solidFill>
                </a:rPr>
                <a:t>PMPM amounts are sti</a:t>
              </a:r>
              <a:r>
                <a:rPr lang="en-US" sz="2800" dirty="0">
                  <a:solidFill>
                    <a:schemeClr val="tx1"/>
                  </a:solidFill>
                </a:rPr>
                <a:t>ll being determined by the state.</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dirty="0">
                  <a:solidFill>
                    <a:schemeClr val="tx1"/>
                  </a:solidFill>
                </a:rPr>
                <a:t>NHP will release PMPM framework  after final budget.</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tx1"/>
                </a:solidFill>
              </a:endParaRPr>
            </a:p>
            <a:p>
              <a:pPr lvl="0" algn="l" defTabSz="889000">
                <a:lnSpc>
                  <a:spcPct val="90000"/>
                </a:lnSpc>
                <a:spcBef>
                  <a:spcPct val="0"/>
                </a:spcBef>
                <a:spcAft>
                  <a:spcPct val="35000"/>
                </a:spcAft>
              </a:pPr>
              <a:r>
                <a:rPr lang="en-US" sz="2800" dirty="0">
                  <a:solidFill>
                    <a:schemeClr val="tx1"/>
                  </a:solidFill>
                </a:rPr>
                <a:t>PMPM rate will be made based on the Practice Site tier level from Practice Assessments.</a:t>
              </a: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tx1"/>
                </a:solidFill>
              </a:endParaRPr>
            </a:p>
            <a:p>
              <a:pPr lvl="0" algn="l" defTabSz="889000">
                <a:lnSpc>
                  <a:spcPct val="90000"/>
                </a:lnSpc>
                <a:spcBef>
                  <a:spcPct val="0"/>
                </a:spcBef>
                <a:spcAft>
                  <a:spcPct val="35000"/>
                </a:spcAft>
              </a:pPr>
              <a:endParaRPr lang="en-US" sz="2800" kern="1200" dirty="0">
                <a:solidFill>
                  <a:schemeClr val="tx1"/>
                </a:solidFill>
              </a:endParaRPr>
            </a:p>
          </p:txBody>
        </p:sp>
      </p:grpSp>
    </p:spTree>
    <p:extLst>
      <p:ext uri="{BB962C8B-B14F-4D97-AF65-F5344CB8AC3E}">
        <p14:creationId xmlns:p14="http://schemas.microsoft.com/office/powerpoint/2010/main" val="389140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AFB6-9B9F-487F-8C7E-1116B72D836A}"/>
              </a:ext>
            </a:extLst>
          </p:cNvPr>
          <p:cNvSpPr>
            <a:spLocks noGrp="1"/>
          </p:cNvSpPr>
          <p:nvPr>
            <p:ph type="title"/>
          </p:nvPr>
        </p:nvSpPr>
        <p:spPr/>
        <p:txBody>
          <a:bodyPr/>
          <a:lstStyle/>
          <a:p>
            <a:r>
              <a:rPr lang="en-GB" dirty="0">
                <a:solidFill>
                  <a:schemeClr val="tx1">
                    <a:alpha val="75000"/>
                  </a:schemeClr>
                </a:solidFill>
              </a:rPr>
              <a:t>PCMP Key Dates for Contracting and Attribution</a:t>
            </a:r>
          </a:p>
        </p:txBody>
      </p:sp>
      <p:graphicFrame>
        <p:nvGraphicFramePr>
          <p:cNvPr id="7" name="Content Placeholder 6">
            <a:extLst>
              <a:ext uri="{FF2B5EF4-FFF2-40B4-BE49-F238E27FC236}">
                <a16:creationId xmlns:a16="http://schemas.microsoft.com/office/drawing/2014/main" id="{DA64D1B1-020F-DB1F-0368-D66B49F78E85}"/>
              </a:ext>
            </a:extLst>
          </p:cNvPr>
          <p:cNvGraphicFramePr>
            <a:graphicFrameLocks noGrp="1"/>
          </p:cNvGraphicFramePr>
          <p:nvPr>
            <p:ph idx="1"/>
            <p:extLst>
              <p:ext uri="{D42A27DB-BD31-4B8C-83A1-F6EECF244321}">
                <p14:modId xmlns:p14="http://schemas.microsoft.com/office/powerpoint/2010/main" val="2822441988"/>
              </p:ext>
            </p:extLst>
          </p:nvPr>
        </p:nvGraphicFramePr>
        <p:xfrm>
          <a:off x="838200" y="1479550"/>
          <a:ext cx="10515600" cy="4945495"/>
        </p:xfrm>
        <a:graphic>
          <a:graphicData uri="http://schemas.openxmlformats.org/drawingml/2006/table">
            <a:tbl>
              <a:tblPr firstRow="1" bandRow="1">
                <a:tableStyleId>{B301B821-A1FF-4177-AEE7-76D212191A09}</a:tableStyleId>
              </a:tblPr>
              <a:tblGrid>
                <a:gridCol w="7166020">
                  <a:extLst>
                    <a:ext uri="{9D8B030D-6E8A-4147-A177-3AD203B41FA5}">
                      <a16:colId xmlns:a16="http://schemas.microsoft.com/office/drawing/2014/main" val="599344272"/>
                    </a:ext>
                  </a:extLst>
                </a:gridCol>
                <a:gridCol w="3349580">
                  <a:extLst>
                    <a:ext uri="{9D8B030D-6E8A-4147-A177-3AD203B41FA5}">
                      <a16:colId xmlns:a16="http://schemas.microsoft.com/office/drawing/2014/main" val="1517289411"/>
                    </a:ext>
                  </a:extLst>
                </a:gridCol>
              </a:tblGrid>
              <a:tr h="52589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2553949"/>
                  </a:ext>
                </a:extLst>
              </a:tr>
              <a:tr h="370840">
                <a:tc>
                  <a:txBody>
                    <a:bodyPr/>
                    <a:lstStyle/>
                    <a:p>
                      <a:r>
                        <a:rPr lang="en-GB" dirty="0"/>
                        <a:t>NHP Conducts Provider Meet and Greets</a:t>
                      </a:r>
                    </a:p>
                  </a:txBody>
                  <a:tcPr/>
                </a:tc>
                <a:tc>
                  <a:txBody>
                    <a:bodyPr/>
                    <a:lstStyle/>
                    <a:p>
                      <a:r>
                        <a:rPr lang="en-GB" dirty="0">
                          <a:solidFill>
                            <a:srgbClr val="FF0000"/>
                          </a:solidFill>
                        </a:rPr>
                        <a:t>January 26, 2025</a:t>
                      </a:r>
                    </a:p>
                    <a:p>
                      <a:r>
                        <a:rPr lang="en-GB" dirty="0"/>
                        <a:t>February 26, 2025</a:t>
                      </a:r>
                    </a:p>
                    <a:p>
                      <a:r>
                        <a:rPr lang="en-GB" dirty="0"/>
                        <a:t>March, April, May, and June</a:t>
                      </a:r>
                    </a:p>
                  </a:txBody>
                  <a:tcPr/>
                </a:tc>
                <a:extLst>
                  <a:ext uri="{0D108BD9-81ED-4DB2-BD59-A6C34878D82A}">
                    <a16:rowId xmlns:a16="http://schemas.microsoft.com/office/drawing/2014/main" val="2806752977"/>
                  </a:ext>
                </a:extLst>
              </a:tr>
              <a:tr h="370840">
                <a:tc>
                  <a:txBody>
                    <a:bodyPr/>
                    <a:lstStyle/>
                    <a:p>
                      <a:r>
                        <a:rPr lang="en-GB" dirty="0"/>
                        <a:t>NHP initiates individual PCMP Outreach</a:t>
                      </a:r>
                    </a:p>
                  </a:txBody>
                  <a:tcPr/>
                </a:tc>
                <a:tc>
                  <a:txBody>
                    <a:bodyPr/>
                    <a:lstStyle/>
                    <a:p>
                      <a:r>
                        <a:rPr lang="en-GB" dirty="0"/>
                        <a:t>February 10, 2025</a:t>
                      </a:r>
                    </a:p>
                  </a:txBody>
                  <a:tcPr/>
                </a:tc>
                <a:extLst>
                  <a:ext uri="{0D108BD9-81ED-4DB2-BD59-A6C34878D82A}">
                    <a16:rowId xmlns:a16="http://schemas.microsoft.com/office/drawing/2014/main" val="1414348240"/>
                  </a:ext>
                </a:extLst>
              </a:tr>
              <a:tr h="370840">
                <a:tc>
                  <a:txBody>
                    <a:bodyPr/>
                    <a:lstStyle/>
                    <a:p>
                      <a:r>
                        <a:rPr lang="en-GB" b="1" dirty="0"/>
                        <a:t>PCMP Practice Sites Complete Practice Assessment </a:t>
                      </a:r>
                    </a:p>
                    <a:p>
                      <a:r>
                        <a:rPr lang="en-GB" b="1" i="1" dirty="0"/>
                        <a:t>Note: must be completed prior to progressing to contracting</a:t>
                      </a:r>
                    </a:p>
                  </a:txBody>
                  <a:tcPr/>
                </a:tc>
                <a:tc>
                  <a:txBody>
                    <a:bodyPr/>
                    <a:lstStyle/>
                    <a:p>
                      <a:r>
                        <a:rPr lang="en-GB" b="1" dirty="0"/>
                        <a:t>March 4, 2025</a:t>
                      </a:r>
                    </a:p>
                    <a:p>
                      <a:r>
                        <a:rPr lang="en-GB" b="1" dirty="0"/>
                        <a:t>Extension to March 14, 2025</a:t>
                      </a:r>
                    </a:p>
                  </a:txBody>
                  <a:tcPr/>
                </a:tc>
                <a:extLst>
                  <a:ext uri="{0D108BD9-81ED-4DB2-BD59-A6C34878D82A}">
                    <a16:rowId xmlns:a16="http://schemas.microsoft.com/office/drawing/2014/main" val="2390284597"/>
                  </a:ext>
                </a:extLst>
              </a:tr>
              <a:tr h="370840">
                <a:tc>
                  <a:txBody>
                    <a:bodyPr/>
                    <a:lstStyle/>
                    <a:p>
                      <a:r>
                        <a:rPr lang="en-GB" dirty="0"/>
                        <a:t>Execute Provider Agreements*</a:t>
                      </a:r>
                    </a:p>
                  </a:txBody>
                  <a:tcPr/>
                </a:tc>
                <a:tc>
                  <a:txBody>
                    <a:bodyPr/>
                    <a:lstStyle/>
                    <a:p>
                      <a:r>
                        <a:rPr lang="en-GB" dirty="0"/>
                        <a:t>March 15- April 20, 2025</a:t>
                      </a:r>
                    </a:p>
                  </a:txBody>
                  <a:tcPr/>
                </a:tc>
                <a:extLst>
                  <a:ext uri="{0D108BD9-81ED-4DB2-BD59-A6C34878D82A}">
                    <a16:rowId xmlns:a16="http://schemas.microsoft.com/office/drawing/2014/main" val="1272662629"/>
                  </a:ext>
                </a:extLst>
              </a:tr>
              <a:tr h="432476">
                <a:tc>
                  <a:txBody>
                    <a:bodyPr/>
                    <a:lstStyle/>
                    <a:p>
                      <a:r>
                        <a:rPr lang="en-GB" dirty="0"/>
                        <a:t>PCMP submits completed supporting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W9, BAA, practice demographics)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April 20, 2025</a:t>
                      </a:r>
                    </a:p>
                    <a:p>
                      <a:endParaRPr lang="en-GB" dirty="0"/>
                    </a:p>
                  </a:txBody>
                  <a:tcPr/>
                </a:tc>
                <a:extLst>
                  <a:ext uri="{0D108BD9-81ED-4DB2-BD59-A6C34878D82A}">
                    <a16:rowId xmlns:a16="http://schemas.microsoft.com/office/drawing/2014/main" val="936041968"/>
                  </a:ext>
                </a:extLst>
              </a:tr>
              <a:tr h="370840">
                <a:tc>
                  <a:txBody>
                    <a:bodyPr/>
                    <a:lstStyle/>
                    <a:p>
                      <a:r>
                        <a:rPr lang="en-GB" b="1" dirty="0"/>
                        <a:t>NHP Submit Final List of Contracted PCMP to HCPF</a:t>
                      </a:r>
                    </a:p>
                  </a:txBody>
                  <a:tcPr/>
                </a:tc>
                <a:tc>
                  <a:txBody>
                    <a:bodyPr/>
                    <a:lstStyle/>
                    <a:p>
                      <a:r>
                        <a:rPr lang="en-GB" b="1" dirty="0"/>
                        <a:t>April 30, 2025</a:t>
                      </a:r>
                    </a:p>
                  </a:txBody>
                  <a:tcPr/>
                </a:tc>
                <a:extLst>
                  <a:ext uri="{0D108BD9-81ED-4DB2-BD59-A6C34878D82A}">
                    <a16:rowId xmlns:a16="http://schemas.microsoft.com/office/drawing/2014/main" val="1487125186"/>
                  </a:ext>
                </a:extLst>
              </a:tr>
              <a:tr h="370840">
                <a:tc>
                  <a:txBody>
                    <a:bodyPr/>
                    <a:lstStyle/>
                    <a:p>
                      <a:r>
                        <a:rPr lang="en-GB" dirty="0"/>
                        <a:t>HCPF begins  member attribution process </a:t>
                      </a:r>
                    </a:p>
                  </a:txBody>
                  <a:tcPr/>
                </a:tc>
                <a:tc>
                  <a:txBody>
                    <a:bodyPr/>
                    <a:lstStyle/>
                    <a:p>
                      <a:r>
                        <a:rPr lang="en-GB" dirty="0"/>
                        <a:t>May 1, 2025</a:t>
                      </a:r>
                    </a:p>
                  </a:txBody>
                  <a:tcPr/>
                </a:tc>
                <a:extLst>
                  <a:ext uri="{0D108BD9-81ED-4DB2-BD59-A6C34878D82A}">
                    <a16:rowId xmlns:a16="http://schemas.microsoft.com/office/drawing/2014/main" val="841588197"/>
                  </a:ext>
                </a:extLst>
              </a:tr>
              <a:tr h="370840">
                <a:tc>
                  <a:txBody>
                    <a:bodyPr/>
                    <a:lstStyle/>
                    <a:p>
                      <a:r>
                        <a:rPr lang="en-GB" dirty="0"/>
                        <a:t>HCPF begins member noticing</a:t>
                      </a:r>
                    </a:p>
                  </a:txBody>
                  <a:tcPr/>
                </a:tc>
                <a:tc>
                  <a:txBody>
                    <a:bodyPr/>
                    <a:lstStyle/>
                    <a:p>
                      <a:r>
                        <a:rPr lang="en-GB" dirty="0"/>
                        <a:t>May 15, 2025</a:t>
                      </a:r>
                    </a:p>
                  </a:txBody>
                  <a:tcPr/>
                </a:tc>
                <a:extLst>
                  <a:ext uri="{0D108BD9-81ED-4DB2-BD59-A6C34878D82A}">
                    <a16:rowId xmlns:a16="http://schemas.microsoft.com/office/drawing/2014/main" val="3914870318"/>
                  </a:ext>
                </a:extLst>
              </a:tr>
              <a:tr h="370840">
                <a:tc>
                  <a:txBody>
                    <a:bodyPr/>
                    <a:lstStyle/>
                    <a:p>
                      <a:r>
                        <a:rPr lang="en-GB" dirty="0"/>
                        <a:t>ACC Phase III Program Launch Date</a:t>
                      </a:r>
                    </a:p>
                  </a:txBody>
                  <a:tcPr/>
                </a:tc>
                <a:tc>
                  <a:txBody>
                    <a:bodyPr/>
                    <a:lstStyle/>
                    <a:p>
                      <a:r>
                        <a:rPr lang="en-GB" dirty="0"/>
                        <a:t>July 1, 2025</a:t>
                      </a:r>
                    </a:p>
                  </a:txBody>
                  <a:tcPr/>
                </a:tc>
                <a:extLst>
                  <a:ext uri="{0D108BD9-81ED-4DB2-BD59-A6C34878D82A}">
                    <a16:rowId xmlns:a16="http://schemas.microsoft.com/office/drawing/2014/main" val="3631444502"/>
                  </a:ext>
                </a:extLst>
              </a:tr>
            </a:tbl>
          </a:graphicData>
        </a:graphic>
      </p:graphicFrame>
      <p:sp>
        <p:nvSpPr>
          <p:cNvPr id="6" name="Slide Number Placeholder 5">
            <a:extLst>
              <a:ext uri="{FF2B5EF4-FFF2-40B4-BE49-F238E27FC236}">
                <a16:creationId xmlns:a16="http://schemas.microsoft.com/office/drawing/2014/main" id="{1301F708-5103-9062-6E55-C6C0AC7BE1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C1FDFF72-98A3-5425-C1C7-0554F5038FF4}"/>
              </a:ext>
            </a:extLst>
          </p:cNvPr>
          <p:cNvPicPr>
            <a:picLocks noChangeAspect="1"/>
          </p:cNvPicPr>
          <p:nvPr/>
        </p:nvPicPr>
        <p:blipFill>
          <a:blip r:embed="rId3"/>
          <a:stretch>
            <a:fillRect/>
          </a:stretch>
        </p:blipFill>
        <p:spPr>
          <a:xfrm>
            <a:off x="0" y="6302868"/>
            <a:ext cx="1290320" cy="510967"/>
          </a:xfrm>
          <a:prstGeom prst="rect">
            <a:avLst/>
          </a:prstGeom>
        </p:spPr>
      </p:pic>
    </p:spTree>
    <p:extLst>
      <p:ext uri="{BB962C8B-B14F-4D97-AF65-F5344CB8AC3E}">
        <p14:creationId xmlns:p14="http://schemas.microsoft.com/office/powerpoint/2010/main" val="224259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Open Forum</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A98B228E-7DF9-91CB-07B8-7F80C379AAB3}"/>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29EB-CAEE-F857-0C87-9DAD48FFC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BBF0B-5FBB-BDBB-E290-5391616A0EC2}"/>
              </a:ext>
            </a:extLst>
          </p:cNvPr>
          <p:cNvSpPr>
            <a:spLocks noGrp="1"/>
          </p:cNvSpPr>
          <p:nvPr>
            <p:ph type="title"/>
          </p:nvPr>
        </p:nvSpPr>
        <p:spPr/>
        <p:txBody>
          <a:bodyPr/>
          <a:lstStyle/>
          <a:p>
            <a:r>
              <a:rPr lang="en-US" b="1" dirty="0">
                <a:solidFill>
                  <a:schemeClr val="tx1"/>
                </a:solidFill>
              </a:rPr>
              <a:t>Contact NHP</a:t>
            </a:r>
          </a:p>
        </p:txBody>
      </p:sp>
      <p:sp>
        <p:nvSpPr>
          <p:cNvPr id="3" name="Content Placeholder 2">
            <a:extLst>
              <a:ext uri="{FF2B5EF4-FFF2-40B4-BE49-F238E27FC236}">
                <a16:creationId xmlns:a16="http://schemas.microsoft.com/office/drawing/2014/main" id="{1ECD9E37-CB8D-D03D-0AEE-A0342EE38050}"/>
              </a:ext>
            </a:extLst>
          </p:cNvPr>
          <p:cNvSpPr>
            <a:spLocks noGrp="1"/>
          </p:cNvSpPr>
          <p:nvPr>
            <p:ph idx="1"/>
          </p:nvPr>
        </p:nvSpPr>
        <p:spPr>
          <a:xfrm>
            <a:off x="3667125" y="427228"/>
            <a:ext cx="8524875" cy="4300220"/>
          </a:xfrm>
        </p:spPr>
        <p:txBody>
          <a:bodyPr>
            <a:normAutofit/>
          </a:bodyPr>
          <a:lstStyle/>
          <a:p>
            <a:pPr marL="342900" indent="-342900">
              <a:buFont typeface="Arial" panose="020B0604020202020204" pitchFamily="34" charset="0"/>
              <a:buChar char="•"/>
            </a:pPr>
            <a:r>
              <a:rPr lang="en-US" sz="1800" dirty="0">
                <a:solidFill>
                  <a:schemeClr val="tx1"/>
                </a:solidFill>
              </a:rPr>
              <a:t>PCMP Website</a:t>
            </a:r>
          </a:p>
          <a:p>
            <a:r>
              <a:rPr lang="en-GB" sz="1400" dirty="0">
                <a:solidFill>
                  <a:schemeClr val="tx1"/>
                </a:solidFill>
                <a:hlinkClick r:id="rId2">
                  <a:extLst>
                    <a:ext uri="{A12FA001-AC4F-418D-AE19-62706E023703}">
                      <ahyp:hlinkClr xmlns:ahyp="http://schemas.microsoft.com/office/drawing/2018/hyperlinkcolor" val="tx"/>
                    </a:ext>
                  </a:extLst>
                </a:hlinkClick>
              </a:rPr>
              <a:t>Information for Providers in RAE Region 2 (ACC 3.0) - NHP - Regional Accountable Entity</a:t>
            </a:r>
            <a:endParaRPr lang="en-US" sz="1800" dirty="0">
              <a:solidFill>
                <a:schemeClr val="tx1"/>
              </a:solidFill>
            </a:endParaRPr>
          </a:p>
          <a:p>
            <a:pPr marL="342900" indent="-342900">
              <a:buFont typeface="Arial" panose="020B0604020202020204" pitchFamily="34" charset="0"/>
              <a:buChar char="•"/>
            </a:pPr>
            <a:r>
              <a:rPr lang="en-US" sz="1800" b="0" dirty="0">
                <a:solidFill>
                  <a:schemeClr val="tx1"/>
                </a:solidFill>
              </a:rPr>
              <a:t>Alma Mejorado, Provider Network Consultant, </a:t>
            </a:r>
            <a:r>
              <a:rPr lang="en-US" sz="1800" b="0" dirty="0">
                <a:solidFill>
                  <a:schemeClr val="tx1"/>
                </a:solidFill>
                <a:hlinkClick r:id="rId3">
                  <a:extLst>
                    <a:ext uri="{A12FA001-AC4F-418D-AE19-62706E023703}">
                      <ahyp:hlinkClr xmlns:ahyp="http://schemas.microsoft.com/office/drawing/2018/hyperlinkcolor" val="tx"/>
                    </a:ext>
                  </a:extLst>
                </a:hlinkClick>
              </a:rPr>
              <a:t>alma@nhpllc.org</a:t>
            </a:r>
            <a:endParaRPr lang="en-US" sz="1800" b="0" dirty="0">
              <a:solidFill>
                <a:schemeClr val="tx1"/>
              </a:solidFill>
            </a:endParaRPr>
          </a:p>
          <a:p>
            <a:pPr marL="342900" indent="-342900">
              <a:buFont typeface="Arial" panose="020B0604020202020204" pitchFamily="34" charset="0"/>
              <a:buChar char="•"/>
            </a:pPr>
            <a:r>
              <a:rPr lang="en-US" sz="1800" dirty="0">
                <a:solidFill>
                  <a:schemeClr val="tx1"/>
                </a:solidFill>
              </a:rPr>
              <a:t>Raina Ali, Community Relations Manager:  </a:t>
            </a:r>
            <a:r>
              <a:rPr lang="en-US" sz="1800" dirty="0">
                <a:solidFill>
                  <a:schemeClr val="tx1"/>
                </a:solidFill>
                <a:hlinkClick r:id="rId4">
                  <a:extLst>
                    <a:ext uri="{A12FA001-AC4F-418D-AE19-62706E023703}">
                      <ahyp:hlinkClr xmlns:ahyp="http://schemas.microsoft.com/office/drawing/2018/hyperlinkcolor" val="tx"/>
                    </a:ext>
                  </a:extLst>
                </a:hlinkClick>
              </a:rPr>
              <a:t>raina@nhpllc.org</a:t>
            </a:r>
            <a:endParaRPr lang="en-US" sz="1800" dirty="0">
              <a:solidFill>
                <a:schemeClr val="tx1"/>
              </a:solidFill>
            </a:endParaRPr>
          </a:p>
          <a:p>
            <a:pPr marL="914400" lvl="2"/>
            <a:r>
              <a:rPr lang="en-US" sz="1400" dirty="0">
                <a:solidFill>
                  <a:schemeClr val="tx1"/>
                </a:solidFill>
              </a:rPr>
              <a:t>970-909-4318</a:t>
            </a:r>
          </a:p>
          <a:p>
            <a:pPr marL="342900" indent="-342900">
              <a:buFont typeface="Arial" panose="020B0604020202020204" pitchFamily="34" charset="0"/>
              <a:buChar char="•"/>
            </a:pPr>
            <a:r>
              <a:rPr lang="en-US" sz="1800" dirty="0">
                <a:solidFill>
                  <a:schemeClr val="tx1"/>
                </a:solidFill>
              </a:rPr>
              <a:t>Behavioral Health Contracting:</a:t>
            </a:r>
          </a:p>
          <a:p>
            <a:pPr marL="914400" lvl="2"/>
            <a:r>
              <a:rPr lang="en-US" sz="1400" dirty="0">
                <a:solidFill>
                  <a:schemeClr val="tx1"/>
                </a:solidFill>
                <a:hlinkClick r:id="rId5">
                  <a:extLst>
                    <a:ext uri="{A12FA001-AC4F-418D-AE19-62706E023703}">
                      <ahyp:hlinkClr xmlns:ahyp="http://schemas.microsoft.com/office/drawing/2018/hyperlinkcolor" val="tx"/>
                    </a:ext>
                  </a:extLst>
                </a:hlinkClick>
              </a:rPr>
              <a:t>NHPrae_bh_pr@uhc.com</a:t>
            </a:r>
            <a:endParaRPr lang="en-US" sz="1400" dirty="0">
              <a:solidFill>
                <a:schemeClr val="tx1"/>
              </a:solidFill>
            </a:endParaRPr>
          </a:p>
          <a:p>
            <a:pPr marL="914400" lvl="2"/>
            <a:r>
              <a:rPr lang="en-US" sz="1400" dirty="0">
                <a:solidFill>
                  <a:schemeClr val="tx1"/>
                </a:solidFill>
              </a:rPr>
              <a:t>Christopher Miller, Dir. of Provider Relations </a:t>
            </a:r>
            <a:r>
              <a:rPr lang="en-US" sz="1400" dirty="0">
                <a:solidFill>
                  <a:schemeClr val="tx1"/>
                </a:solidFill>
                <a:hlinkClick r:id="rId6">
                  <a:extLst>
                    <a:ext uri="{A12FA001-AC4F-418D-AE19-62706E023703}">
                      <ahyp:hlinkClr xmlns:ahyp="http://schemas.microsoft.com/office/drawing/2018/hyperlinkcolor" val="tx"/>
                    </a:ext>
                  </a:extLst>
                </a:hlinkClick>
              </a:rPr>
              <a:t>Christopher_Miller@uhc.com</a:t>
            </a:r>
            <a:endParaRPr lang="en-US" sz="1800" dirty="0">
              <a:solidFill>
                <a:schemeClr val="tx1"/>
              </a:solidFill>
            </a:endParaRPr>
          </a:p>
          <a:p>
            <a:endParaRPr lang="en-US" sz="1800" dirty="0">
              <a:solidFill>
                <a:schemeClr val="tx1"/>
              </a:solidFill>
            </a:endParaRPr>
          </a:p>
        </p:txBody>
      </p:sp>
      <p:pic>
        <p:nvPicPr>
          <p:cNvPr id="9" name="Picture Placeholder 8">
            <a:extLst>
              <a:ext uri="{FF2B5EF4-FFF2-40B4-BE49-F238E27FC236}">
                <a16:creationId xmlns:a16="http://schemas.microsoft.com/office/drawing/2014/main" id="{6E18D140-DCAA-23AE-4086-AC79293C425C}"/>
              </a:ext>
            </a:extLst>
          </p:cNvPr>
          <p:cNvPicPr>
            <a:picLocks noGrp="1" noChangeAspect="1"/>
          </p:cNvPicPr>
          <p:nvPr>
            <p:ph type="pic" sz="quarter" idx="13"/>
          </p:nvPr>
        </p:nvPicPr>
        <p:blipFill>
          <a:blip r:embed="rId7"/>
          <a:srcRect l="13929" r="13929"/>
          <a:stretch/>
        </p:blipFill>
        <p:spPr>
          <a:xfrm>
            <a:off x="673176" y="4280662"/>
            <a:ext cx="2606040" cy="2075688"/>
          </a:xfrm>
        </p:spPr>
      </p:pic>
      <p:pic>
        <p:nvPicPr>
          <p:cNvPr id="11" name="Picture Placeholder 10">
            <a:extLst>
              <a:ext uri="{FF2B5EF4-FFF2-40B4-BE49-F238E27FC236}">
                <a16:creationId xmlns:a16="http://schemas.microsoft.com/office/drawing/2014/main" id="{38CC05B7-D0F9-EA37-D778-4D592B8CBFB2}"/>
              </a:ext>
            </a:extLst>
          </p:cNvPr>
          <p:cNvPicPr>
            <a:picLocks noGrp="1" noChangeAspect="1"/>
          </p:cNvPicPr>
          <p:nvPr>
            <p:ph type="pic" sz="quarter" idx="15"/>
          </p:nvPr>
        </p:nvPicPr>
        <p:blipFill>
          <a:blip r:embed="rId8"/>
          <a:srcRect l="8270" r="8270"/>
          <a:stretch/>
        </p:blipFill>
        <p:spPr>
          <a:xfrm>
            <a:off x="3405615" y="4280662"/>
            <a:ext cx="2606040" cy="2075688"/>
          </a:xfrm>
        </p:spPr>
      </p:pic>
      <p:pic>
        <p:nvPicPr>
          <p:cNvPr id="13" name="Picture Placeholder 12">
            <a:extLst>
              <a:ext uri="{FF2B5EF4-FFF2-40B4-BE49-F238E27FC236}">
                <a16:creationId xmlns:a16="http://schemas.microsoft.com/office/drawing/2014/main" id="{91C2554F-924D-1F9E-837A-6F7C05A85C99}"/>
              </a:ext>
            </a:extLst>
          </p:cNvPr>
          <p:cNvPicPr>
            <a:picLocks noGrp="1" noChangeAspect="1"/>
          </p:cNvPicPr>
          <p:nvPr>
            <p:ph type="pic" sz="quarter" idx="16"/>
          </p:nvPr>
        </p:nvPicPr>
        <p:blipFill>
          <a:blip r:embed="rId9"/>
          <a:srcRect l="14683" r="14683"/>
          <a:stretch/>
        </p:blipFill>
        <p:spPr>
          <a:xfrm>
            <a:off x="6138054" y="4280662"/>
            <a:ext cx="2606040" cy="2075688"/>
          </a:xfrm>
        </p:spPr>
      </p:pic>
      <p:pic>
        <p:nvPicPr>
          <p:cNvPr id="15" name="Picture Placeholder 14">
            <a:extLst>
              <a:ext uri="{FF2B5EF4-FFF2-40B4-BE49-F238E27FC236}">
                <a16:creationId xmlns:a16="http://schemas.microsoft.com/office/drawing/2014/main" id="{35F95C32-0A4B-BB22-9019-764D5C8A8997}"/>
              </a:ext>
            </a:extLst>
          </p:cNvPr>
          <p:cNvPicPr>
            <a:picLocks noGrp="1" noChangeAspect="1"/>
          </p:cNvPicPr>
          <p:nvPr>
            <p:ph type="pic" sz="quarter" idx="14"/>
          </p:nvPr>
        </p:nvPicPr>
        <p:blipFill>
          <a:blip r:embed="rId10"/>
          <a:srcRect l="7491" r="7491"/>
          <a:stretch/>
        </p:blipFill>
        <p:spPr>
          <a:xfrm>
            <a:off x="8870493" y="4280662"/>
            <a:ext cx="2606040" cy="2075688"/>
          </a:xfrm>
        </p:spPr>
      </p:pic>
      <p:sp>
        <p:nvSpPr>
          <p:cNvPr id="76" name="Slide Number Placeholder 75">
            <a:extLst>
              <a:ext uri="{FF2B5EF4-FFF2-40B4-BE49-F238E27FC236}">
                <a16:creationId xmlns:a16="http://schemas.microsoft.com/office/drawing/2014/main" id="{7DACDAC1-FD79-09DD-D25B-BFD58FE2F87E}"/>
              </a:ext>
            </a:extLst>
          </p:cNvPr>
          <p:cNvSpPr>
            <a:spLocks noGrp="1"/>
          </p:cNvSpPr>
          <p:nvPr>
            <p:ph type="sldNum" sz="quarter" idx="4"/>
          </p:nvPr>
        </p:nvSpPr>
        <p:spPr/>
        <p:txBody>
          <a:bodyPr/>
          <a:lstStyle/>
          <a:p>
            <a:fld id="{AE208ADF-3ADD-483D-A721-14E3EEE2C135}" type="slidenum">
              <a:rPr lang="en-US" smtClean="0"/>
              <a:pPr/>
              <a:t>14</a:t>
            </a:fld>
            <a:endParaRPr lang="en-US"/>
          </a:p>
        </p:txBody>
      </p:sp>
      <p:pic>
        <p:nvPicPr>
          <p:cNvPr id="5" name="Picture 4" descr="A blue and green logo with a leaf&#10;&#10;AI-generated content may be incorrect.">
            <a:extLst>
              <a:ext uri="{FF2B5EF4-FFF2-40B4-BE49-F238E27FC236}">
                <a16:creationId xmlns:a16="http://schemas.microsoft.com/office/drawing/2014/main" id="{DDB6C6AD-DB20-82B8-3BC5-E55A1C097002}"/>
              </a:ext>
            </a:extLst>
          </p:cNvPr>
          <p:cNvPicPr>
            <a:picLocks noChangeAspect="1"/>
          </p:cNvPicPr>
          <p:nvPr/>
        </p:nvPicPr>
        <p:blipFill>
          <a:blip r:embed="rId11"/>
          <a:stretch>
            <a:fillRect/>
          </a:stretch>
        </p:blipFill>
        <p:spPr>
          <a:xfrm>
            <a:off x="0" y="6262085"/>
            <a:ext cx="1504836" cy="595915"/>
          </a:xfrm>
          <a:prstGeom prst="rect">
            <a:avLst/>
          </a:prstGeom>
        </p:spPr>
      </p:pic>
    </p:spTree>
    <p:extLst>
      <p:ext uri="{BB962C8B-B14F-4D97-AF65-F5344CB8AC3E}">
        <p14:creationId xmlns:p14="http://schemas.microsoft.com/office/powerpoint/2010/main" val="300811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95300" y="2428875"/>
            <a:ext cx="3680395" cy="1403343"/>
          </a:xfrm>
        </p:spPr>
        <p:txBody>
          <a:bodyPr/>
          <a:lstStyle/>
          <a:p>
            <a:r>
              <a:rPr lang="en-US" dirty="0"/>
              <a:t>Thank you!</a:t>
            </a:r>
          </a:p>
        </p:txBody>
      </p:sp>
      <p:pic>
        <p:nvPicPr>
          <p:cNvPr id="16" name="Picture Placeholder 5">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2"/>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15</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239BF693-D97A-8E04-6163-C1E446329467}"/>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fontScale="90000"/>
          </a:bodyPr>
          <a:lstStyle/>
          <a:p>
            <a:r>
              <a:rPr lang="en-US" b="1"/>
              <a:t>Physical Health Attribution &amp; Performance Measures</a:t>
            </a:r>
          </a:p>
        </p:txBody>
      </p:sp>
      <p:pic>
        <p:nvPicPr>
          <p:cNvPr id="5" name="Picture 4" descr="A blue and green logo with a leaf&#10;&#10;AI-generated content may be incorrect.">
            <a:extLst>
              <a:ext uri="{FF2B5EF4-FFF2-40B4-BE49-F238E27FC236}">
                <a16:creationId xmlns:a16="http://schemas.microsoft.com/office/drawing/2014/main" id="{D44E8512-2B4A-041F-D9B8-1AB088080F0B}"/>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B06420A5-57B2-AE86-461D-FA273057494B}"/>
              </a:ext>
            </a:extLst>
          </p:cNvPr>
          <p:cNvGrpSpPr/>
          <p:nvPr/>
        </p:nvGrpSpPr>
        <p:grpSpPr>
          <a:xfrm>
            <a:off x="335560" y="1918855"/>
            <a:ext cx="5201174" cy="1629690"/>
            <a:chOff x="-256217" y="2449297"/>
            <a:chExt cx="2704378" cy="940214"/>
          </a:xfrm>
        </p:grpSpPr>
        <p:sp>
          <p:nvSpPr>
            <p:cNvPr id="9" name="Rectangle 8">
              <a:extLst>
                <a:ext uri="{FF2B5EF4-FFF2-40B4-BE49-F238E27FC236}">
                  <a16:creationId xmlns:a16="http://schemas.microsoft.com/office/drawing/2014/main" id="{4ECBE6B0-5E33-00BC-02E3-CF67F37BE9F6}"/>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896E098E-ABBE-9353-E3CC-D2F2F53C0FE6}"/>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u="sng" kern="1200" dirty="0">
                  <a:solidFill>
                    <a:schemeClr val="accent4">
                      <a:lumMod val="20000"/>
                      <a:lumOff val="80000"/>
                    </a:schemeClr>
                  </a:solidFill>
                </a:rPr>
                <a:t>Phase 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Based</a:t>
              </a:r>
              <a:r>
                <a:rPr lang="en-US" sz="2400" dirty="0">
                  <a:solidFill>
                    <a:schemeClr val="accent4">
                      <a:lumMod val="20000"/>
                      <a:lumOff val="80000"/>
                    </a:schemeClr>
                  </a:solidFill>
                </a:rPr>
                <a:t> on geography</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Uses a family</a:t>
              </a:r>
              <a:r>
                <a:rPr lang="en-US" sz="2400" dirty="0">
                  <a:solidFill>
                    <a:schemeClr val="accent4">
                      <a:lumMod val="20000"/>
                      <a:lumOff val="80000"/>
                    </a:schemeClr>
                  </a:solidFill>
                </a:rPr>
                <a:t>-centric model</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Assigns members to clinics</a:t>
              </a: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accent4">
                      <a:lumMod val="20000"/>
                      <a:lumOff val="80000"/>
                    </a:schemeClr>
                  </a:solidFill>
                </a:rPr>
                <a:t>PCMPs are responsible for all assigned members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Performance incentives are RAE-specific and depend on </a:t>
              </a:r>
              <a:r>
                <a:rPr lang="en-US" sz="2400" dirty="0">
                  <a:solidFill>
                    <a:schemeClr val="accent4">
                      <a:lumMod val="20000"/>
                      <a:lumOff val="80000"/>
                    </a:schemeClr>
                  </a:solidFill>
                </a:rPr>
                <a:t>regional performance</a:t>
              </a:r>
              <a:endParaRPr lang="en-US" sz="2400" kern="1200" dirty="0">
                <a:solidFill>
                  <a:schemeClr val="accent4">
                    <a:lumMod val="20000"/>
                    <a:lumOff val="80000"/>
                  </a:schemeClr>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accent4">
                    <a:lumMod val="20000"/>
                    <a:lumOff val="80000"/>
                  </a:schemeClr>
                </a:solidFill>
              </a:endParaRPr>
            </a:p>
          </p:txBody>
        </p:sp>
      </p:grpSp>
      <p:sp>
        <p:nvSpPr>
          <p:cNvPr id="2" name="TextBox 1">
            <a:extLst>
              <a:ext uri="{FF2B5EF4-FFF2-40B4-BE49-F238E27FC236}">
                <a16:creationId xmlns:a16="http://schemas.microsoft.com/office/drawing/2014/main" id="{E8E9273C-137B-F47A-4F88-B5F08EAC8CAD}"/>
              </a:ext>
            </a:extLst>
          </p:cNvPr>
          <p:cNvSpPr txBox="1"/>
          <p:nvPr/>
        </p:nvSpPr>
        <p:spPr>
          <a:xfrm>
            <a:off x="6298547" y="1918855"/>
            <a:ext cx="5050173" cy="15710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u="sng" kern="1200" dirty="0">
                <a:solidFill>
                  <a:schemeClr val="accent4">
                    <a:lumMod val="20000"/>
                    <a:lumOff val="80000"/>
                  </a:schemeClr>
                </a:solidFill>
              </a:rPr>
              <a:t>Phase III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No </a:t>
            </a:r>
            <a:r>
              <a:rPr lang="en-US" sz="2400" dirty="0">
                <a:solidFill>
                  <a:schemeClr val="accent4">
                    <a:lumMod val="20000"/>
                    <a:lumOff val="80000"/>
                  </a:schemeClr>
                </a:solidFill>
              </a:rPr>
              <a:t>geographical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Does not assess family utilization</a:t>
            </a: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Assigns members to clinics based on claims</a:t>
            </a: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accent4">
                    <a:lumMod val="20000"/>
                    <a:lumOff val="80000"/>
                  </a:schemeClr>
                </a:solidFill>
              </a:rPr>
              <a:t>If the member has no claims, they will not be assigned a PCMP.  The RAE will be responsible for assigning a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Performance measures are clinic-specific and are not dependent on </a:t>
            </a:r>
            <a:r>
              <a:rPr lang="en-US" sz="2400" dirty="0">
                <a:solidFill>
                  <a:schemeClr val="accent4">
                    <a:lumMod val="20000"/>
                    <a:lumOff val="80000"/>
                  </a:schemeClr>
                </a:solidFill>
              </a:rPr>
              <a:t>regional performance</a:t>
            </a:r>
            <a:endParaRPr lang="en-US" sz="2400" kern="1200" dirty="0">
              <a:solidFill>
                <a:schemeClr val="accent4">
                  <a:lumMod val="20000"/>
                  <a:lumOff val="80000"/>
                </a:schemeClr>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accent4">
                  <a:lumMod val="20000"/>
                  <a:lumOff val="80000"/>
                </a:schemeClr>
              </a:solidFill>
            </a:endParaRPr>
          </a:p>
        </p:txBody>
      </p:sp>
    </p:spTree>
    <p:extLst>
      <p:ext uri="{BB962C8B-B14F-4D97-AF65-F5344CB8AC3E}">
        <p14:creationId xmlns:p14="http://schemas.microsoft.com/office/powerpoint/2010/main" val="15203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B6AF0-2B27-8C11-96ED-29C8CCA44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5DA0F-E510-D5E9-7022-2E6BBD7E93F9}"/>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Introductions</a:t>
            </a:r>
          </a:p>
        </p:txBody>
      </p:sp>
      <p:sp>
        <p:nvSpPr>
          <p:cNvPr id="4" name="Slide Number Placeholder 3">
            <a:extLst>
              <a:ext uri="{FF2B5EF4-FFF2-40B4-BE49-F238E27FC236}">
                <a16:creationId xmlns:a16="http://schemas.microsoft.com/office/drawing/2014/main" id="{E9A1585A-907B-B657-D3BD-45EC5B24385F}"/>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483B8529-1636-D5D8-1ABC-4FB8A1DE211C}"/>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1523635319"/>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57E9-12FF-6DC9-A09A-F88C12D91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BD9B0-7FB9-C45C-D90B-533A85891F81}"/>
              </a:ext>
            </a:extLst>
          </p:cNvPr>
          <p:cNvSpPr>
            <a:spLocks noGrp="1"/>
          </p:cNvSpPr>
          <p:nvPr>
            <p:ph type="ctrTitle"/>
          </p:nvPr>
        </p:nvSpPr>
        <p:spPr/>
        <p:txBody>
          <a:bodyPr>
            <a:normAutofit/>
          </a:bodyPr>
          <a:lstStyle/>
          <a:p>
            <a:r>
              <a:rPr lang="en-US" b="1" dirty="0">
                <a:solidFill>
                  <a:schemeClr val="tx1">
                    <a:alpha val="75000"/>
                  </a:schemeClr>
                </a:solidFill>
              </a:rPr>
              <a:t>PCMP Contracting Process</a:t>
            </a:r>
          </a:p>
        </p:txBody>
      </p:sp>
      <p:pic>
        <p:nvPicPr>
          <p:cNvPr id="6" name="Picture Placeholder 5">
            <a:extLst>
              <a:ext uri="{FF2B5EF4-FFF2-40B4-BE49-F238E27FC236}">
                <a16:creationId xmlns:a16="http://schemas.microsoft.com/office/drawing/2014/main" id="{3ABB70F3-E6BE-3503-7C25-CC9B4DF35CEE}"/>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BB9F082-2349-0B4B-3C59-21EA40058B5D}"/>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20633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4F7CA2-89D8-9CCC-CA64-2C7C9A85B4A5}"/>
              </a:ext>
            </a:extLst>
          </p:cNvPr>
          <p:cNvSpPr>
            <a:spLocks noGrp="1"/>
          </p:cNvSpPr>
          <p:nvPr>
            <p:ph type="title"/>
          </p:nvPr>
        </p:nvSpPr>
        <p:spPr>
          <a:xfrm>
            <a:off x="839788" y="665629"/>
            <a:ext cx="10515600" cy="818995"/>
          </a:xfrm>
        </p:spPr>
        <p:txBody>
          <a:bodyPr/>
          <a:lstStyle/>
          <a:p>
            <a:r>
              <a:rPr lang="en-US" sz="4000" b="1" kern="100" dirty="0">
                <a:solidFill>
                  <a:schemeClr val="tx1"/>
                </a:solidFill>
                <a:effectLst/>
                <a:ea typeface="Aptos" panose="020B0004020202020204" pitchFamily="34" charset="0"/>
                <a:cs typeface="Times New Roman" panose="02020603050405020304" pitchFamily="18" charset="0"/>
              </a:rPr>
              <a:t>Key steps in the contracting process</a:t>
            </a:r>
            <a:endParaRPr lang="en-US" dirty="0">
              <a:solidFill>
                <a:schemeClr val="tx1"/>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838B00E2-8467-F0CB-56CE-DB146D391E9C}"/>
              </a:ext>
            </a:extLst>
          </p:cNvPr>
          <p:cNvPicPr>
            <a:picLocks noChangeAspect="1"/>
          </p:cNvPicPr>
          <p:nvPr/>
        </p:nvPicPr>
        <p:blipFill>
          <a:blip r:embed="rId2"/>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4E1E24F2-A066-E6F1-DAD1-B2249037116C}"/>
              </a:ext>
            </a:extLst>
          </p:cNvPr>
          <p:cNvSpPr>
            <a:spLocks noGrp="1"/>
          </p:cNvSpPr>
          <p:nvPr>
            <p:ph sz="quarter" idx="4"/>
          </p:nvPr>
        </p:nvSpPr>
        <p:spPr>
          <a:xfrm>
            <a:off x="6169024" y="1962615"/>
            <a:ext cx="5183188" cy="4179241"/>
          </a:xfrm>
        </p:spPr>
        <p:txBody>
          <a:bodyPr>
            <a:normAutofit/>
          </a:bodyPr>
          <a:lstStyle/>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1. Ensuring enrollment in Health First Colorado (Medicaid).</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2. Completing the Practice Assessment by PCMP Practice Site.</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3. Submitting Supporting Documents.</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4. Reviewing and signing contract sent via DocuSign.</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D79E8E3-B143-3ACC-35F2-F3CDAEFC1642}"/>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4</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0E2112F5-54BC-98CF-2634-9EC94346FF5A}"/>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89778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F773-8830-5A9B-E419-317DF44BF057}"/>
              </a:ext>
            </a:extLst>
          </p:cNvPr>
          <p:cNvSpPr>
            <a:spLocks noGrp="1"/>
          </p:cNvSpPr>
          <p:nvPr>
            <p:ph type="title"/>
          </p:nvPr>
        </p:nvSpPr>
        <p:spPr/>
        <p:txBody>
          <a:bodyPr/>
          <a:lstStyle/>
          <a:p>
            <a:r>
              <a:rPr lang="en-GB" sz="3200" b="1" kern="100" dirty="0">
                <a:solidFill>
                  <a:schemeClr val="tx1"/>
                </a:solidFill>
                <a:effectLst/>
                <a:ea typeface="Aptos" panose="020B0004020202020204" pitchFamily="34" charset="0"/>
                <a:cs typeface="Times New Roman" panose="02020603050405020304" pitchFamily="18" charset="0"/>
              </a:rPr>
              <a:t>Step 1: Medicaid Enrolled</a:t>
            </a:r>
            <a:endParaRPr lang="en-GB" dirty="0">
              <a:solidFill>
                <a:schemeClr val="tx1"/>
              </a:solidFill>
            </a:endParaRPr>
          </a:p>
        </p:txBody>
      </p:sp>
      <p:sp>
        <p:nvSpPr>
          <p:cNvPr id="3" name="Content Placeholder 2">
            <a:extLst>
              <a:ext uri="{FF2B5EF4-FFF2-40B4-BE49-F238E27FC236}">
                <a16:creationId xmlns:a16="http://schemas.microsoft.com/office/drawing/2014/main" id="{5AE6D010-83D8-F1E8-356C-7452B3ACD266}"/>
              </a:ext>
            </a:extLst>
          </p:cNvPr>
          <p:cNvSpPr>
            <a:spLocks noGrp="1"/>
          </p:cNvSpPr>
          <p:nvPr>
            <p:ph idx="1"/>
          </p:nvPr>
        </p:nvSpPr>
        <p:spPr>
          <a:xfrm>
            <a:off x="5180012" y="1124403"/>
            <a:ext cx="6172200" cy="4609193"/>
          </a:xfrm>
        </p:spPr>
        <p:txBody>
          <a:bodyPr>
            <a:normAutofit/>
          </a:bodyPr>
          <a:lstStyle/>
          <a:p>
            <a:pPr>
              <a:buFont typeface="Wingdings" panose="05000000000000000000" pitchFamily="2" charset="2"/>
              <a:buChar char="ü"/>
            </a:pPr>
            <a:r>
              <a:rPr lang="en-GB" sz="2100" dirty="0">
                <a:solidFill>
                  <a:schemeClr val="tx1"/>
                </a:solidFill>
              </a:rPr>
              <a:t>Physician (Code 05) </a:t>
            </a:r>
          </a:p>
          <a:p>
            <a:pPr>
              <a:buFont typeface="Wingdings" panose="05000000000000000000" pitchFamily="2" charset="2"/>
              <a:buChar char="ü"/>
            </a:pPr>
            <a:r>
              <a:rPr lang="en-GB" sz="2100" dirty="0">
                <a:solidFill>
                  <a:schemeClr val="tx1"/>
                </a:solidFill>
              </a:rPr>
              <a:t>Osteopath (Code 26)</a:t>
            </a:r>
          </a:p>
          <a:p>
            <a:pPr>
              <a:buFont typeface="Wingdings" panose="05000000000000000000" pitchFamily="2" charset="2"/>
              <a:buChar char="ü"/>
            </a:pPr>
            <a:r>
              <a:rPr lang="en-GB" sz="2100" dirty="0">
                <a:solidFill>
                  <a:schemeClr val="tx1"/>
                </a:solidFill>
              </a:rPr>
              <a:t>FQHC (Code 32) </a:t>
            </a:r>
          </a:p>
          <a:p>
            <a:pPr>
              <a:buFont typeface="Wingdings" panose="05000000000000000000" pitchFamily="2" charset="2"/>
              <a:buChar char="ü"/>
            </a:pPr>
            <a:r>
              <a:rPr lang="en-GB" sz="2100" dirty="0">
                <a:solidFill>
                  <a:schemeClr val="tx1"/>
                </a:solidFill>
              </a:rPr>
              <a:t>RHC (Code 45)</a:t>
            </a:r>
          </a:p>
          <a:p>
            <a:pPr>
              <a:buFont typeface="Wingdings" panose="05000000000000000000" pitchFamily="2" charset="2"/>
              <a:buChar char="ü"/>
            </a:pPr>
            <a:r>
              <a:rPr lang="en-GB" sz="2100" dirty="0">
                <a:solidFill>
                  <a:schemeClr val="tx1"/>
                </a:solidFill>
              </a:rPr>
              <a:t>School Health Services (Code 51)</a:t>
            </a:r>
          </a:p>
          <a:p>
            <a:pPr>
              <a:buFont typeface="Wingdings" panose="05000000000000000000" pitchFamily="2" charset="2"/>
              <a:buChar char="ü"/>
            </a:pPr>
            <a:r>
              <a:rPr lang="en-GB" sz="2100" dirty="0">
                <a:solidFill>
                  <a:schemeClr val="tx1"/>
                </a:solidFill>
              </a:rPr>
              <a:t>Family/</a:t>
            </a:r>
            <a:r>
              <a:rPr lang="en-GB" sz="2100" dirty="0" err="1">
                <a:solidFill>
                  <a:schemeClr val="tx1"/>
                </a:solidFill>
              </a:rPr>
              <a:t>Pediatric</a:t>
            </a:r>
            <a:r>
              <a:rPr lang="en-GB" sz="2100" dirty="0">
                <a:solidFill>
                  <a:schemeClr val="tx1"/>
                </a:solidFill>
              </a:rPr>
              <a:t> Nurse Practitioner (Code 41)</a:t>
            </a:r>
          </a:p>
          <a:p>
            <a:pPr>
              <a:buFont typeface="Wingdings" panose="05000000000000000000" pitchFamily="2" charset="2"/>
              <a:buChar char="ü"/>
            </a:pPr>
            <a:r>
              <a:rPr lang="en-GB" sz="2100" dirty="0">
                <a:solidFill>
                  <a:schemeClr val="tx1"/>
                </a:solidFill>
              </a:rPr>
              <a:t>Clinic-Practitioner Group (Code 16)</a:t>
            </a:r>
          </a:p>
          <a:p>
            <a:pPr>
              <a:buFont typeface="Wingdings" panose="05000000000000000000" pitchFamily="2" charset="2"/>
              <a:buChar char="ü"/>
            </a:pPr>
            <a:r>
              <a:rPr lang="en-GB" sz="2100" dirty="0">
                <a:solidFill>
                  <a:schemeClr val="tx1"/>
                </a:solidFill>
              </a:rPr>
              <a:t>Non-physician Practitioner Group (Code 25)</a:t>
            </a:r>
          </a:p>
        </p:txBody>
      </p:sp>
      <p:sp>
        <p:nvSpPr>
          <p:cNvPr id="4" name="Text Placeholder 3">
            <a:extLst>
              <a:ext uri="{FF2B5EF4-FFF2-40B4-BE49-F238E27FC236}">
                <a16:creationId xmlns:a16="http://schemas.microsoft.com/office/drawing/2014/main" id="{238BE196-285A-DE56-26CA-70DB8673442B}"/>
              </a:ext>
            </a:extLst>
          </p:cNvPr>
          <p:cNvSpPr>
            <a:spLocks noGrp="1"/>
          </p:cNvSpPr>
          <p:nvPr>
            <p:ph type="body" sz="half" idx="2"/>
          </p:nvPr>
        </p:nvSpPr>
        <p:spPr/>
        <p:txBody>
          <a:bodyPr/>
          <a:lstStyle/>
          <a:p>
            <a:r>
              <a:rPr lang="en-GB" dirty="0">
                <a:solidFill>
                  <a:schemeClr val="tx1"/>
                </a:solidFill>
              </a:rPr>
              <a:t>The practice, agency, or individual Provider, as applicable, renders services utilizing one of the Medicaid Provider types.</a:t>
            </a:r>
          </a:p>
          <a:p>
            <a:endParaRPr lang="en-GB" dirty="0">
              <a:solidFill>
                <a:schemeClr val="tx1"/>
              </a:solidFill>
            </a:endParaRPr>
          </a:p>
          <a:p>
            <a:r>
              <a:rPr lang="en-GB" dirty="0">
                <a:solidFill>
                  <a:schemeClr val="tx1"/>
                </a:solidFill>
              </a:rPr>
              <a:t>Visit </a:t>
            </a:r>
            <a:r>
              <a:rPr lang="en-US" sz="1800" u="sng" dirty="0">
                <a:solidFill>
                  <a:schemeClr val="tx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Health First Colorado (Medicaid)</a:t>
            </a:r>
            <a:r>
              <a:rPr lang="en-US" sz="1800" dirty="0">
                <a:solidFill>
                  <a:schemeClr val="tx1"/>
                </a:solidFill>
                <a:effectLst/>
                <a:ea typeface="Aptos" panose="020B0004020202020204" pitchFamily="34" charset="0"/>
                <a:cs typeface="Times New Roman" panose="02020603050405020304" pitchFamily="18" charset="0"/>
              </a:rPr>
              <a:t> </a:t>
            </a:r>
            <a:endParaRPr lang="en-GB" dirty="0">
              <a:solidFill>
                <a:schemeClr val="tx1"/>
              </a:solidFill>
            </a:endParaRPr>
          </a:p>
        </p:txBody>
      </p:sp>
    </p:spTree>
    <p:extLst>
      <p:ext uri="{BB962C8B-B14F-4D97-AF65-F5344CB8AC3E}">
        <p14:creationId xmlns:p14="http://schemas.microsoft.com/office/powerpoint/2010/main" val="426555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DD5C-2F90-AE7C-05F3-64C3D64D1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C7A1A5-FB48-5620-B2C2-BFDB96671794}"/>
              </a:ext>
            </a:extLst>
          </p:cNvPr>
          <p:cNvSpPr>
            <a:spLocks noGrp="1"/>
          </p:cNvSpPr>
          <p:nvPr>
            <p:ph type="title"/>
          </p:nvPr>
        </p:nvSpPr>
        <p:spPr>
          <a:xfrm>
            <a:off x="838200" y="662427"/>
            <a:ext cx="3768647" cy="819738"/>
          </a:xfrm>
        </p:spPr>
        <p:txBody>
          <a:bodyPr>
            <a:normAutofit fontScale="90000"/>
          </a:bodyPr>
          <a:lstStyle/>
          <a:p>
            <a:r>
              <a:rPr lang="en-GB" sz="4000" b="1" kern="100" dirty="0">
                <a:solidFill>
                  <a:schemeClr val="tx1"/>
                </a:solidFill>
                <a:effectLst/>
                <a:ea typeface="Aptos" panose="020B0004020202020204" pitchFamily="34" charset="0"/>
                <a:cs typeface="Times New Roman" panose="02020603050405020304" pitchFamily="18" charset="0"/>
              </a:rPr>
              <a:t>Step 2: Practice Assessment</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44ED4A12-F238-7EE8-F72D-D8673D88D64B}"/>
              </a:ext>
            </a:extLst>
          </p:cNvPr>
          <p:cNvPicPr>
            <a:picLocks noChangeAspect="1"/>
          </p:cNvPicPr>
          <p:nvPr/>
        </p:nvPicPr>
        <p:blipFill>
          <a:blip r:embed="rId3"/>
          <a:stretch>
            <a:fillRect/>
          </a:stretch>
        </p:blipFill>
        <p:spPr>
          <a:xfrm>
            <a:off x="0" y="6297433"/>
            <a:ext cx="1304046" cy="516402"/>
          </a:xfrm>
          <a:prstGeom prst="rect">
            <a:avLst/>
          </a:prstGeom>
        </p:spPr>
      </p:pic>
      <p:grpSp>
        <p:nvGrpSpPr>
          <p:cNvPr id="8" name="Group 7">
            <a:extLst>
              <a:ext uri="{FF2B5EF4-FFF2-40B4-BE49-F238E27FC236}">
                <a16:creationId xmlns:a16="http://schemas.microsoft.com/office/drawing/2014/main" id="{7A91FF68-1091-6D31-0225-30078AF1FF10}"/>
              </a:ext>
            </a:extLst>
          </p:cNvPr>
          <p:cNvGrpSpPr/>
          <p:nvPr/>
        </p:nvGrpSpPr>
        <p:grpSpPr>
          <a:xfrm>
            <a:off x="335560" y="1918855"/>
            <a:ext cx="4399000" cy="1629690"/>
            <a:chOff x="-256217" y="2449297"/>
            <a:chExt cx="2704378" cy="940214"/>
          </a:xfrm>
        </p:grpSpPr>
        <p:sp>
          <p:nvSpPr>
            <p:cNvPr id="9" name="Rectangle 8">
              <a:extLst>
                <a:ext uri="{FF2B5EF4-FFF2-40B4-BE49-F238E27FC236}">
                  <a16:creationId xmlns:a16="http://schemas.microsoft.com/office/drawing/2014/main" id="{D3B8C281-5B46-752F-4B8B-2CED20D7107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400">
                <a:latin typeface="+mj-lt"/>
              </a:endParaRPr>
            </a:p>
          </p:txBody>
        </p:sp>
        <p:sp>
          <p:nvSpPr>
            <p:cNvPr id="10" name="TextBox 9">
              <a:extLst>
                <a:ext uri="{FF2B5EF4-FFF2-40B4-BE49-F238E27FC236}">
                  <a16:creationId xmlns:a16="http://schemas.microsoft.com/office/drawing/2014/main" id="{1304FEA4-7FC2-7F87-41CA-887D102C88CA}"/>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Phase III will include 3 different PCMP tiers based on capabilities and engagement</a:t>
              </a:r>
              <a:endParaRPr lang="en-US" sz="2400" dirty="0">
                <a:solidFill>
                  <a:schemeClr val="accent4">
                    <a:lumMod val="20000"/>
                    <a:lumOff val="80000"/>
                  </a:schemeClr>
                </a:solidFill>
                <a:latin typeface="+mj-lt"/>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Tiers will be based on score from </a:t>
              </a:r>
              <a:r>
                <a:rPr lang="en-US" sz="2400" kern="1200" dirty="0">
                  <a:solidFill>
                    <a:schemeClr val="accent4">
                      <a:lumMod val="20000"/>
                      <a:lumOff val="80000"/>
                    </a:schemeClr>
                  </a:solidFill>
                </a:rPr>
                <a:t>practice</a:t>
              </a:r>
              <a:r>
                <a:rPr lang="en-US" sz="2400" kern="1200" dirty="0">
                  <a:solidFill>
                    <a:schemeClr val="accent4">
                      <a:lumMod val="20000"/>
                      <a:lumOff val="80000"/>
                    </a:schemeClr>
                  </a:solidFill>
                  <a:latin typeface="+mj-lt"/>
                </a:rPr>
                <a:t> assessment for each practice site</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To obtain Practice Assessment template</a:t>
              </a:r>
              <a:r>
                <a:rPr lang="en-US" sz="2400" dirty="0">
                  <a:solidFill>
                    <a:schemeClr val="accent4">
                      <a:lumMod val="20000"/>
                      <a:lumOff val="80000"/>
                    </a:schemeClr>
                  </a:solidFill>
                  <a:latin typeface="+mj-lt"/>
                </a:rPr>
                <a:t> visit </a:t>
              </a:r>
              <a:r>
                <a:rPr lang="en-GB" sz="2400" b="0" i="0" dirty="0">
                  <a:solidFill>
                    <a:schemeClr val="tx1"/>
                  </a:solidFill>
                  <a:effectLst/>
                  <a:hlinkClick r:id="rId4" tooltip="https://nhprae2.org/">
                    <a:extLst>
                      <a:ext uri="{A12FA001-AC4F-418D-AE19-62706E023703}">
                        <ahyp:hlinkClr xmlns:ahyp="http://schemas.microsoft.com/office/drawing/2018/hyperlinkcolor" val="tx"/>
                      </a:ext>
                    </a:extLst>
                  </a:hlinkClick>
                </a:rPr>
                <a:t>PCMP Contracting Website</a:t>
              </a:r>
              <a:r>
                <a:rPr lang="en-GB" sz="2400" b="0" i="0" dirty="0">
                  <a:solidFill>
                    <a:schemeClr val="tx1"/>
                  </a:solidFill>
                  <a:effectLst/>
                </a:rPr>
                <a:t>. </a:t>
              </a:r>
              <a:endParaRPr lang="en-US" sz="2400" dirty="0">
                <a:solidFill>
                  <a:schemeClr val="accent4">
                    <a:lumMod val="20000"/>
                    <a:lumOff val="80000"/>
                  </a:schemeClr>
                </a:solidFill>
                <a:latin typeface="+mj-lt"/>
              </a:endParaRPr>
            </a:p>
          </p:txBody>
        </p:sp>
      </p:grpSp>
      <p:pic>
        <p:nvPicPr>
          <p:cNvPr id="3" name="Picture 2">
            <a:extLst>
              <a:ext uri="{FF2B5EF4-FFF2-40B4-BE49-F238E27FC236}">
                <a16:creationId xmlns:a16="http://schemas.microsoft.com/office/drawing/2014/main" id="{F841341B-AF68-3A8B-ADA5-6F940FE5DC49}"/>
              </a:ext>
            </a:extLst>
          </p:cNvPr>
          <p:cNvPicPr>
            <a:picLocks noChangeAspect="1"/>
          </p:cNvPicPr>
          <p:nvPr/>
        </p:nvPicPr>
        <p:blipFill>
          <a:blip r:embed="rId5"/>
          <a:stretch>
            <a:fillRect/>
          </a:stretch>
        </p:blipFill>
        <p:spPr>
          <a:xfrm>
            <a:off x="4978400" y="494448"/>
            <a:ext cx="7133770" cy="5990843"/>
          </a:xfrm>
          <a:prstGeom prst="rect">
            <a:avLst/>
          </a:prstGeom>
        </p:spPr>
      </p:pic>
    </p:spTree>
    <p:extLst>
      <p:ext uri="{BB962C8B-B14F-4D97-AF65-F5344CB8AC3E}">
        <p14:creationId xmlns:p14="http://schemas.microsoft.com/office/powerpoint/2010/main" val="343450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BC3F-B458-084F-0CFC-9D7009EAFE16}"/>
              </a:ext>
            </a:extLst>
          </p:cNvPr>
          <p:cNvSpPr>
            <a:spLocks noGrp="1"/>
          </p:cNvSpPr>
          <p:nvPr>
            <p:ph type="title"/>
          </p:nvPr>
        </p:nvSpPr>
        <p:spPr/>
        <p:txBody>
          <a:bodyPr/>
          <a:lstStyle/>
          <a:p>
            <a:r>
              <a:rPr lang="en-GB" dirty="0">
                <a:solidFill>
                  <a:schemeClr val="tx1"/>
                </a:solidFill>
              </a:rPr>
              <a:t>Practice Assessment Scoring</a:t>
            </a:r>
          </a:p>
        </p:txBody>
      </p:sp>
      <p:sp>
        <p:nvSpPr>
          <p:cNvPr id="3" name="Content Placeholder 2">
            <a:extLst>
              <a:ext uri="{FF2B5EF4-FFF2-40B4-BE49-F238E27FC236}">
                <a16:creationId xmlns:a16="http://schemas.microsoft.com/office/drawing/2014/main" id="{CD8CD960-B241-29FF-8961-239E939350DC}"/>
              </a:ext>
            </a:extLst>
          </p:cNvPr>
          <p:cNvSpPr>
            <a:spLocks noGrp="1"/>
          </p:cNvSpPr>
          <p:nvPr>
            <p:ph idx="1"/>
          </p:nvPr>
        </p:nvSpPr>
        <p:spPr>
          <a:xfrm>
            <a:off x="838200" y="1676400"/>
            <a:ext cx="10515600" cy="4307207"/>
          </a:xfrm>
        </p:spPr>
        <p:txBody>
          <a:bodyPr>
            <a:noAutofit/>
          </a:bodyPr>
          <a:lstStyle/>
          <a:p>
            <a:r>
              <a:rPr lang="en-GB" sz="2000" dirty="0">
                <a:solidFill>
                  <a:schemeClr val="tx1"/>
                </a:solidFill>
              </a:rPr>
              <a:t>Total of 100 points available out of the 9 Physical Health Care Delivery Domains.</a:t>
            </a:r>
          </a:p>
          <a:p>
            <a:pPr lvl="1"/>
            <a:r>
              <a:rPr lang="en-GB" sz="2000" u="sng" dirty="0">
                <a:solidFill>
                  <a:schemeClr val="tx1"/>
                </a:solidFill>
              </a:rPr>
              <a:t>Tier 1</a:t>
            </a:r>
            <a:r>
              <a:rPr lang="en-GB" sz="2000" dirty="0">
                <a:solidFill>
                  <a:schemeClr val="tx1"/>
                </a:solidFill>
              </a:rPr>
              <a:t>: 0-33 points		</a:t>
            </a:r>
            <a:r>
              <a:rPr lang="en-GB" sz="2000" u="sng" dirty="0">
                <a:solidFill>
                  <a:schemeClr val="tx1"/>
                </a:solidFill>
              </a:rPr>
              <a:t>Tier 2</a:t>
            </a:r>
            <a:r>
              <a:rPr lang="en-GB" sz="2000" dirty="0">
                <a:solidFill>
                  <a:schemeClr val="tx1"/>
                </a:solidFill>
              </a:rPr>
              <a:t>: 34-66 points		</a:t>
            </a:r>
            <a:r>
              <a:rPr lang="en-GB" sz="2000" u="sng" dirty="0">
                <a:solidFill>
                  <a:schemeClr val="tx1"/>
                </a:solidFill>
              </a:rPr>
              <a:t>Tier 3</a:t>
            </a:r>
            <a:r>
              <a:rPr lang="en-GB" sz="2000" dirty="0">
                <a:solidFill>
                  <a:schemeClr val="tx1"/>
                </a:solidFill>
              </a:rPr>
              <a:t>: 67-100 points</a:t>
            </a:r>
          </a:p>
          <a:p>
            <a:pPr marL="0" indent="0" algn="ctr">
              <a:buNone/>
            </a:pPr>
            <a:r>
              <a:rPr lang="en-GB" u="sng" dirty="0">
                <a:solidFill>
                  <a:schemeClr val="tx1"/>
                </a:solidFill>
              </a:rPr>
              <a:t>For Tier 2 and Tier 3, practice has to meet ALL ¨Must Pass¨ criteria. </a:t>
            </a:r>
          </a:p>
          <a:p>
            <a:r>
              <a:rPr lang="en-GB" sz="2000" b="1" dirty="0">
                <a:solidFill>
                  <a:schemeClr val="tx1"/>
                </a:solidFill>
              </a:rPr>
              <a:t>If one or more “Must Pass” criteria is not met, then a practice will fall in Tier 1, regardless of the points received.</a:t>
            </a:r>
          </a:p>
          <a:p>
            <a:r>
              <a:rPr lang="en-GB" sz="2000" dirty="0">
                <a:solidFill>
                  <a:schemeClr val="tx1"/>
                </a:solidFill>
              </a:rPr>
              <a:t>For practice with NCQA or AAAHC as PCMH </a:t>
            </a:r>
            <a:r>
              <a:rPr lang="en-GB" sz="2000" u="sng" dirty="0">
                <a:solidFill>
                  <a:schemeClr val="tx1"/>
                </a:solidFill>
              </a:rPr>
              <a:t>and</a:t>
            </a:r>
            <a:r>
              <a:rPr lang="en-GB" sz="2000" dirty="0">
                <a:solidFill>
                  <a:schemeClr val="tx1"/>
                </a:solidFill>
              </a:rPr>
              <a:t> ALL ¨Must Pass¨ criteria is met, then fall in Tier 3. </a:t>
            </a:r>
          </a:p>
          <a:p>
            <a:r>
              <a:rPr lang="en-GB" sz="2000" dirty="0">
                <a:solidFill>
                  <a:schemeClr val="tx1"/>
                </a:solidFill>
              </a:rPr>
              <a:t>For practice with NCQA or AAHC as PCMH but one or more ¨Must Pass” criteria is not met, then fall in Tier 2.</a:t>
            </a:r>
          </a:p>
        </p:txBody>
      </p:sp>
      <p:sp>
        <p:nvSpPr>
          <p:cNvPr id="6" name="Slide Number Placeholder 5">
            <a:extLst>
              <a:ext uri="{FF2B5EF4-FFF2-40B4-BE49-F238E27FC236}">
                <a16:creationId xmlns:a16="http://schemas.microsoft.com/office/drawing/2014/main" id="{53205631-79C7-2ED8-D7A0-E7262D7639D0}"/>
              </a:ext>
            </a:extLst>
          </p:cNvPr>
          <p:cNvSpPr>
            <a:spLocks noGrp="1"/>
          </p:cNvSpPr>
          <p:nvPr>
            <p:ph type="sldNum" sz="quarter" idx="4"/>
          </p:nvPr>
        </p:nvSpPr>
        <p:spPr/>
        <p:txBody>
          <a:bodyPr/>
          <a:lstStyle/>
          <a:p>
            <a:fld id="{AE208ADF-3ADD-483D-A721-14E3EEE2C135}" type="slidenum">
              <a:rPr lang="en-US" smtClean="0"/>
              <a:pPr/>
              <a:t>7</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F6F814B-3FAB-D16D-70D0-3EB552E683D0}"/>
              </a:ext>
            </a:extLst>
          </p:cNvPr>
          <p:cNvPicPr>
            <a:picLocks noChangeAspect="1"/>
          </p:cNvPicPr>
          <p:nvPr/>
        </p:nvPicPr>
        <p:blipFill>
          <a:blip r:embed="rId3"/>
          <a:stretch>
            <a:fillRect/>
          </a:stretch>
        </p:blipFill>
        <p:spPr>
          <a:xfrm>
            <a:off x="0" y="6254042"/>
            <a:ext cx="1413619" cy="559793"/>
          </a:xfrm>
          <a:prstGeom prst="rect">
            <a:avLst/>
          </a:prstGeom>
        </p:spPr>
      </p:pic>
    </p:spTree>
    <p:extLst>
      <p:ext uri="{BB962C8B-B14F-4D97-AF65-F5344CB8AC3E}">
        <p14:creationId xmlns:p14="http://schemas.microsoft.com/office/powerpoint/2010/main" val="266663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2E1F-B42A-D9F4-DB47-B47DAD0122E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B4E7802-945D-CB1E-D133-F49CF646DD2B}"/>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1"/>
                </a:solidFill>
              </a:rPr>
              <a:t>Practice Assessment Audit</a:t>
            </a:r>
            <a:endParaRPr lang="en-US" dirty="0">
              <a:solidFill>
                <a:schemeClr val="tx1"/>
              </a:solidFill>
            </a:endParaRPr>
          </a:p>
        </p:txBody>
      </p:sp>
      <p:pic>
        <p:nvPicPr>
          <p:cNvPr id="2" name="Picture Placeholder 8">
            <a:extLst>
              <a:ext uri="{FF2B5EF4-FFF2-40B4-BE49-F238E27FC236}">
                <a16:creationId xmlns:a16="http://schemas.microsoft.com/office/drawing/2014/main" id="{50EF2295-738B-8E0B-FBA7-FC887FB65E7F}"/>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860F10F4-4BDE-8012-EBEC-CC90A9F7AA93}"/>
              </a:ext>
            </a:extLst>
          </p:cNvPr>
          <p:cNvSpPr>
            <a:spLocks noGrp="1"/>
          </p:cNvSpPr>
          <p:nvPr>
            <p:ph sz="quarter" idx="4"/>
          </p:nvPr>
        </p:nvSpPr>
        <p:spPr>
          <a:xfrm>
            <a:off x="4906370" y="1753737"/>
            <a:ext cx="6445842" cy="4388119"/>
          </a:xfrm>
        </p:spPr>
        <p:txBody>
          <a:bodyPr>
            <a:normAutofit/>
          </a:bodyPr>
          <a:lstStyle/>
          <a:p>
            <a:pPr marL="0" indent="0">
              <a:lnSpc>
                <a:spcPct val="110000"/>
              </a:lnSpc>
              <a:spcAft>
                <a:spcPts val="800"/>
              </a:spcAft>
              <a:buNone/>
            </a:pPr>
            <a:r>
              <a:rPr lang="en-GB" sz="2200" dirty="0">
                <a:solidFill>
                  <a:schemeClr val="tx1"/>
                </a:solidFill>
              </a:rPr>
              <a:t>PCMPs attest the information on the Practice Assessment is accurate.</a:t>
            </a:r>
          </a:p>
          <a:p>
            <a:pPr marL="0" indent="0">
              <a:lnSpc>
                <a:spcPct val="110000"/>
              </a:lnSpc>
              <a:spcAft>
                <a:spcPts val="800"/>
              </a:spcAft>
              <a:buNone/>
            </a:pPr>
            <a:r>
              <a:rPr lang="en-GB" sz="2200" dirty="0">
                <a:solidFill>
                  <a:schemeClr val="tx1"/>
                </a:solidFill>
              </a:rPr>
              <a:t>Evidence is not required at the time of attestation.</a:t>
            </a:r>
          </a:p>
          <a:p>
            <a:pPr marL="0" indent="0">
              <a:lnSpc>
                <a:spcPct val="110000"/>
              </a:lnSpc>
              <a:spcAft>
                <a:spcPts val="800"/>
              </a:spcAft>
              <a:buNone/>
            </a:pPr>
            <a:r>
              <a:rPr lang="en-GB" sz="2200" dirty="0">
                <a:solidFill>
                  <a:schemeClr val="tx1"/>
                </a:solidFill>
              </a:rPr>
              <a:t>Practice sites will be audited </a:t>
            </a:r>
            <a:r>
              <a:rPr lang="en-US" sz="2200" dirty="0">
                <a:solidFill>
                  <a:schemeClr val="tx1"/>
                </a:solidFill>
              </a:rPr>
              <a:t>to evidence the elements noted are accurate.</a:t>
            </a:r>
          </a:p>
          <a:p>
            <a:pPr marL="0" indent="0">
              <a:lnSpc>
                <a:spcPct val="110000"/>
              </a:lnSpc>
              <a:spcAft>
                <a:spcPts val="800"/>
              </a:spcAft>
              <a:buNone/>
            </a:pPr>
            <a:r>
              <a:rPr lang="en-GB" sz="2200" dirty="0">
                <a:solidFill>
                  <a:schemeClr val="tx1"/>
                </a:solidFill>
              </a:rPr>
              <a:t>NHP is working on audit process and will be communicated </a:t>
            </a:r>
            <a:r>
              <a:rPr lang="en-GB" sz="2200">
                <a:solidFill>
                  <a:schemeClr val="tx1"/>
                </a:solidFill>
              </a:rPr>
              <a:t>when completed.</a:t>
            </a:r>
            <a:endParaRPr lang="en-US" sz="2200" dirty="0">
              <a:solidFill>
                <a:schemeClr val="tx1"/>
              </a:solidFill>
            </a:endParaRPr>
          </a:p>
          <a:p>
            <a:pPr marL="0" indent="0">
              <a:lnSpc>
                <a:spcPct val="110000"/>
              </a:lnSpc>
              <a:spcAft>
                <a:spcPts val="800"/>
              </a:spcAft>
              <a:buNone/>
            </a:pPr>
            <a:r>
              <a:rPr lang="en-GB" sz="2200" dirty="0">
                <a:solidFill>
                  <a:schemeClr val="tx1"/>
                </a:solidFill>
              </a:rPr>
              <a:t>PCMPs with NCQA or AAHC as PCMH will need to show document, if applicable.</a:t>
            </a:r>
          </a:p>
        </p:txBody>
      </p:sp>
      <p:sp>
        <p:nvSpPr>
          <p:cNvPr id="6" name="Slide Number Placeholder 5">
            <a:extLst>
              <a:ext uri="{FF2B5EF4-FFF2-40B4-BE49-F238E27FC236}">
                <a16:creationId xmlns:a16="http://schemas.microsoft.com/office/drawing/2014/main" id="{552D060B-5206-AEE6-F357-8EFFC90134CB}"/>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8</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DC9DBBD-FEDE-8BA9-D609-A2D33EFE44A1}"/>
              </a:ext>
            </a:extLst>
          </p:cNvPr>
          <p:cNvPicPr>
            <a:picLocks noChangeAspect="1"/>
          </p:cNvPicPr>
          <p:nvPr/>
        </p:nvPicPr>
        <p:blipFill>
          <a:blip r:embed="rId3"/>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301230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10346474" cy="819738"/>
          </a:xfrm>
        </p:spPr>
        <p:txBody>
          <a:bodyPr>
            <a:normAutofit/>
          </a:bodyPr>
          <a:lstStyle/>
          <a:p>
            <a:r>
              <a:rPr lang="en-GB" sz="4000" b="1" kern="100" dirty="0">
                <a:solidFill>
                  <a:schemeClr val="tx1">
                    <a:alpha val="75000"/>
                  </a:schemeClr>
                </a:solidFill>
                <a:effectLst/>
                <a:ea typeface="Aptos" panose="020B0004020202020204" pitchFamily="34" charset="0"/>
                <a:cs typeface="Times New Roman" panose="02020603050405020304" pitchFamily="18" charset="0"/>
              </a:rPr>
              <a:t>Step 3: Supporting Documents</a:t>
            </a:r>
            <a:endParaRPr lang="en-US" b="1" dirty="0">
              <a:solidFill>
                <a:schemeClr val="tx1">
                  <a:alpha val="75000"/>
                </a:schemeClr>
              </a:solidFill>
            </a:endParaRPr>
          </a:p>
        </p:txBody>
      </p:sp>
      <p:grpSp>
        <p:nvGrpSpPr>
          <p:cNvPr id="8" name="Group 7">
            <a:extLst>
              <a:ext uri="{FF2B5EF4-FFF2-40B4-BE49-F238E27FC236}">
                <a16:creationId xmlns:a16="http://schemas.microsoft.com/office/drawing/2014/main" id="{D99D6BA7-3173-C0EF-6762-7B97C51FC1FB}"/>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l" rtl="0" fontAlgn="base"/>
              <a:r>
                <a:rPr lang="en-GB" sz="2800" b="0" i="0" dirty="0">
                  <a:solidFill>
                    <a:schemeClr val="tx1"/>
                  </a:solidFill>
                  <a:effectLst/>
                </a:rPr>
                <a:t>PCMP Practice Site(s) and Practitioner Demographic information form.</a:t>
              </a:r>
            </a:p>
            <a:p>
              <a:pPr marL="800100" lvl="1" indent="-342900" algn="l" rtl="0" fontAlgn="base">
                <a:buFont typeface="Arial" panose="020B0604020202020204" pitchFamily="34" charset="0"/>
                <a:buChar char="•"/>
              </a:pPr>
              <a:r>
                <a:rPr lang="en-GB" sz="2800" b="0" i="0" dirty="0">
                  <a:solidFill>
                    <a:schemeClr val="tx1"/>
                  </a:solidFill>
                  <a:effectLst/>
                </a:rPr>
                <a:t>Please review and complete the 3 tabs.</a:t>
              </a:r>
            </a:p>
            <a:p>
              <a:pPr marL="1257300" lvl="2" fontAlgn="base">
                <a:buFont typeface="Wingdings" panose="05000000000000000000" pitchFamily="2" charset="2"/>
                <a:buChar char="ü"/>
              </a:pPr>
              <a:r>
                <a:rPr lang="en-GB" sz="2400" b="0" i="0" dirty="0">
                  <a:solidFill>
                    <a:schemeClr val="tx1"/>
                  </a:solidFill>
                  <a:effectLst/>
                </a:rPr>
                <a:t>GENERAL - Make sure to complete the tab and include the best contacts.</a:t>
              </a:r>
            </a:p>
            <a:p>
              <a:pPr marL="1257300" lvl="2" fontAlgn="base">
                <a:buFont typeface="Wingdings" panose="05000000000000000000" pitchFamily="2" charset="2"/>
                <a:buChar char="ü"/>
              </a:pPr>
              <a:r>
                <a:rPr lang="en-GB" sz="2400" b="0" i="0" dirty="0">
                  <a:solidFill>
                    <a:schemeClr val="tx1"/>
                  </a:solidFill>
                  <a:effectLst/>
                </a:rPr>
                <a:t>PRACTICE SITES</a:t>
              </a:r>
              <a:r>
                <a:rPr lang="en-GB" sz="2400" dirty="0">
                  <a:solidFill>
                    <a:schemeClr val="tx1"/>
                  </a:solidFill>
                </a:rPr>
                <a:t> -</a:t>
              </a:r>
              <a:r>
                <a:rPr lang="en-GB" sz="2400" b="0" i="0" dirty="0">
                  <a:solidFill>
                    <a:schemeClr val="tx1"/>
                  </a:solidFill>
                  <a:effectLst/>
                </a:rPr>
                <a:t> all Medicaid Enrolled within the Region 2 counties. </a:t>
              </a:r>
            </a:p>
            <a:p>
              <a:pPr marL="1257300" lvl="2" fontAlgn="base">
                <a:buFont typeface="Wingdings" panose="05000000000000000000" pitchFamily="2" charset="2"/>
                <a:buChar char="ü"/>
              </a:pPr>
              <a:r>
                <a:rPr lang="en-GB" sz="2400" b="0" i="0" dirty="0">
                  <a:solidFill>
                    <a:schemeClr val="tx1"/>
                  </a:solidFill>
                  <a:effectLst/>
                </a:rPr>
                <a:t>PRACTITIONERS - medical care providers</a:t>
              </a:r>
              <a:r>
                <a:rPr lang="en-GB" sz="2400" dirty="0">
                  <a:solidFill>
                    <a:schemeClr val="tx1"/>
                  </a:solidFill>
                </a:rPr>
                <a:t> within the Practice Sites.</a:t>
              </a:r>
            </a:p>
            <a:p>
              <a:pPr marL="914400" lvl="2" indent="0" fontAlgn="base">
                <a:buNone/>
              </a:pPr>
              <a:endParaRPr lang="en-GB" sz="2800" b="0" i="0" dirty="0">
                <a:solidFill>
                  <a:schemeClr val="tx1"/>
                </a:solidFill>
                <a:effectLst/>
              </a:endParaRPr>
            </a:p>
            <a:p>
              <a:pPr fontAlgn="base"/>
              <a:r>
                <a:rPr lang="en-GB" sz="2800" b="0" i="0" dirty="0">
                  <a:solidFill>
                    <a:schemeClr val="tx1"/>
                  </a:solidFill>
                  <a:effectLst/>
                </a:rPr>
                <a:t>W-9 Form </a:t>
              </a:r>
            </a:p>
            <a:p>
              <a:pPr algn="l" rtl="0" fontAlgn="base"/>
              <a:endParaRPr lang="en-GB" sz="2800" b="0" i="0" dirty="0">
                <a:solidFill>
                  <a:schemeClr val="tx1"/>
                </a:solidFill>
                <a:effectLst/>
              </a:endParaRPr>
            </a:p>
            <a:p>
              <a:pPr algn="ctr" rtl="0" fontAlgn="base"/>
              <a:r>
                <a:rPr lang="en-GB" sz="2800" b="0" i="0" dirty="0">
                  <a:solidFill>
                    <a:schemeClr val="tx1"/>
                  </a:solidFill>
                  <a:effectLst/>
                </a:rPr>
                <a:t>You can find the templates to the documents in </a:t>
              </a:r>
            </a:p>
            <a:p>
              <a:pPr algn="ctr" rtl="0" fontAlgn="base"/>
              <a:r>
                <a:rPr lang="en-GB" sz="2800" b="0" i="0" dirty="0">
                  <a:solidFill>
                    <a:schemeClr val="tx1"/>
                  </a:solidFill>
                  <a:effectLst/>
                </a:rPr>
                <a:t>our dedicated </a:t>
              </a:r>
              <a:r>
                <a:rPr lang="en-GB" sz="2800" b="0" i="0" dirty="0">
                  <a:solidFill>
                    <a:schemeClr val="tx1"/>
                  </a:solidFill>
                  <a:effectLst/>
                  <a:hlinkClick r:id="rId3" tooltip="https://nhprae2.org/">
                    <a:extLst>
                      <a:ext uri="{A12FA001-AC4F-418D-AE19-62706E023703}">
                        <ahyp:hlinkClr xmlns:ahyp="http://schemas.microsoft.com/office/drawing/2018/hyperlinkcolor" val="tx"/>
                      </a:ext>
                    </a:extLst>
                  </a:hlinkClick>
                </a:rPr>
                <a:t>PCMP Contracting Website</a:t>
              </a:r>
              <a:r>
                <a:rPr lang="en-GB" sz="2800" b="0" i="0" dirty="0">
                  <a:solidFill>
                    <a:schemeClr val="tx1"/>
                  </a:solidFill>
                  <a:effectLst/>
                </a:rPr>
                <a:t>. </a:t>
              </a:r>
            </a:p>
            <a:p>
              <a:pPr marL="342900" lvl="0" indent="-342900" algn="l" defTabSz="889000">
                <a:lnSpc>
                  <a:spcPct val="90000"/>
                </a:lnSpc>
                <a:spcBef>
                  <a:spcPct val="0"/>
                </a:spcBef>
                <a:spcAft>
                  <a:spcPct val="35000"/>
                </a:spcAft>
                <a:buFont typeface="Arial" panose="020B0604020202020204" pitchFamily="34" charset="0"/>
                <a:buChar char="•"/>
              </a:pPr>
              <a:endParaRPr lang="en-US" sz="2800" kern="1200" dirty="0">
                <a:solidFill>
                  <a:schemeClr val="accent4">
                    <a:lumMod val="20000"/>
                    <a:lumOff val="80000"/>
                  </a:schemeClr>
                </a:solidFill>
              </a:endParaRPr>
            </a:p>
            <a:p>
              <a:pPr lvl="0" algn="l" defTabSz="889000">
                <a:lnSpc>
                  <a:spcPct val="90000"/>
                </a:lnSpc>
                <a:spcBef>
                  <a:spcPct val="0"/>
                </a:spcBef>
                <a:spcAft>
                  <a:spcPct val="35000"/>
                </a:spcAft>
              </a:pPr>
              <a:endParaRPr lang="en-US" sz="2800" kern="1200" dirty="0">
                <a:solidFill>
                  <a:schemeClr val="accent4">
                    <a:lumMod val="20000"/>
                    <a:lumOff val="80000"/>
                  </a:schemeClr>
                </a:solidFill>
              </a:endParaRPr>
            </a:p>
          </p:txBody>
        </p:sp>
      </p:grpSp>
      <p:pic>
        <p:nvPicPr>
          <p:cNvPr id="2" name="Picture 1" descr="A blue and green logo with a leaf&#10;&#10;AI-generated content may be incorrect.">
            <a:extLst>
              <a:ext uri="{FF2B5EF4-FFF2-40B4-BE49-F238E27FC236}">
                <a16:creationId xmlns:a16="http://schemas.microsoft.com/office/drawing/2014/main" id="{AC40B6F9-B1BA-3AFB-29C9-BFB8134FAFFB}"/>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002284600"/>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ace0bee-1e7d-49ae-9b3d-38b80faed0b6" xsi:nil="true"/>
    <MediaServiceKeyPoints xmlns="84b400ec-987b-4f5a-9683-719d2398fb9d" xsi:nil="true"/>
    <dt xmlns="84b400ec-987b-4f5a-9683-719d2398fb9d" xsi:nil="true"/>
    <lcf76f155ced4ddcb4097134ff3c332f xmlns="84b400ec-987b-4f5a-9683-719d2398fb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8D8E4FFDE38D4D98C302ABE95C7919" ma:contentTypeVersion="22" ma:contentTypeDescription="Create a new document." ma:contentTypeScope="" ma:versionID="7d702823be44ea3b4300c36ed2f3e6c4">
  <xsd:schema xmlns:xsd="http://www.w3.org/2001/XMLSchema" xmlns:xs="http://www.w3.org/2001/XMLSchema" xmlns:p="http://schemas.microsoft.com/office/2006/metadata/properties" xmlns:ns1="http://schemas.microsoft.com/sharepoint/v3" xmlns:ns2="84b400ec-987b-4f5a-9683-719d2398fb9d" xmlns:ns3="8ace0bee-1e7d-49ae-9b3d-38b80faed0b6" targetNamespace="http://schemas.microsoft.com/office/2006/metadata/properties" ma:root="true" ma:fieldsID="ab743d765f22cb22ee0c84f4e0f5567c" ns1:_="" ns2:_="" ns3:_="">
    <xsd:import namespace="http://schemas.microsoft.com/sharepoint/v3"/>
    <xsd:import namespace="84b400ec-987b-4f5a-9683-719d2398fb9d"/>
    <xsd:import namespace="8ace0bee-1e7d-49ae-9b3d-38b80faed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dt"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400ec-987b-4f5a-9683-719d2398f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t" ma:index="23" nillable="true" ma:displayName="dt" ma:format="DateOnly" ma:internalName="dt">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ce0bee-1e7d-49ae-9b3d-38b80faed0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cb75772-62ac-42de-b10a-1f9d7c1918e6}" ma:internalName="TaxCatchAll" ma:showField="CatchAllData" ma:web="8ace0bee-1e7d-49ae-9b3d-38b80faed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0E506F55-A469-454B-8FCA-6F8BCF9DAA6B}">
  <ds:schemaRefs>
    <ds:schemaRef ds:uri="http://purl.org/dc/terms/"/>
    <ds:schemaRef ds:uri="http://schemas.microsoft.com/office/2006/metadata/properties"/>
    <ds:schemaRef ds:uri="http://schemas.microsoft.com/office/2006/documentManagement/types"/>
    <ds:schemaRef ds:uri="8ace0bee-1e7d-49ae-9b3d-38b80faed0b6"/>
    <ds:schemaRef ds:uri="http://www.w3.org/XML/1998/namespace"/>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84b400ec-987b-4f5a-9683-719d2398fb9d"/>
  </ds:schemaRefs>
</ds:datastoreItem>
</file>

<file path=customXml/itemProps3.xml><?xml version="1.0" encoding="utf-8"?>
<ds:datastoreItem xmlns:ds="http://schemas.openxmlformats.org/officeDocument/2006/customXml" ds:itemID="{7E9F1CCF-A278-40B2-BB2A-84F8755F303C}">
  <ds:schemaRefs>
    <ds:schemaRef ds:uri="84b400ec-987b-4f5a-9683-719d2398fb9d"/>
    <ds:schemaRef ds:uri="8ace0bee-1e7d-49ae-9b3d-38b80faed0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3472</TotalTime>
  <Words>1665</Words>
  <Application>Microsoft Office PowerPoint</Application>
  <PresentationFormat>Widescreen</PresentationFormat>
  <Paragraphs>197</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 </vt:lpstr>
      <vt:lpstr>Calibri</vt:lpstr>
      <vt:lpstr>Calibri,Sans-Serif</vt:lpstr>
      <vt:lpstr>Dante</vt:lpstr>
      <vt:lpstr>Times New Roman</vt:lpstr>
      <vt:lpstr>Wingdings</vt:lpstr>
      <vt:lpstr>PineVTI</vt:lpstr>
      <vt:lpstr>PowerPoint Presentation</vt:lpstr>
      <vt:lpstr>Introductions</vt:lpstr>
      <vt:lpstr>PCMP Contracting Process</vt:lpstr>
      <vt:lpstr>Key steps in the contracting process</vt:lpstr>
      <vt:lpstr>Step 1: Medicaid Enrolled</vt:lpstr>
      <vt:lpstr>Step 2: Practice Assessment</vt:lpstr>
      <vt:lpstr>Practice Assessment Scoring</vt:lpstr>
      <vt:lpstr>Practice Assessment Audit</vt:lpstr>
      <vt:lpstr>Step 3: Supporting Documents</vt:lpstr>
      <vt:lpstr>Supporting Documents  Tiers 2 &amp; 3</vt:lpstr>
      <vt:lpstr>Step 4: Execute Contract</vt:lpstr>
      <vt:lpstr>PCMP Key Dates for Contracting and Attribution</vt:lpstr>
      <vt:lpstr>Open Forum</vt:lpstr>
      <vt:lpstr>Contact NHP</vt:lpstr>
      <vt:lpstr>Thank you!</vt:lpstr>
      <vt:lpstr>Physical Health Attribution &amp; Performance Measures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Alma Mejorado</cp:lastModifiedBy>
  <cp:revision>5</cp:revision>
  <dcterms:created xsi:type="dcterms:W3CDTF">2025-01-26T20:23:29Z</dcterms:created>
  <dcterms:modified xsi:type="dcterms:W3CDTF">2025-03-12T18:04:35Z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0x0101009D8D8E4FFDE38D4D98C302ABE95C7919</vt:lpwstr>
  </property>
  <property fmtid="{D5CDD505-2E9C-101B-9397-08002B2CF9AE}" pid="3" name="MediaServiceImageTags">
    <vt:lpwstr/>
  </property>
</Properties>
</file>